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drawing3.xml" ContentType="application/vnd.ms-office.drawingml.diagramDrawing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drawing8.xml" ContentType="application/vnd.ms-office.drawingml.diagramDrawing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slides/slide138.xml" ContentType="application/vnd.openxmlformats-officedocument.presentationml.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slides/slide139.xml" ContentType="application/vnd.openxmlformats-officedocument.presentationml.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slides/slide118.xml" ContentType="application/vnd.openxmlformats-officedocument.presentationml.slide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slides/slide148.xml" ContentType="application/vnd.openxmlformats-officedocument.presentationml.slide+xml"/>
  <Override PartName="/ppt/diagrams/layout2.xml" ContentType="application/vnd.openxmlformats-officedocument.drawingml.diagram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7"/>
  </p:notesMasterIdLst>
  <p:handoutMasterIdLst>
    <p:handoutMasterId r:id="rId158"/>
  </p:handoutMasterIdLst>
  <p:sldIdLst>
    <p:sldId id="3478" r:id="rId2"/>
    <p:sldId id="2609" r:id="rId3"/>
    <p:sldId id="2882" r:id="rId4"/>
    <p:sldId id="2679" r:id="rId5"/>
    <p:sldId id="2680" r:id="rId6"/>
    <p:sldId id="2832" r:id="rId7"/>
    <p:sldId id="2833" r:id="rId8"/>
    <p:sldId id="3038" r:id="rId9"/>
    <p:sldId id="2793" r:id="rId10"/>
    <p:sldId id="2794" r:id="rId11"/>
    <p:sldId id="2795" r:id="rId12"/>
    <p:sldId id="3575" r:id="rId13"/>
    <p:sldId id="3576" r:id="rId14"/>
    <p:sldId id="2796" r:id="rId15"/>
    <p:sldId id="2797" r:id="rId16"/>
    <p:sldId id="2798" r:id="rId17"/>
    <p:sldId id="3577" r:id="rId18"/>
    <p:sldId id="3578" r:id="rId19"/>
    <p:sldId id="3586" r:id="rId20"/>
    <p:sldId id="3176" r:id="rId21"/>
    <p:sldId id="3164" r:id="rId22"/>
    <p:sldId id="3198" r:id="rId23"/>
    <p:sldId id="3199" r:id="rId24"/>
    <p:sldId id="3587" r:id="rId25"/>
    <p:sldId id="3588" r:id="rId26"/>
    <p:sldId id="3589" r:id="rId27"/>
    <p:sldId id="3590" r:id="rId28"/>
    <p:sldId id="3591" r:id="rId29"/>
    <p:sldId id="3592" r:id="rId30"/>
    <p:sldId id="3195" r:id="rId31"/>
    <p:sldId id="3196" r:id="rId32"/>
    <p:sldId id="3197" r:id="rId33"/>
    <p:sldId id="3165" r:id="rId34"/>
    <p:sldId id="3166" r:id="rId35"/>
    <p:sldId id="3167" r:id="rId36"/>
    <p:sldId id="3168" r:id="rId37"/>
    <p:sldId id="3182" r:id="rId38"/>
    <p:sldId id="3183" r:id="rId39"/>
    <p:sldId id="3479" r:id="rId40"/>
    <p:sldId id="3480" r:id="rId41"/>
    <p:sldId id="3481" r:id="rId42"/>
    <p:sldId id="3169" r:id="rId43"/>
    <p:sldId id="3175" r:id="rId44"/>
    <p:sldId id="3171" r:id="rId45"/>
    <p:sldId id="3173" r:id="rId46"/>
    <p:sldId id="3172" r:id="rId47"/>
    <p:sldId id="3179" r:id="rId48"/>
    <p:sldId id="3178" r:id="rId49"/>
    <p:sldId id="3174" r:id="rId50"/>
    <p:sldId id="2834" r:id="rId51"/>
    <p:sldId id="2835" r:id="rId52"/>
    <p:sldId id="2836" r:id="rId53"/>
    <p:sldId id="3593" r:id="rId54"/>
    <p:sldId id="3594" r:id="rId55"/>
    <p:sldId id="2800" r:id="rId56"/>
    <p:sldId id="2801" r:id="rId57"/>
    <p:sldId id="2802" r:id="rId58"/>
    <p:sldId id="2803" r:id="rId59"/>
    <p:sldId id="3580" r:id="rId60"/>
    <p:sldId id="3566" r:id="rId61"/>
    <p:sldId id="3567" r:id="rId62"/>
    <p:sldId id="3568" r:id="rId63"/>
    <p:sldId id="3602" r:id="rId64"/>
    <p:sldId id="3604" r:id="rId65"/>
    <p:sldId id="3603" r:id="rId66"/>
    <p:sldId id="3562" r:id="rId67"/>
    <p:sldId id="3563" r:id="rId68"/>
    <p:sldId id="3596" r:id="rId69"/>
    <p:sldId id="3597" r:id="rId70"/>
    <p:sldId id="3598" r:id="rId71"/>
    <p:sldId id="3599" r:id="rId72"/>
    <p:sldId id="3600" r:id="rId73"/>
    <p:sldId id="3601" r:id="rId74"/>
    <p:sldId id="3561" r:id="rId75"/>
    <p:sldId id="3040" r:id="rId76"/>
    <p:sldId id="2820" r:id="rId77"/>
    <p:sldId id="3570" r:id="rId78"/>
    <p:sldId id="3573" r:id="rId79"/>
    <p:sldId id="3571" r:id="rId80"/>
    <p:sldId id="2823" r:id="rId81"/>
    <p:sldId id="3452" r:id="rId82"/>
    <p:sldId id="3558" r:id="rId83"/>
    <p:sldId id="3559" r:id="rId84"/>
    <p:sldId id="2824" r:id="rId85"/>
    <p:sldId id="3381" r:id="rId86"/>
    <p:sldId id="3382" r:id="rId87"/>
    <p:sldId id="3383" r:id="rId88"/>
    <p:sldId id="3384" r:id="rId89"/>
    <p:sldId id="3459" r:id="rId90"/>
    <p:sldId id="3460" r:id="rId91"/>
    <p:sldId id="3461" r:id="rId92"/>
    <p:sldId id="3462" r:id="rId93"/>
    <p:sldId id="3463" r:id="rId94"/>
    <p:sldId id="3464" r:id="rId95"/>
    <p:sldId id="3465" r:id="rId96"/>
    <p:sldId id="3466" r:id="rId97"/>
    <p:sldId id="3605" r:id="rId98"/>
    <p:sldId id="3606" r:id="rId99"/>
    <p:sldId id="3607" r:id="rId100"/>
    <p:sldId id="3482" r:id="rId101"/>
    <p:sldId id="3467" r:id="rId102"/>
    <p:sldId id="3581" r:id="rId103"/>
    <p:sldId id="3582" r:id="rId104"/>
    <p:sldId id="3468" r:id="rId105"/>
    <p:sldId id="3469" r:id="rId106"/>
    <p:sldId id="3470" r:id="rId107"/>
    <p:sldId id="3471" r:id="rId108"/>
    <p:sldId id="3472" r:id="rId109"/>
    <p:sldId id="3473" r:id="rId110"/>
    <p:sldId id="3474" r:id="rId111"/>
    <p:sldId id="3475" r:id="rId112"/>
    <p:sldId id="3476" r:id="rId113"/>
    <p:sldId id="3477" r:id="rId114"/>
    <p:sldId id="3583" r:id="rId115"/>
    <p:sldId id="3637" r:id="rId116"/>
    <p:sldId id="3638" r:id="rId117"/>
    <p:sldId id="3639" r:id="rId118"/>
    <p:sldId id="3640" r:id="rId119"/>
    <p:sldId id="3641" r:id="rId120"/>
    <p:sldId id="2826" r:id="rId121"/>
    <p:sldId id="3483" r:id="rId122"/>
    <p:sldId id="3484" r:id="rId123"/>
    <p:sldId id="3485" r:id="rId124"/>
    <p:sldId id="3486" r:id="rId125"/>
    <p:sldId id="3487" r:id="rId126"/>
    <p:sldId id="3608" r:id="rId127"/>
    <p:sldId id="3609" r:id="rId128"/>
    <p:sldId id="3610" r:id="rId129"/>
    <p:sldId id="3611" r:id="rId130"/>
    <p:sldId id="3612" r:id="rId131"/>
    <p:sldId id="3613" r:id="rId132"/>
    <p:sldId id="3614" r:id="rId133"/>
    <p:sldId id="3615" r:id="rId134"/>
    <p:sldId id="3616" r:id="rId135"/>
    <p:sldId id="3617" r:id="rId136"/>
    <p:sldId id="3618" r:id="rId137"/>
    <p:sldId id="3619" r:id="rId138"/>
    <p:sldId id="3620" r:id="rId139"/>
    <p:sldId id="3621" r:id="rId140"/>
    <p:sldId id="3622" r:id="rId141"/>
    <p:sldId id="3623" r:id="rId142"/>
    <p:sldId id="3624" r:id="rId143"/>
    <p:sldId id="3625" r:id="rId144"/>
    <p:sldId id="3626" r:id="rId145"/>
    <p:sldId id="3627" r:id="rId146"/>
    <p:sldId id="3628" r:id="rId147"/>
    <p:sldId id="3629" r:id="rId148"/>
    <p:sldId id="3630" r:id="rId149"/>
    <p:sldId id="3631" r:id="rId150"/>
    <p:sldId id="3632" r:id="rId151"/>
    <p:sldId id="3633" r:id="rId152"/>
    <p:sldId id="3634" r:id="rId153"/>
    <p:sldId id="3635" r:id="rId154"/>
    <p:sldId id="3636" r:id="rId155"/>
    <p:sldId id="2758" r:id="rId156"/>
  </p:sldIdLst>
  <p:sldSz cx="9144000" cy="6858000" type="screen4x3"/>
  <p:notesSz cx="6805613" cy="99393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  <a:srgbClr val="FF6600"/>
    <a:srgbClr val="CCFFCC"/>
    <a:srgbClr val="CCFFFF"/>
    <a:srgbClr val="FFFFB7"/>
    <a:srgbClr val="CCFF66"/>
    <a:srgbClr val="FF66FF"/>
    <a:srgbClr val="FF99FF"/>
    <a:srgbClr val="00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ลักษณะชุดรูปแบบ 1 - เน้น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01" autoAdjust="0"/>
    <p:restoredTop sz="94671" autoAdjust="0"/>
  </p:normalViewPr>
  <p:slideViewPr>
    <p:cSldViewPr>
      <p:cViewPr>
        <p:scale>
          <a:sx n="100" d="100"/>
          <a:sy n="100" d="100"/>
        </p:scale>
        <p:origin x="-2166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handoutMaster" Target="handoutMasters/handoutMaster1.xml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FABB8F-641E-4896-BE26-D17BA69E8B0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5B66D640-90CB-43E0-9690-49DD32EDBD83}">
      <dgm:prSet phldrT="[Text]" custT="1"/>
      <dgm:spPr>
        <a:solidFill>
          <a:srgbClr val="FFC0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th-TH" sz="2400" b="1" cap="none" spc="50" dirty="0" smtClean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ระเบียบสำนักนายกรัฐมนตรีว่าด้วยการพัสดุ พ.ศ. 2535 และที่แก้ไขเพิ่มเติม</a:t>
          </a:r>
          <a:endParaRPr lang="th-TH" sz="2400" b="1" cap="none" spc="50" dirty="0">
            <a:ln w="11430"/>
            <a:solidFill>
              <a:sysClr val="windowText" lastClr="000000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EucrosiaUPC" pitchFamily="18" charset="-34"/>
            <a:cs typeface="EucrosiaUPC" pitchFamily="18" charset="-34"/>
          </a:endParaRPr>
        </a:p>
      </dgm:t>
    </dgm:pt>
    <dgm:pt modelId="{EC261AAF-DFB6-4E11-9897-BDFA2D514559}" type="parTrans" cxnId="{9C5D9131-F581-4BB4-8B92-52F01F08E046}">
      <dgm:prSet/>
      <dgm:spPr/>
      <dgm:t>
        <a:bodyPr/>
        <a:lstStyle/>
        <a:p>
          <a:endParaRPr lang="th-TH"/>
        </a:p>
      </dgm:t>
    </dgm:pt>
    <dgm:pt modelId="{0F02272E-9DBF-4A74-AC5F-2A8AC579AF91}" type="sibTrans" cxnId="{9C5D9131-F581-4BB4-8B92-52F01F08E046}">
      <dgm:prSet/>
      <dgm:spPr/>
      <dgm:t>
        <a:bodyPr/>
        <a:lstStyle/>
        <a:p>
          <a:endParaRPr lang="th-TH"/>
        </a:p>
      </dgm:t>
    </dgm:pt>
    <dgm:pt modelId="{0D128EDA-4CCE-4798-8961-333722EDF93A}">
      <dgm:prSet phldrT="[Text]" custT="1"/>
      <dgm:spPr>
        <a:solidFill>
          <a:srgbClr val="66FF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>
            <a:lnSpc>
              <a:spcPts val="2500"/>
            </a:lnSpc>
            <a:spcAft>
              <a:spcPts val="0"/>
            </a:spcAft>
          </a:pP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ประกาศสำนักนายกรัฐมนตรี เรื่อง แนวทางปฏิบัติในการจัดหาพัสดุ </a:t>
          </a:r>
        </a:p>
        <a:p>
          <a:pPr>
            <a:lnSpc>
              <a:spcPts val="2500"/>
            </a:lnSpc>
            <a:spcAft>
              <a:spcPts val="0"/>
            </a:spcAft>
          </a:pP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ด้วยวิธีตลาดอิเล็กทรอนิกส์ (</a:t>
          </a:r>
          <a:r>
            <a:rPr lang="en-US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Electronic Market  :  e –</a:t>
          </a: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 </a:t>
          </a:r>
          <a:r>
            <a:rPr lang="en-US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market</a:t>
          </a: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) และ</a:t>
          </a:r>
        </a:p>
        <a:p>
          <a:pPr>
            <a:lnSpc>
              <a:spcPts val="2500"/>
            </a:lnSpc>
            <a:spcAft>
              <a:spcPts val="0"/>
            </a:spcAft>
          </a:pP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ด้วยวิธีประกวดราคาอิเล็กทรอนิกส์ (</a:t>
          </a:r>
          <a:r>
            <a:rPr lang="en-US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Electronic</a:t>
          </a: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 </a:t>
          </a:r>
          <a:r>
            <a:rPr lang="en-US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Bidding  :  e –</a:t>
          </a: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 </a:t>
          </a:r>
          <a:r>
            <a:rPr lang="en-US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bidding</a:t>
          </a: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)</a:t>
          </a:r>
          <a:endParaRPr lang="th-TH" sz="2400" b="1" cap="none" spc="50" dirty="0">
            <a:ln w="11430"/>
            <a:solidFill>
              <a:schemeClr val="tx1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EucrosiaUPC" pitchFamily="18" charset="-34"/>
            <a:cs typeface="EucrosiaUPC" pitchFamily="18" charset="-34"/>
          </a:endParaRPr>
        </a:p>
      </dgm:t>
    </dgm:pt>
    <dgm:pt modelId="{F730BDC0-EFC3-44C1-BCC3-2549C3F77EA5}" type="parTrans" cxnId="{B0A3C748-392E-4AF8-8F4A-FEE0579369C2}">
      <dgm:prSet/>
      <dgm:spPr/>
      <dgm:t>
        <a:bodyPr/>
        <a:lstStyle/>
        <a:p>
          <a:endParaRPr lang="th-TH"/>
        </a:p>
      </dgm:t>
    </dgm:pt>
    <dgm:pt modelId="{2FEF598C-CAA3-4B28-A97D-9397121B7107}" type="sibTrans" cxnId="{B0A3C748-392E-4AF8-8F4A-FEE0579369C2}">
      <dgm:prSet/>
      <dgm:spPr/>
      <dgm:t>
        <a:bodyPr/>
        <a:lstStyle/>
        <a:p>
          <a:endParaRPr lang="th-TH"/>
        </a:p>
      </dgm:t>
    </dgm:pt>
    <dgm:pt modelId="{DEE0227B-2234-405C-80CB-E658FC3875EF}">
      <dgm:prSet phldrT="[Text]" custT="1"/>
      <dgm:spPr>
        <a:solidFill>
          <a:srgbClr val="FFCC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ระเบียบ ข้อบังคับ ข้อบัญญัติว่าด้วยการพัสดุของหน่วยงานของรัฐ</a:t>
          </a:r>
          <a:endParaRPr lang="th-TH" sz="2400" b="1" cap="none" spc="50" dirty="0">
            <a:ln w="11430"/>
            <a:solidFill>
              <a:schemeClr val="tx1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FB5A4735-885C-4DAC-B630-2DB12F2ABC4D}" type="parTrans" cxnId="{CFAE62CB-D87D-4B12-BA89-05FD39DD5DEC}">
      <dgm:prSet/>
      <dgm:spPr/>
      <dgm:t>
        <a:bodyPr/>
        <a:lstStyle/>
        <a:p>
          <a:endParaRPr lang="th-TH"/>
        </a:p>
      </dgm:t>
    </dgm:pt>
    <dgm:pt modelId="{CFB3F387-9A9C-4DA7-B596-2C5B943E616F}" type="sibTrans" cxnId="{CFAE62CB-D87D-4B12-BA89-05FD39DD5DEC}">
      <dgm:prSet/>
      <dgm:spPr/>
      <dgm:t>
        <a:bodyPr/>
        <a:lstStyle/>
        <a:p>
          <a:endParaRPr lang="th-TH"/>
        </a:p>
      </dgm:t>
    </dgm:pt>
    <dgm:pt modelId="{DA8A5CC8-6F71-464F-AE37-F394C3D3C402}">
      <dgm:prSet custT="1"/>
      <dgm:spPr>
        <a:solidFill>
          <a:srgbClr val="CCFFCC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>
            <a:lnSpc>
              <a:spcPts val="2500"/>
            </a:lnSpc>
            <a:spcAft>
              <a:spcPts val="0"/>
            </a:spcAft>
          </a:pP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ระเบียบสำนักนายกรัฐมนตรีว่าด้วยการพัสดุด้วยวิธีการทางอิเล็กทรอนิกส์ </a:t>
          </a:r>
        </a:p>
        <a:p>
          <a:pPr>
            <a:lnSpc>
              <a:spcPts val="2500"/>
            </a:lnSpc>
            <a:spcAft>
              <a:spcPts val="0"/>
            </a:spcAft>
          </a:pP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พ.ศ. 2549</a:t>
          </a:r>
          <a:endParaRPr lang="th-TH" sz="2400" b="1" cap="none" spc="50" dirty="0">
            <a:ln w="11430"/>
            <a:solidFill>
              <a:schemeClr val="tx1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6D8080B2-6E16-4CC6-8AEF-E3A4A4979DD8}" type="parTrans" cxnId="{333EAF12-0CBB-4738-A873-BDEC23B192D1}">
      <dgm:prSet/>
      <dgm:spPr/>
      <dgm:t>
        <a:bodyPr/>
        <a:lstStyle/>
        <a:p>
          <a:endParaRPr lang="th-TH"/>
        </a:p>
      </dgm:t>
    </dgm:pt>
    <dgm:pt modelId="{2C882AF3-BA86-4F32-91D1-55192E283093}" type="sibTrans" cxnId="{333EAF12-0CBB-4738-A873-BDEC23B192D1}">
      <dgm:prSet/>
      <dgm:spPr/>
      <dgm:t>
        <a:bodyPr/>
        <a:lstStyle/>
        <a:p>
          <a:endParaRPr lang="th-TH"/>
        </a:p>
      </dgm:t>
    </dgm:pt>
    <dgm:pt modelId="{39FBE004-0EB9-48F9-87AA-1FA1E847E53E}" type="pres">
      <dgm:prSet presAssocID="{EBFABB8F-641E-4896-BE26-D17BA69E8B0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16B7B95E-8B66-4B75-B9D5-3E403F659BD0}" type="pres">
      <dgm:prSet presAssocID="{5B66D640-90CB-43E0-9690-49DD32EDBD83}" presName="parentLin" presStyleCnt="0"/>
      <dgm:spPr/>
    </dgm:pt>
    <dgm:pt modelId="{57AEA230-7086-4C84-A857-A18E260105D2}" type="pres">
      <dgm:prSet presAssocID="{5B66D640-90CB-43E0-9690-49DD32EDBD83}" presName="parentLeftMargin" presStyleLbl="node1" presStyleIdx="0" presStyleCnt="4"/>
      <dgm:spPr/>
      <dgm:t>
        <a:bodyPr/>
        <a:lstStyle/>
        <a:p>
          <a:endParaRPr lang="th-TH"/>
        </a:p>
      </dgm:t>
    </dgm:pt>
    <dgm:pt modelId="{879A3C7D-B308-4862-A385-65CCB8E10553}" type="pres">
      <dgm:prSet presAssocID="{5B66D640-90CB-43E0-9690-49DD32EDBD83}" presName="parentText" presStyleLbl="node1" presStyleIdx="0" presStyleCnt="4" custScaleX="142857" custLinFactNeighborX="-7749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62FEB47-F3DB-473E-808C-13B45279E9C2}" type="pres">
      <dgm:prSet presAssocID="{5B66D640-90CB-43E0-9690-49DD32EDBD83}" presName="negativeSpace" presStyleCnt="0"/>
      <dgm:spPr/>
    </dgm:pt>
    <dgm:pt modelId="{A850F633-C26C-44F1-B2FA-E89F63BF6E89}" type="pres">
      <dgm:prSet presAssocID="{5B66D640-90CB-43E0-9690-49DD32EDBD83}" presName="childText" presStyleLbl="conFgAcc1" presStyleIdx="0" presStyleCnt="4">
        <dgm:presLayoutVars>
          <dgm:bulletEnabled val="1"/>
        </dgm:presLayoutVars>
      </dgm:prSet>
      <dgm:spPr/>
    </dgm:pt>
    <dgm:pt modelId="{7646504F-F72F-48E5-8530-2628BAB5E969}" type="pres">
      <dgm:prSet presAssocID="{0F02272E-9DBF-4A74-AC5F-2A8AC579AF91}" presName="spaceBetweenRectangles" presStyleCnt="0"/>
      <dgm:spPr/>
    </dgm:pt>
    <dgm:pt modelId="{2EF59B4A-4449-4F9E-AB50-C4A5543B75C1}" type="pres">
      <dgm:prSet presAssocID="{0D128EDA-4CCE-4798-8961-333722EDF93A}" presName="parentLin" presStyleCnt="0"/>
      <dgm:spPr/>
    </dgm:pt>
    <dgm:pt modelId="{5E5FD8D6-1C5D-4B72-9870-C14917265D7B}" type="pres">
      <dgm:prSet presAssocID="{0D128EDA-4CCE-4798-8961-333722EDF93A}" presName="parentLeftMargin" presStyleLbl="node1" presStyleIdx="0" presStyleCnt="4"/>
      <dgm:spPr/>
      <dgm:t>
        <a:bodyPr/>
        <a:lstStyle/>
        <a:p>
          <a:endParaRPr lang="th-TH"/>
        </a:p>
      </dgm:t>
    </dgm:pt>
    <dgm:pt modelId="{85A32B43-9137-4D50-A91D-21C19BF565ED}" type="pres">
      <dgm:prSet presAssocID="{0D128EDA-4CCE-4798-8961-333722EDF93A}" presName="parentText" presStyleLbl="node1" presStyleIdx="1" presStyleCnt="4" custScaleX="142857" custScaleY="147350" custLinFactNeighborX="-7749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03E36B7-17C2-4DFE-9075-117F9CE55648}" type="pres">
      <dgm:prSet presAssocID="{0D128EDA-4CCE-4798-8961-333722EDF93A}" presName="negativeSpace" presStyleCnt="0"/>
      <dgm:spPr/>
    </dgm:pt>
    <dgm:pt modelId="{69F342DF-3B24-4CFA-93C6-BF54D5C5175E}" type="pres">
      <dgm:prSet presAssocID="{0D128EDA-4CCE-4798-8961-333722EDF93A}" presName="childText" presStyleLbl="conFgAcc1" presStyleIdx="1" presStyleCnt="4">
        <dgm:presLayoutVars>
          <dgm:bulletEnabled val="1"/>
        </dgm:presLayoutVars>
      </dgm:prSet>
      <dgm:spPr/>
    </dgm:pt>
    <dgm:pt modelId="{4E5D5C79-4A02-4110-9A33-D1EBE0E19A85}" type="pres">
      <dgm:prSet presAssocID="{2FEF598C-CAA3-4B28-A97D-9397121B7107}" presName="spaceBetweenRectangles" presStyleCnt="0"/>
      <dgm:spPr/>
    </dgm:pt>
    <dgm:pt modelId="{8409B6D1-91EF-4D40-91F1-6DFB09E798BE}" type="pres">
      <dgm:prSet presAssocID="{DEE0227B-2234-405C-80CB-E658FC3875EF}" presName="parentLin" presStyleCnt="0"/>
      <dgm:spPr/>
    </dgm:pt>
    <dgm:pt modelId="{BEE52E04-CD9F-47C2-B47D-F0418D93CDE9}" type="pres">
      <dgm:prSet presAssocID="{DEE0227B-2234-405C-80CB-E658FC3875EF}" presName="parentLeftMargin" presStyleLbl="node1" presStyleIdx="1" presStyleCnt="4"/>
      <dgm:spPr/>
      <dgm:t>
        <a:bodyPr/>
        <a:lstStyle/>
        <a:p>
          <a:endParaRPr lang="th-TH"/>
        </a:p>
      </dgm:t>
    </dgm:pt>
    <dgm:pt modelId="{69ACE41E-8099-4854-B55B-E29997958FCE}" type="pres">
      <dgm:prSet presAssocID="{DEE0227B-2234-405C-80CB-E658FC3875EF}" presName="parentText" presStyleLbl="node1" presStyleIdx="2" presStyleCnt="4" custScaleX="142857" custLinFactNeighborX="-7749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719BF21-65E8-4426-A3BF-24685403AD94}" type="pres">
      <dgm:prSet presAssocID="{DEE0227B-2234-405C-80CB-E658FC3875EF}" presName="negativeSpace" presStyleCnt="0"/>
      <dgm:spPr/>
    </dgm:pt>
    <dgm:pt modelId="{70CC20E8-205A-43BD-9645-9598FB9DF5BA}" type="pres">
      <dgm:prSet presAssocID="{DEE0227B-2234-405C-80CB-E658FC3875EF}" presName="childText" presStyleLbl="conFgAcc1" presStyleIdx="2" presStyleCnt="4">
        <dgm:presLayoutVars>
          <dgm:bulletEnabled val="1"/>
        </dgm:presLayoutVars>
      </dgm:prSet>
      <dgm:spPr/>
    </dgm:pt>
    <dgm:pt modelId="{F357E19D-A5B0-4E25-BB45-6BFC548A5FCB}" type="pres">
      <dgm:prSet presAssocID="{CFB3F387-9A9C-4DA7-B596-2C5B943E616F}" presName="spaceBetweenRectangles" presStyleCnt="0"/>
      <dgm:spPr/>
    </dgm:pt>
    <dgm:pt modelId="{83488B3B-0E97-40F1-9FD0-0587ED1F5776}" type="pres">
      <dgm:prSet presAssocID="{DA8A5CC8-6F71-464F-AE37-F394C3D3C402}" presName="parentLin" presStyleCnt="0"/>
      <dgm:spPr/>
    </dgm:pt>
    <dgm:pt modelId="{1CF1B454-7518-44AE-8F33-A000301C24F3}" type="pres">
      <dgm:prSet presAssocID="{DA8A5CC8-6F71-464F-AE37-F394C3D3C402}" presName="parentLeftMargin" presStyleLbl="node1" presStyleIdx="2" presStyleCnt="4"/>
      <dgm:spPr/>
      <dgm:t>
        <a:bodyPr/>
        <a:lstStyle/>
        <a:p>
          <a:endParaRPr lang="th-TH"/>
        </a:p>
      </dgm:t>
    </dgm:pt>
    <dgm:pt modelId="{23780625-2D02-45D2-A8D9-BCD4C99B17BD}" type="pres">
      <dgm:prSet presAssocID="{DA8A5CC8-6F71-464F-AE37-F394C3D3C402}" presName="parentText" presStyleLbl="node1" presStyleIdx="3" presStyleCnt="4" custScaleX="142857" custLinFactNeighborX="-7498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EB94EA2-835C-4A74-A6C8-7DB56F018158}" type="pres">
      <dgm:prSet presAssocID="{DA8A5CC8-6F71-464F-AE37-F394C3D3C402}" presName="negativeSpace" presStyleCnt="0"/>
      <dgm:spPr/>
    </dgm:pt>
    <dgm:pt modelId="{B342EB1E-3513-49AA-96F4-0511FC6564A6}" type="pres">
      <dgm:prSet presAssocID="{DA8A5CC8-6F71-464F-AE37-F394C3D3C40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C590724-E153-4E7B-9058-346D9ACCD4FB}" type="presOf" srcId="{5B66D640-90CB-43E0-9690-49DD32EDBD83}" destId="{57AEA230-7086-4C84-A857-A18E260105D2}" srcOrd="0" destOrd="0" presId="urn:microsoft.com/office/officeart/2005/8/layout/list1"/>
    <dgm:cxn modelId="{CFAE62CB-D87D-4B12-BA89-05FD39DD5DEC}" srcId="{EBFABB8F-641E-4896-BE26-D17BA69E8B0F}" destId="{DEE0227B-2234-405C-80CB-E658FC3875EF}" srcOrd="2" destOrd="0" parTransId="{FB5A4735-885C-4DAC-B630-2DB12F2ABC4D}" sibTransId="{CFB3F387-9A9C-4DA7-B596-2C5B943E616F}"/>
    <dgm:cxn modelId="{2D6DE82E-94A9-414D-B488-DCC2C07C3AA9}" type="presOf" srcId="{DEE0227B-2234-405C-80CB-E658FC3875EF}" destId="{BEE52E04-CD9F-47C2-B47D-F0418D93CDE9}" srcOrd="0" destOrd="0" presId="urn:microsoft.com/office/officeart/2005/8/layout/list1"/>
    <dgm:cxn modelId="{D7B59C9C-DA62-42A2-B65D-38EC1ADA1C28}" type="presOf" srcId="{0D128EDA-4CCE-4798-8961-333722EDF93A}" destId="{5E5FD8D6-1C5D-4B72-9870-C14917265D7B}" srcOrd="0" destOrd="0" presId="urn:microsoft.com/office/officeart/2005/8/layout/list1"/>
    <dgm:cxn modelId="{333EAF12-0CBB-4738-A873-BDEC23B192D1}" srcId="{EBFABB8F-641E-4896-BE26-D17BA69E8B0F}" destId="{DA8A5CC8-6F71-464F-AE37-F394C3D3C402}" srcOrd="3" destOrd="0" parTransId="{6D8080B2-6E16-4CC6-8AEF-E3A4A4979DD8}" sibTransId="{2C882AF3-BA86-4F32-91D1-55192E283093}"/>
    <dgm:cxn modelId="{FEB0571B-4AF1-431D-8522-9F597AECB025}" type="presOf" srcId="{DEE0227B-2234-405C-80CB-E658FC3875EF}" destId="{69ACE41E-8099-4854-B55B-E29997958FCE}" srcOrd="1" destOrd="0" presId="urn:microsoft.com/office/officeart/2005/8/layout/list1"/>
    <dgm:cxn modelId="{9C5D9131-F581-4BB4-8B92-52F01F08E046}" srcId="{EBFABB8F-641E-4896-BE26-D17BA69E8B0F}" destId="{5B66D640-90CB-43E0-9690-49DD32EDBD83}" srcOrd="0" destOrd="0" parTransId="{EC261AAF-DFB6-4E11-9897-BDFA2D514559}" sibTransId="{0F02272E-9DBF-4A74-AC5F-2A8AC579AF91}"/>
    <dgm:cxn modelId="{0785A221-4DC6-44DB-A6E8-EBDBD32D7EAD}" type="presOf" srcId="{5B66D640-90CB-43E0-9690-49DD32EDBD83}" destId="{879A3C7D-B308-4862-A385-65CCB8E10553}" srcOrd="1" destOrd="0" presId="urn:microsoft.com/office/officeart/2005/8/layout/list1"/>
    <dgm:cxn modelId="{9BF0E11F-4724-498E-A8C1-9E081ADB5FC3}" type="presOf" srcId="{0D128EDA-4CCE-4798-8961-333722EDF93A}" destId="{85A32B43-9137-4D50-A91D-21C19BF565ED}" srcOrd="1" destOrd="0" presId="urn:microsoft.com/office/officeart/2005/8/layout/list1"/>
    <dgm:cxn modelId="{B0A3C748-392E-4AF8-8F4A-FEE0579369C2}" srcId="{EBFABB8F-641E-4896-BE26-D17BA69E8B0F}" destId="{0D128EDA-4CCE-4798-8961-333722EDF93A}" srcOrd="1" destOrd="0" parTransId="{F730BDC0-EFC3-44C1-BCC3-2549C3F77EA5}" sibTransId="{2FEF598C-CAA3-4B28-A97D-9397121B7107}"/>
    <dgm:cxn modelId="{F92B496F-5D3B-41FE-8F97-77942E5BD731}" type="presOf" srcId="{DA8A5CC8-6F71-464F-AE37-F394C3D3C402}" destId="{1CF1B454-7518-44AE-8F33-A000301C24F3}" srcOrd="0" destOrd="0" presId="urn:microsoft.com/office/officeart/2005/8/layout/list1"/>
    <dgm:cxn modelId="{79888BC8-998C-445C-8213-9A1A4317EE11}" type="presOf" srcId="{DA8A5CC8-6F71-464F-AE37-F394C3D3C402}" destId="{23780625-2D02-45D2-A8D9-BCD4C99B17BD}" srcOrd="1" destOrd="0" presId="urn:microsoft.com/office/officeart/2005/8/layout/list1"/>
    <dgm:cxn modelId="{C92670B7-CC06-404A-A166-214420349504}" type="presOf" srcId="{EBFABB8F-641E-4896-BE26-D17BA69E8B0F}" destId="{39FBE004-0EB9-48F9-87AA-1FA1E847E53E}" srcOrd="0" destOrd="0" presId="urn:microsoft.com/office/officeart/2005/8/layout/list1"/>
    <dgm:cxn modelId="{5240D98A-244B-4071-BCD5-D6859FD13EE6}" type="presParOf" srcId="{39FBE004-0EB9-48F9-87AA-1FA1E847E53E}" destId="{16B7B95E-8B66-4B75-B9D5-3E403F659BD0}" srcOrd="0" destOrd="0" presId="urn:microsoft.com/office/officeart/2005/8/layout/list1"/>
    <dgm:cxn modelId="{F73EAB5F-A638-4B59-80A3-6804E34972EB}" type="presParOf" srcId="{16B7B95E-8B66-4B75-B9D5-3E403F659BD0}" destId="{57AEA230-7086-4C84-A857-A18E260105D2}" srcOrd="0" destOrd="0" presId="urn:microsoft.com/office/officeart/2005/8/layout/list1"/>
    <dgm:cxn modelId="{1698465E-3FD2-43DB-BDC1-FB6FCFB57B7A}" type="presParOf" srcId="{16B7B95E-8B66-4B75-B9D5-3E403F659BD0}" destId="{879A3C7D-B308-4862-A385-65CCB8E10553}" srcOrd="1" destOrd="0" presId="urn:microsoft.com/office/officeart/2005/8/layout/list1"/>
    <dgm:cxn modelId="{B0251B8C-BAA7-4AC1-A575-9DBB1829E674}" type="presParOf" srcId="{39FBE004-0EB9-48F9-87AA-1FA1E847E53E}" destId="{A62FEB47-F3DB-473E-808C-13B45279E9C2}" srcOrd="1" destOrd="0" presId="urn:microsoft.com/office/officeart/2005/8/layout/list1"/>
    <dgm:cxn modelId="{AA2DCB38-01FA-41D7-9CB8-AD5B78C377A5}" type="presParOf" srcId="{39FBE004-0EB9-48F9-87AA-1FA1E847E53E}" destId="{A850F633-C26C-44F1-B2FA-E89F63BF6E89}" srcOrd="2" destOrd="0" presId="urn:microsoft.com/office/officeart/2005/8/layout/list1"/>
    <dgm:cxn modelId="{488E321A-791A-4270-BAA5-E20D41C728F8}" type="presParOf" srcId="{39FBE004-0EB9-48F9-87AA-1FA1E847E53E}" destId="{7646504F-F72F-48E5-8530-2628BAB5E969}" srcOrd="3" destOrd="0" presId="urn:microsoft.com/office/officeart/2005/8/layout/list1"/>
    <dgm:cxn modelId="{3DD163AA-31B1-4916-94D6-B7A0C80A27F1}" type="presParOf" srcId="{39FBE004-0EB9-48F9-87AA-1FA1E847E53E}" destId="{2EF59B4A-4449-4F9E-AB50-C4A5543B75C1}" srcOrd="4" destOrd="0" presId="urn:microsoft.com/office/officeart/2005/8/layout/list1"/>
    <dgm:cxn modelId="{A8E111A3-A242-423A-B292-AE707F2C8BEF}" type="presParOf" srcId="{2EF59B4A-4449-4F9E-AB50-C4A5543B75C1}" destId="{5E5FD8D6-1C5D-4B72-9870-C14917265D7B}" srcOrd="0" destOrd="0" presId="urn:microsoft.com/office/officeart/2005/8/layout/list1"/>
    <dgm:cxn modelId="{C2016D35-E364-4899-B945-0F9510642DA2}" type="presParOf" srcId="{2EF59B4A-4449-4F9E-AB50-C4A5543B75C1}" destId="{85A32B43-9137-4D50-A91D-21C19BF565ED}" srcOrd="1" destOrd="0" presId="urn:microsoft.com/office/officeart/2005/8/layout/list1"/>
    <dgm:cxn modelId="{68D00E56-105F-4EEB-B961-4F91401E40BC}" type="presParOf" srcId="{39FBE004-0EB9-48F9-87AA-1FA1E847E53E}" destId="{C03E36B7-17C2-4DFE-9075-117F9CE55648}" srcOrd="5" destOrd="0" presId="urn:microsoft.com/office/officeart/2005/8/layout/list1"/>
    <dgm:cxn modelId="{6A7F9C67-1152-4C8D-B6CD-9A6B83DC7CCB}" type="presParOf" srcId="{39FBE004-0EB9-48F9-87AA-1FA1E847E53E}" destId="{69F342DF-3B24-4CFA-93C6-BF54D5C5175E}" srcOrd="6" destOrd="0" presId="urn:microsoft.com/office/officeart/2005/8/layout/list1"/>
    <dgm:cxn modelId="{D3026F82-AC21-49AC-9F27-8C9EB31E60D9}" type="presParOf" srcId="{39FBE004-0EB9-48F9-87AA-1FA1E847E53E}" destId="{4E5D5C79-4A02-4110-9A33-D1EBE0E19A85}" srcOrd="7" destOrd="0" presId="urn:microsoft.com/office/officeart/2005/8/layout/list1"/>
    <dgm:cxn modelId="{D218D45D-A0C4-4629-8AE9-4D1A358FEA4F}" type="presParOf" srcId="{39FBE004-0EB9-48F9-87AA-1FA1E847E53E}" destId="{8409B6D1-91EF-4D40-91F1-6DFB09E798BE}" srcOrd="8" destOrd="0" presId="urn:microsoft.com/office/officeart/2005/8/layout/list1"/>
    <dgm:cxn modelId="{27D3EE5A-9E36-471F-ABE4-9822647B870C}" type="presParOf" srcId="{8409B6D1-91EF-4D40-91F1-6DFB09E798BE}" destId="{BEE52E04-CD9F-47C2-B47D-F0418D93CDE9}" srcOrd="0" destOrd="0" presId="urn:microsoft.com/office/officeart/2005/8/layout/list1"/>
    <dgm:cxn modelId="{62860C00-A357-4DA3-8528-EE05F4DA7C68}" type="presParOf" srcId="{8409B6D1-91EF-4D40-91F1-6DFB09E798BE}" destId="{69ACE41E-8099-4854-B55B-E29997958FCE}" srcOrd="1" destOrd="0" presId="urn:microsoft.com/office/officeart/2005/8/layout/list1"/>
    <dgm:cxn modelId="{D2055535-3523-4F02-8031-BE0AE4D34794}" type="presParOf" srcId="{39FBE004-0EB9-48F9-87AA-1FA1E847E53E}" destId="{8719BF21-65E8-4426-A3BF-24685403AD94}" srcOrd="9" destOrd="0" presId="urn:microsoft.com/office/officeart/2005/8/layout/list1"/>
    <dgm:cxn modelId="{33C13ADA-1B7D-40D8-B5AB-0CBF376ECA7D}" type="presParOf" srcId="{39FBE004-0EB9-48F9-87AA-1FA1E847E53E}" destId="{70CC20E8-205A-43BD-9645-9598FB9DF5BA}" srcOrd="10" destOrd="0" presId="urn:microsoft.com/office/officeart/2005/8/layout/list1"/>
    <dgm:cxn modelId="{7D762C14-8CDC-4582-B94E-350D00037A98}" type="presParOf" srcId="{39FBE004-0EB9-48F9-87AA-1FA1E847E53E}" destId="{F357E19D-A5B0-4E25-BB45-6BFC548A5FCB}" srcOrd="11" destOrd="0" presId="urn:microsoft.com/office/officeart/2005/8/layout/list1"/>
    <dgm:cxn modelId="{07DDD045-37D5-478B-BDAB-ADC5E4F601F1}" type="presParOf" srcId="{39FBE004-0EB9-48F9-87AA-1FA1E847E53E}" destId="{83488B3B-0E97-40F1-9FD0-0587ED1F5776}" srcOrd="12" destOrd="0" presId="urn:microsoft.com/office/officeart/2005/8/layout/list1"/>
    <dgm:cxn modelId="{F32E56A6-2650-49FD-8194-2D9928ECB932}" type="presParOf" srcId="{83488B3B-0E97-40F1-9FD0-0587ED1F5776}" destId="{1CF1B454-7518-44AE-8F33-A000301C24F3}" srcOrd="0" destOrd="0" presId="urn:microsoft.com/office/officeart/2005/8/layout/list1"/>
    <dgm:cxn modelId="{38E15BFF-10C0-4E7D-AA21-833201D6CD3F}" type="presParOf" srcId="{83488B3B-0E97-40F1-9FD0-0587ED1F5776}" destId="{23780625-2D02-45D2-A8D9-BCD4C99B17BD}" srcOrd="1" destOrd="0" presId="urn:microsoft.com/office/officeart/2005/8/layout/list1"/>
    <dgm:cxn modelId="{66D6D79E-F653-4EE4-8FCB-36B24B5832EF}" type="presParOf" srcId="{39FBE004-0EB9-48F9-87AA-1FA1E847E53E}" destId="{7EB94EA2-835C-4A74-A6C8-7DB56F018158}" srcOrd="13" destOrd="0" presId="urn:microsoft.com/office/officeart/2005/8/layout/list1"/>
    <dgm:cxn modelId="{9B1EDC84-1E9B-4483-8620-B189C3D9E6F1}" type="presParOf" srcId="{39FBE004-0EB9-48F9-87AA-1FA1E847E53E}" destId="{B342EB1E-3513-49AA-96F4-0511FC6564A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9D99BCE-3556-446A-9FB4-B2AF931F46B5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E4A738A6-3300-4BE8-998F-90A8F1DD6CCF}">
      <dgm:prSet phldrT="[Text]"/>
      <dgm:spPr>
        <a:solidFill>
          <a:srgbClr val="CCFF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altLang="th-TH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“งานจ้าง</a:t>
          </a:r>
          <a:br>
            <a:rPr lang="th-TH" altLang="th-TH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</a:br>
          <a:r>
            <a:rPr lang="th-TH" altLang="th-TH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  ที่ปรึกษา” </a:t>
          </a:r>
          <a:endParaRPr lang="th-TH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F3A4FDDF-DC90-49BE-9A33-13F7D4163A41}" type="parTrans" cxnId="{EB61125A-A092-46F2-AEF8-80373515656E}">
      <dgm:prSet/>
      <dgm:spPr/>
      <dgm:t>
        <a:bodyPr/>
        <a:lstStyle/>
        <a:p>
          <a:endParaRPr lang="th-TH"/>
        </a:p>
      </dgm:t>
    </dgm:pt>
    <dgm:pt modelId="{9FD00F1D-BF6B-45D6-948D-550DF6DF1801}" type="sibTrans" cxnId="{EB61125A-A092-46F2-AEF8-80373515656E}">
      <dgm:prSet/>
      <dgm:spPr/>
      <dgm:t>
        <a:bodyPr/>
        <a:lstStyle/>
        <a:p>
          <a:endParaRPr lang="th-TH"/>
        </a:p>
      </dgm:t>
    </dgm:pt>
    <dgm:pt modelId="{8F4F964E-E273-4112-B9EE-B88C37491BBD}">
      <dgm:prSet phldrT="[Text]" custT="1"/>
      <dgm:spPr>
        <a:noFill/>
        <a:ln>
          <a:solidFill>
            <a:srgbClr val="00B0F0">
              <a:alpha val="90000"/>
            </a:srgbClr>
          </a:solidFill>
        </a:ln>
      </dgm:spPr>
      <dgm:t>
        <a:bodyPr anchor="ctr" anchorCtr="0"/>
        <a:lstStyle/>
        <a:p>
          <a:r>
            <a:rPr lang="th-TH" altLang="th-TH" sz="2000" b="1" dirty="0" smtClean="0">
              <a:latin typeface="EucrosiaUPC" pitchFamily="18" charset="-34"/>
              <a:cs typeface="EucrosiaUPC" pitchFamily="18" charset="-34"/>
            </a:rPr>
            <a:t>งานจ้างบริการจากบุคคลธรรมดาหรือนิติบุคคล</a:t>
          </a:r>
          <a:endParaRPr lang="th-TH" sz="2000" dirty="0">
            <a:latin typeface="EucrosiaUPC" pitchFamily="18" charset="-34"/>
            <a:cs typeface="EucrosiaUPC" pitchFamily="18" charset="-34"/>
          </a:endParaRPr>
        </a:p>
      </dgm:t>
    </dgm:pt>
    <dgm:pt modelId="{3CA3CCCB-B4CA-44D4-B931-F0A1EEB88707}" type="parTrans" cxnId="{D8FBE3B9-D8BF-4D63-A8EF-2353AF213802}">
      <dgm:prSet/>
      <dgm:spPr/>
      <dgm:t>
        <a:bodyPr/>
        <a:lstStyle/>
        <a:p>
          <a:endParaRPr lang="th-TH"/>
        </a:p>
      </dgm:t>
    </dgm:pt>
    <dgm:pt modelId="{EF204F63-DCB2-49E3-A26D-BA5B000847B1}" type="sibTrans" cxnId="{D8FBE3B9-D8BF-4D63-A8EF-2353AF213802}">
      <dgm:prSet/>
      <dgm:spPr/>
      <dgm:t>
        <a:bodyPr/>
        <a:lstStyle/>
        <a:p>
          <a:endParaRPr lang="th-TH"/>
        </a:p>
      </dgm:t>
    </dgm:pt>
    <dgm:pt modelId="{77298F79-435C-40D1-98FF-82848AB6CF66}">
      <dgm:prSet phldrT="[Text]"/>
      <dgm:spPr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altLang="th-TH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“งานจ้างออกแบบหรือควบคุมงานก่อสร้าง” </a:t>
          </a:r>
          <a:endParaRPr lang="th-TH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36C1CA9E-F88B-44F1-B34D-C3BBF2EB2A15}" type="parTrans" cxnId="{7BB27266-29E3-43EB-8FCA-45AC00405413}">
      <dgm:prSet/>
      <dgm:spPr/>
      <dgm:t>
        <a:bodyPr/>
        <a:lstStyle/>
        <a:p>
          <a:endParaRPr lang="th-TH"/>
        </a:p>
      </dgm:t>
    </dgm:pt>
    <dgm:pt modelId="{E1EF28CC-33EA-442D-BF19-94199C78A140}" type="sibTrans" cxnId="{7BB27266-29E3-43EB-8FCA-45AC00405413}">
      <dgm:prSet/>
      <dgm:spPr/>
      <dgm:t>
        <a:bodyPr/>
        <a:lstStyle/>
        <a:p>
          <a:endParaRPr lang="th-TH"/>
        </a:p>
      </dgm:t>
    </dgm:pt>
    <dgm:pt modelId="{342FB859-BA44-4A63-A6A2-875CBDBE65E9}">
      <dgm:prSet phldrT="[Text]" custT="1"/>
      <dgm:spPr>
        <a:noFill/>
        <a:ln>
          <a:solidFill>
            <a:srgbClr val="FF9900">
              <a:alpha val="90000"/>
            </a:srgbClr>
          </a:solidFill>
        </a:ln>
      </dgm:spPr>
      <dgm:t>
        <a:bodyPr anchor="ctr" anchorCtr="0"/>
        <a:lstStyle/>
        <a:p>
          <a:r>
            <a:rPr lang="th-TH" altLang="th-TH" sz="2400" b="1" dirty="0" smtClean="0">
              <a:latin typeface="EucrosiaUPC" pitchFamily="18" charset="-34"/>
              <a:cs typeface="EucrosiaUPC" pitchFamily="18" charset="-34"/>
            </a:rPr>
            <a:t>งานจ้างบริการจากบุคคลธรรมดา </a:t>
          </a:r>
          <a:br>
            <a:rPr lang="th-TH" altLang="th-TH" sz="2400" b="1" dirty="0" smtClean="0">
              <a:latin typeface="EucrosiaUPC" pitchFamily="18" charset="-34"/>
              <a:cs typeface="EucrosiaUPC" pitchFamily="18" charset="-34"/>
            </a:rPr>
          </a:br>
          <a:r>
            <a:rPr lang="th-TH" altLang="th-TH" sz="2400" b="1" dirty="0" smtClean="0">
              <a:latin typeface="EucrosiaUPC" pitchFamily="18" charset="-34"/>
              <a:cs typeface="EucrosiaUPC" pitchFamily="18" charset="-34"/>
            </a:rPr>
            <a:t>หรือนิติบุคคล</a:t>
          </a:r>
          <a:endParaRPr lang="th-TH" sz="2400" dirty="0">
            <a:latin typeface="EucrosiaUPC" pitchFamily="18" charset="-34"/>
            <a:cs typeface="EucrosiaUPC" pitchFamily="18" charset="-34"/>
          </a:endParaRPr>
        </a:p>
      </dgm:t>
    </dgm:pt>
    <dgm:pt modelId="{9E275B29-81C3-4EF5-B465-14344AC1CC46}" type="parTrans" cxnId="{5A482DEC-45BA-4FB8-9361-CE749D0BE6AE}">
      <dgm:prSet/>
      <dgm:spPr/>
      <dgm:t>
        <a:bodyPr/>
        <a:lstStyle/>
        <a:p>
          <a:endParaRPr lang="th-TH"/>
        </a:p>
      </dgm:t>
    </dgm:pt>
    <dgm:pt modelId="{0493BC78-CFCE-46A7-92C2-03E999A08612}" type="sibTrans" cxnId="{5A482DEC-45BA-4FB8-9361-CE749D0BE6AE}">
      <dgm:prSet/>
      <dgm:spPr/>
      <dgm:t>
        <a:bodyPr/>
        <a:lstStyle/>
        <a:p>
          <a:endParaRPr lang="th-TH"/>
        </a:p>
      </dgm:t>
    </dgm:pt>
    <dgm:pt modelId="{15BAB8FB-1918-4537-BA24-57F72B483B80}">
      <dgm:prSet phldrT="[Text]" custT="1"/>
      <dgm:spPr>
        <a:noFill/>
        <a:ln>
          <a:solidFill>
            <a:srgbClr val="FF9900">
              <a:alpha val="90000"/>
            </a:srgbClr>
          </a:solidFill>
        </a:ln>
      </dgm:spPr>
      <dgm:t>
        <a:bodyPr anchor="ctr" anchorCtr="0"/>
        <a:lstStyle/>
        <a:p>
          <a:r>
            <a:rPr lang="th-TH" altLang="th-TH" sz="2400" b="1" dirty="0" smtClean="0">
              <a:latin typeface="EucrosiaUPC" pitchFamily="18" charset="-34"/>
              <a:cs typeface="EucrosiaUPC" pitchFamily="18" charset="-34"/>
            </a:rPr>
            <a:t>เพื่อออกแบบหรือควบคุมงานก่อสร้าง</a:t>
          </a:r>
          <a:endParaRPr lang="th-TH" sz="2400" dirty="0">
            <a:latin typeface="EucrosiaUPC" pitchFamily="18" charset="-34"/>
            <a:cs typeface="EucrosiaUPC" pitchFamily="18" charset="-34"/>
          </a:endParaRPr>
        </a:p>
      </dgm:t>
    </dgm:pt>
    <dgm:pt modelId="{B7290053-BE92-480E-972A-5D576433543E}" type="parTrans" cxnId="{107EE391-29A4-4646-88D5-925009C370E1}">
      <dgm:prSet/>
      <dgm:spPr/>
      <dgm:t>
        <a:bodyPr/>
        <a:lstStyle/>
        <a:p>
          <a:endParaRPr lang="th-TH"/>
        </a:p>
      </dgm:t>
    </dgm:pt>
    <dgm:pt modelId="{DA4F3790-DBEC-42EC-8A32-18E04B120147}" type="sibTrans" cxnId="{107EE391-29A4-4646-88D5-925009C370E1}">
      <dgm:prSet/>
      <dgm:spPr/>
      <dgm:t>
        <a:bodyPr/>
        <a:lstStyle/>
        <a:p>
          <a:endParaRPr lang="th-TH"/>
        </a:p>
      </dgm:t>
    </dgm:pt>
    <dgm:pt modelId="{4E54694A-43F5-4209-995A-697B609E919B}">
      <dgm:prSet phldrT="[Text]" custT="1"/>
      <dgm:spPr>
        <a:noFill/>
        <a:ln>
          <a:solidFill>
            <a:srgbClr val="00B0F0">
              <a:alpha val="90000"/>
            </a:srgbClr>
          </a:solidFill>
        </a:ln>
      </dgm:spPr>
      <dgm:t>
        <a:bodyPr anchor="ctr" anchorCtr="0"/>
        <a:lstStyle/>
        <a:p>
          <a:r>
            <a:rPr lang="th-TH" altLang="th-TH" sz="2000" b="1" dirty="0" smtClean="0">
              <a:latin typeface="EucrosiaUPC" pitchFamily="18" charset="-34"/>
              <a:cs typeface="EucrosiaUPC" pitchFamily="18" charset="-34"/>
            </a:rPr>
            <a:t>เพื่อเป็นผู้ให้คำปรึกษาหรือแนะนำแก่หน่วยงานของรัฐในด้านวิศวกรรม สถาปัตยกรรม ผังเมือง กฎหมาย เศรษฐศาสตร์ การเงิน การคลัง สิ่งแวดล้อม วิทยาศาสตร์ เทคโนโลยี สาธารณสุข ศิลปวัฒนธรรม การศึกษาวิจัย หรือด้านอื่น</a:t>
          </a:r>
          <a:br>
            <a:rPr lang="th-TH" altLang="th-TH" sz="2000" b="1" dirty="0" smtClean="0">
              <a:latin typeface="EucrosiaUPC" pitchFamily="18" charset="-34"/>
              <a:cs typeface="EucrosiaUPC" pitchFamily="18" charset="-34"/>
            </a:rPr>
          </a:br>
          <a:r>
            <a:rPr lang="th-TH" altLang="th-TH" sz="2000" b="1" dirty="0" smtClean="0">
              <a:latin typeface="EucrosiaUPC" pitchFamily="18" charset="-34"/>
              <a:cs typeface="EucrosiaUPC" pitchFamily="18" charset="-34"/>
            </a:rPr>
            <a:t>ที่อยู่ในภารกิจ</a:t>
          </a:r>
          <a:endParaRPr lang="th-TH" sz="2000" dirty="0">
            <a:latin typeface="EucrosiaUPC" pitchFamily="18" charset="-34"/>
            <a:cs typeface="EucrosiaUPC" pitchFamily="18" charset="-34"/>
          </a:endParaRPr>
        </a:p>
      </dgm:t>
    </dgm:pt>
    <dgm:pt modelId="{7DD251BC-143A-47BE-BD50-00F246FC2634}" type="sibTrans" cxnId="{E47694F3-A836-4AD7-A6CE-CE3C80D563F7}">
      <dgm:prSet/>
      <dgm:spPr/>
      <dgm:t>
        <a:bodyPr/>
        <a:lstStyle/>
        <a:p>
          <a:endParaRPr lang="th-TH"/>
        </a:p>
      </dgm:t>
    </dgm:pt>
    <dgm:pt modelId="{1DF714DD-4750-42FE-BB4B-4639F3BFA01C}" type="parTrans" cxnId="{E47694F3-A836-4AD7-A6CE-CE3C80D563F7}">
      <dgm:prSet/>
      <dgm:spPr/>
      <dgm:t>
        <a:bodyPr/>
        <a:lstStyle/>
        <a:p>
          <a:endParaRPr lang="th-TH"/>
        </a:p>
      </dgm:t>
    </dgm:pt>
    <dgm:pt modelId="{C732D1E8-EFE8-46C9-B022-4CB67C6C6A49}" type="pres">
      <dgm:prSet presAssocID="{F9D99BCE-3556-446A-9FB4-B2AF931F46B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F31D09CE-308F-40EC-9C1E-09A35AC01601}" type="pres">
      <dgm:prSet presAssocID="{E4A738A6-3300-4BE8-998F-90A8F1DD6CCF}" presName="linNode" presStyleCnt="0"/>
      <dgm:spPr/>
    </dgm:pt>
    <dgm:pt modelId="{2227025C-9525-4ADC-9E69-00745A4DC845}" type="pres">
      <dgm:prSet presAssocID="{E4A738A6-3300-4BE8-998F-90A8F1DD6CCF}" presName="parentShp" presStyleLbl="node1" presStyleIdx="0" presStyleCnt="2" custScaleX="77477" custScaleY="70136" custLinFactNeighborX="-4087" custLinFactNeighborY="666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39A0733-68EB-48F4-982D-DCBCF6A8621A}" type="pres">
      <dgm:prSet presAssocID="{E4A738A6-3300-4BE8-998F-90A8F1DD6CCF}" presName="childShp" presStyleLbl="bgAccFollowNode1" presStyleIdx="0" presStyleCnt="2" custScaleY="89507" custLinFactNeighborY="585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0EAA036-4916-4C27-81D0-405E6E11A404}" type="pres">
      <dgm:prSet presAssocID="{9FD00F1D-BF6B-45D6-948D-550DF6DF1801}" presName="spacing" presStyleCnt="0"/>
      <dgm:spPr/>
    </dgm:pt>
    <dgm:pt modelId="{AD03A78D-8BEE-406B-B88E-368A255010C4}" type="pres">
      <dgm:prSet presAssocID="{77298F79-435C-40D1-98FF-82848AB6CF66}" presName="linNode" presStyleCnt="0"/>
      <dgm:spPr/>
    </dgm:pt>
    <dgm:pt modelId="{E71EC63A-E862-47F8-A6D2-939A166768EA}" type="pres">
      <dgm:prSet presAssocID="{77298F79-435C-40D1-98FF-82848AB6CF66}" presName="parentShp" presStyleLbl="node1" presStyleIdx="1" presStyleCnt="2" custScaleX="84881" custScaleY="63891" custLinFactNeighborX="-434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75D578B-29B8-4C39-8DFA-2CAF0C82613D}" type="pres">
      <dgm:prSet presAssocID="{77298F79-435C-40D1-98FF-82848AB6CF66}" presName="childShp" presStyleLbl="bgAccFollowNode1" presStyleIdx="1" presStyleCnt="2" custScaleX="92688" custScaleY="82342" custLinFactNeighborX="-227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2C38D09-C7D3-46D9-84DA-456F1B366D7E}" type="presOf" srcId="{342FB859-BA44-4A63-A6A2-875CBDBE65E9}" destId="{975D578B-29B8-4C39-8DFA-2CAF0C82613D}" srcOrd="0" destOrd="0" presId="urn:microsoft.com/office/officeart/2005/8/layout/vList6"/>
    <dgm:cxn modelId="{107EE391-29A4-4646-88D5-925009C370E1}" srcId="{77298F79-435C-40D1-98FF-82848AB6CF66}" destId="{15BAB8FB-1918-4537-BA24-57F72B483B80}" srcOrd="1" destOrd="0" parTransId="{B7290053-BE92-480E-972A-5D576433543E}" sibTransId="{DA4F3790-DBEC-42EC-8A32-18E04B120147}"/>
    <dgm:cxn modelId="{EB61125A-A092-46F2-AEF8-80373515656E}" srcId="{F9D99BCE-3556-446A-9FB4-B2AF931F46B5}" destId="{E4A738A6-3300-4BE8-998F-90A8F1DD6CCF}" srcOrd="0" destOrd="0" parTransId="{F3A4FDDF-DC90-49BE-9A33-13F7D4163A41}" sibTransId="{9FD00F1D-BF6B-45D6-948D-550DF6DF1801}"/>
    <dgm:cxn modelId="{1E73D1C6-7DD4-446E-8551-3F9F3FE35338}" type="presOf" srcId="{4E54694A-43F5-4209-995A-697B609E919B}" destId="{639A0733-68EB-48F4-982D-DCBCF6A8621A}" srcOrd="0" destOrd="1" presId="urn:microsoft.com/office/officeart/2005/8/layout/vList6"/>
    <dgm:cxn modelId="{1B1B9BF5-76CE-4642-BB4C-AAB39F857533}" type="presOf" srcId="{15BAB8FB-1918-4537-BA24-57F72B483B80}" destId="{975D578B-29B8-4C39-8DFA-2CAF0C82613D}" srcOrd="0" destOrd="1" presId="urn:microsoft.com/office/officeart/2005/8/layout/vList6"/>
    <dgm:cxn modelId="{7BB27266-29E3-43EB-8FCA-45AC00405413}" srcId="{F9D99BCE-3556-446A-9FB4-B2AF931F46B5}" destId="{77298F79-435C-40D1-98FF-82848AB6CF66}" srcOrd="1" destOrd="0" parTransId="{36C1CA9E-F88B-44F1-B34D-C3BBF2EB2A15}" sibTransId="{E1EF28CC-33EA-442D-BF19-94199C78A140}"/>
    <dgm:cxn modelId="{D8FBE3B9-D8BF-4D63-A8EF-2353AF213802}" srcId="{E4A738A6-3300-4BE8-998F-90A8F1DD6CCF}" destId="{8F4F964E-E273-4112-B9EE-B88C37491BBD}" srcOrd="0" destOrd="0" parTransId="{3CA3CCCB-B4CA-44D4-B931-F0A1EEB88707}" sibTransId="{EF204F63-DCB2-49E3-A26D-BA5B000847B1}"/>
    <dgm:cxn modelId="{EAF4BEC8-5790-468D-8655-897111489076}" type="presOf" srcId="{8F4F964E-E273-4112-B9EE-B88C37491BBD}" destId="{639A0733-68EB-48F4-982D-DCBCF6A8621A}" srcOrd="0" destOrd="0" presId="urn:microsoft.com/office/officeart/2005/8/layout/vList6"/>
    <dgm:cxn modelId="{E47694F3-A836-4AD7-A6CE-CE3C80D563F7}" srcId="{E4A738A6-3300-4BE8-998F-90A8F1DD6CCF}" destId="{4E54694A-43F5-4209-995A-697B609E919B}" srcOrd="1" destOrd="0" parTransId="{1DF714DD-4750-42FE-BB4B-4639F3BFA01C}" sibTransId="{7DD251BC-143A-47BE-BD50-00F246FC2634}"/>
    <dgm:cxn modelId="{602F4247-CB4C-4C15-88BC-AC3B8DA25EBD}" type="presOf" srcId="{77298F79-435C-40D1-98FF-82848AB6CF66}" destId="{E71EC63A-E862-47F8-A6D2-939A166768EA}" srcOrd="0" destOrd="0" presId="urn:microsoft.com/office/officeart/2005/8/layout/vList6"/>
    <dgm:cxn modelId="{C4366D21-CB2A-41D6-AC02-87DB9883D948}" type="presOf" srcId="{E4A738A6-3300-4BE8-998F-90A8F1DD6CCF}" destId="{2227025C-9525-4ADC-9E69-00745A4DC845}" srcOrd="0" destOrd="0" presId="urn:microsoft.com/office/officeart/2005/8/layout/vList6"/>
    <dgm:cxn modelId="{40271E0D-E935-4815-BFBE-B4E9FCA530A4}" type="presOf" srcId="{F9D99BCE-3556-446A-9FB4-B2AF931F46B5}" destId="{C732D1E8-EFE8-46C9-B022-4CB67C6C6A49}" srcOrd="0" destOrd="0" presId="urn:microsoft.com/office/officeart/2005/8/layout/vList6"/>
    <dgm:cxn modelId="{5A482DEC-45BA-4FB8-9361-CE749D0BE6AE}" srcId="{77298F79-435C-40D1-98FF-82848AB6CF66}" destId="{342FB859-BA44-4A63-A6A2-875CBDBE65E9}" srcOrd="0" destOrd="0" parTransId="{9E275B29-81C3-4EF5-B465-14344AC1CC46}" sibTransId="{0493BC78-CFCE-46A7-92C2-03E999A08612}"/>
    <dgm:cxn modelId="{698CE196-C25B-47E6-88B6-C73E3FB1906A}" type="presParOf" srcId="{C732D1E8-EFE8-46C9-B022-4CB67C6C6A49}" destId="{F31D09CE-308F-40EC-9C1E-09A35AC01601}" srcOrd="0" destOrd="0" presId="urn:microsoft.com/office/officeart/2005/8/layout/vList6"/>
    <dgm:cxn modelId="{B3BFDF9B-DBDF-4FB9-BC73-D9E49BF77CFD}" type="presParOf" srcId="{F31D09CE-308F-40EC-9C1E-09A35AC01601}" destId="{2227025C-9525-4ADC-9E69-00745A4DC845}" srcOrd="0" destOrd="0" presId="urn:microsoft.com/office/officeart/2005/8/layout/vList6"/>
    <dgm:cxn modelId="{880E7F95-76AE-4375-9184-8C4D9C45CD15}" type="presParOf" srcId="{F31D09CE-308F-40EC-9C1E-09A35AC01601}" destId="{639A0733-68EB-48F4-982D-DCBCF6A8621A}" srcOrd="1" destOrd="0" presId="urn:microsoft.com/office/officeart/2005/8/layout/vList6"/>
    <dgm:cxn modelId="{97A1CBDD-D382-4A7C-88E7-CCA9B64DB443}" type="presParOf" srcId="{C732D1E8-EFE8-46C9-B022-4CB67C6C6A49}" destId="{00EAA036-4916-4C27-81D0-405E6E11A404}" srcOrd="1" destOrd="0" presId="urn:microsoft.com/office/officeart/2005/8/layout/vList6"/>
    <dgm:cxn modelId="{16DA7ED1-028B-4B8E-BB71-ADB19FF125EF}" type="presParOf" srcId="{C732D1E8-EFE8-46C9-B022-4CB67C6C6A49}" destId="{AD03A78D-8BEE-406B-B88E-368A255010C4}" srcOrd="2" destOrd="0" presId="urn:microsoft.com/office/officeart/2005/8/layout/vList6"/>
    <dgm:cxn modelId="{84EA71F2-73CA-41B6-A405-3BBA592CDBB8}" type="presParOf" srcId="{AD03A78D-8BEE-406B-B88E-368A255010C4}" destId="{E71EC63A-E862-47F8-A6D2-939A166768EA}" srcOrd="0" destOrd="0" presId="urn:microsoft.com/office/officeart/2005/8/layout/vList6"/>
    <dgm:cxn modelId="{3E4BC42E-1B6F-4595-B25F-48CCF7DACF4E}" type="presParOf" srcId="{AD03A78D-8BEE-406B-B88E-368A255010C4}" destId="{975D578B-29B8-4C39-8DFA-2CAF0C82613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2EAED0B-CDBE-4223-B3CC-E021DC84E19F}" type="doc">
      <dgm:prSet loTypeId="urn:microsoft.com/office/officeart/2005/8/layout/radial3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B30567AD-454E-4CD2-ADDE-09CF711AC44E}">
      <dgm:prSet phldrT="[ข้อความ]" custT="1"/>
      <dgm:spPr>
        <a:solidFill>
          <a:srgbClr val="FF99FF">
            <a:alpha val="50000"/>
          </a:srgbClr>
        </a:solidFill>
      </dgm:spPr>
      <dgm:t>
        <a:bodyPr/>
        <a:lstStyle/>
        <a:p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การเก็บ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1FF9F257-F8E5-45F5-A9E6-42AEADA736C8}" type="parTrans" cxnId="{6C708E0E-3B87-4CFD-BFDD-1F61BB5CFB93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36BA8D9B-14C7-410E-A1F2-A99227D9CC57}" type="sibTrans" cxnId="{6C708E0E-3B87-4CFD-BFDD-1F61BB5CFB93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6A1DB17F-736C-418C-8806-5C12750ED8EC}">
      <dgm:prSet phldrT="[ข้อความ]" custT="1"/>
      <dgm:spPr>
        <a:solidFill>
          <a:srgbClr val="3399FF">
            <a:alpha val="49804"/>
          </a:srgbClr>
        </a:solidFill>
      </dgm:spPr>
      <dgm:t>
        <a:bodyPr/>
        <a:lstStyle/>
        <a:p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การบำรุงรักษา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683A254B-A83A-412C-8FD7-70FE6842DEE9}" type="parTrans" cxnId="{27C89CFD-B655-4543-B3AF-181226F1BFDA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C1A764A9-6AB2-4C21-BC68-4169B79021E9}" type="sibTrans" cxnId="{27C89CFD-B655-4543-B3AF-181226F1BFDA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6A2D8613-6BEE-4B07-95AF-AE7EEE3BEE83}">
      <dgm:prSet phldrT="[ข้อความ]" custT="1"/>
      <dgm:spPr>
        <a:solidFill>
          <a:srgbClr val="66FF33">
            <a:alpha val="50000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การตรวจสอบ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F7570B5A-F3B0-4EC6-8995-F538C5189BEB}" type="parTrans" cxnId="{A4A8F5EA-3768-4664-947E-B1B7D7869172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54CEA23C-5DF9-4A8E-94EA-C2B928350052}" type="sibTrans" cxnId="{A4A8F5EA-3768-4664-947E-B1B7D7869172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54C7D69B-4274-484B-93FF-D374129D0403}">
      <dgm:prSet phldrT="[ข้อความ]" custT="1"/>
      <dgm:spPr>
        <a:solidFill>
          <a:srgbClr val="CCFF33">
            <a:alpha val="50000"/>
          </a:srgbClr>
        </a:solidFill>
      </dgm:spPr>
      <dgm:t>
        <a:bodyPr/>
        <a:lstStyle/>
        <a:p>
          <a:r>
            <a:rPr lang="th-TH" sz="36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“การบริหาร </a:t>
          </a:r>
          <a:br>
            <a:rPr lang="th-TH" sz="36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</a:br>
          <a:r>
            <a:rPr lang="th-TH" sz="36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   </a:t>
          </a:r>
          <a:r>
            <a:rPr lang="th-TH" sz="36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rPr>
            <a:t>พัสดุ</a:t>
          </a:r>
          <a:r>
            <a:rPr lang="th-TH" sz="36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”</a:t>
          </a:r>
          <a:endParaRPr lang="th-TH" sz="3600" b="1" dirty="0">
            <a:solidFill>
              <a:srgbClr val="0000FF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6226034A-42BB-4A7C-9B00-E306D61B80CA}" type="sibTrans" cxnId="{F34502DB-DC1B-4DDA-A421-2B36C513D928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40F59CE0-DE12-4F65-898E-E853D11DB7F1}" type="parTrans" cxnId="{F34502DB-DC1B-4DDA-A421-2B36C513D928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3685DD07-9BFA-42ED-A7EA-13D27AD6BDAB}">
      <dgm:prSet phldrT="[ข้อความ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th-TH" sz="32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การยืม</a:t>
          </a:r>
          <a:endParaRPr lang="th-TH" sz="32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CBED3C12-5C4F-4DED-B745-EE60A1E85DA7}" type="sibTrans" cxnId="{0632BB1D-CF19-46DD-B697-B18824E3331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A48EFAD0-970D-4297-BBB7-CB7A9F83E8E8}" type="parTrans" cxnId="{0632BB1D-CF19-46DD-B697-B18824E3331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D9DB9CAB-4722-45AE-A4FE-12FEB86371D4}">
      <dgm:prSet phldrT="[ข้อความ]" custT="1"/>
      <dgm:spPr>
        <a:solidFill>
          <a:srgbClr val="00B0F0">
            <a:alpha val="50000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การบันทึก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91110BF0-7057-4233-9A7E-E5BA351C9C88}" type="sibTrans" cxnId="{78F40B91-2413-4EC6-A54F-44690E2B6DA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AAFC8C43-99C5-4016-9323-53066302BAA7}" type="parTrans" cxnId="{78F40B91-2413-4EC6-A54F-44690E2B6DA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595C34E4-BEF7-40AA-8457-8DC9FC5A7780}">
      <dgm:prSet phldrT="[ข้อความ]" custT="1"/>
      <dgm:spPr>
        <a:solidFill>
          <a:srgbClr val="FF7C80">
            <a:alpha val="50000"/>
          </a:srgbClr>
        </a:solidFill>
      </dgm:spPr>
      <dgm:t>
        <a:bodyPr/>
        <a:lstStyle/>
        <a:p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การเบิกจ่าย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2640638E-7305-43BE-B98D-D0096C5A69E0}" type="parTrans" cxnId="{C03A0037-AA7D-43F9-8A96-50DFA622C82D}">
      <dgm:prSet/>
      <dgm:spPr/>
      <dgm:t>
        <a:bodyPr/>
        <a:lstStyle/>
        <a:p>
          <a:endParaRPr lang="th-TH"/>
        </a:p>
      </dgm:t>
    </dgm:pt>
    <dgm:pt modelId="{F93664D7-38BD-445F-9954-58334F531F93}" type="sibTrans" cxnId="{C03A0037-AA7D-43F9-8A96-50DFA622C82D}">
      <dgm:prSet/>
      <dgm:spPr/>
      <dgm:t>
        <a:bodyPr/>
        <a:lstStyle/>
        <a:p>
          <a:endParaRPr lang="th-TH"/>
        </a:p>
      </dgm:t>
    </dgm:pt>
    <dgm:pt modelId="{A9BAD0DA-AA8A-49A6-A68B-5452B156DEDC}">
      <dgm:prSet phldrT="[ข้อความ]" custT="1"/>
      <dgm:spPr>
        <a:solidFill>
          <a:srgbClr val="FF9900">
            <a:alpha val="49804"/>
          </a:srgbClr>
        </a:solidFill>
      </dgm:spPr>
      <dgm:t>
        <a:bodyPr/>
        <a:lstStyle/>
        <a:p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การจำหน่าย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4161189E-20DF-4D6B-9C28-3A2A7B1D6B36}" type="parTrans" cxnId="{AA055E54-8022-414B-BEC1-8ECC91E8116A}">
      <dgm:prSet/>
      <dgm:spPr/>
      <dgm:t>
        <a:bodyPr/>
        <a:lstStyle/>
        <a:p>
          <a:endParaRPr lang="th-TH"/>
        </a:p>
      </dgm:t>
    </dgm:pt>
    <dgm:pt modelId="{2A46793B-2CB5-40A6-AD87-1F9C8D96887C}" type="sibTrans" cxnId="{AA055E54-8022-414B-BEC1-8ECC91E8116A}">
      <dgm:prSet/>
      <dgm:spPr/>
      <dgm:t>
        <a:bodyPr/>
        <a:lstStyle/>
        <a:p>
          <a:endParaRPr lang="th-TH"/>
        </a:p>
      </dgm:t>
    </dgm:pt>
    <dgm:pt modelId="{BBBA8501-2FB8-4FAF-898B-D60C5E8D9C7D}" type="pres">
      <dgm:prSet presAssocID="{C2EAED0B-CDBE-4223-B3CC-E021DC84E19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3F3D1AF-6FD3-43CC-8DE9-47AF68D5D90C}" type="pres">
      <dgm:prSet presAssocID="{C2EAED0B-CDBE-4223-B3CC-E021DC84E19F}" presName="radial" presStyleCnt="0">
        <dgm:presLayoutVars>
          <dgm:animLvl val="ctr"/>
        </dgm:presLayoutVars>
      </dgm:prSet>
      <dgm:spPr/>
    </dgm:pt>
    <dgm:pt modelId="{382E5E1A-966D-415F-B031-4AF651129E27}" type="pres">
      <dgm:prSet presAssocID="{54C7D69B-4274-484B-93FF-D374129D0403}" presName="centerShape" presStyleLbl="vennNode1" presStyleIdx="0" presStyleCnt="8"/>
      <dgm:spPr/>
      <dgm:t>
        <a:bodyPr/>
        <a:lstStyle/>
        <a:p>
          <a:endParaRPr lang="th-TH"/>
        </a:p>
      </dgm:t>
    </dgm:pt>
    <dgm:pt modelId="{9B262CD0-9411-4EA0-9FCF-DEFC69612927}" type="pres">
      <dgm:prSet presAssocID="{B30567AD-454E-4CD2-ADDE-09CF711AC44E}" presName="node" presStyleLbl="vennNode1" presStyleIdx="1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563EE60-8D12-41D0-BF1C-7D544C614502}" type="pres">
      <dgm:prSet presAssocID="{D9DB9CAB-4722-45AE-A4FE-12FEB86371D4}" presName="node" presStyleLbl="vennNode1" presStyleIdx="2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E6A793F-1F16-4AB6-9457-F5C4C4CCD9F1}" type="pres">
      <dgm:prSet presAssocID="{595C34E4-BEF7-40AA-8457-8DC9FC5A7780}" presName="node" presStyleLbl="vennNode1" presStyleIdx="3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181B344-D63A-4800-ACE6-304BF2F9D155}" type="pres">
      <dgm:prSet presAssocID="{3685DD07-9BFA-42ED-A7EA-13D27AD6BDAB}" presName="node" presStyleLbl="vennNode1" presStyleIdx="4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A79FB56-9662-4B05-9D83-0051C6CF9CD0}" type="pres">
      <dgm:prSet presAssocID="{6A2D8613-6BEE-4B07-95AF-AE7EEE3BEE83}" presName="node" presStyleLbl="vennNode1" presStyleIdx="5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2284197-D147-4F6D-B679-B5DB6A84542E}" type="pres">
      <dgm:prSet presAssocID="{6A1DB17F-736C-418C-8806-5C12750ED8EC}" presName="node" presStyleLbl="vennNode1" presStyleIdx="6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C7CC653-2722-4635-BBA3-B338234CB6E2}" type="pres">
      <dgm:prSet presAssocID="{A9BAD0DA-AA8A-49A6-A68B-5452B156DEDC}" presName="node" presStyleLbl="vennNode1" presStyleIdx="7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89AF5FA9-D851-453D-A44D-D92E106B6837}" type="presOf" srcId="{C2EAED0B-CDBE-4223-B3CC-E021DC84E19F}" destId="{BBBA8501-2FB8-4FAF-898B-D60C5E8D9C7D}" srcOrd="0" destOrd="0" presId="urn:microsoft.com/office/officeart/2005/8/layout/radial3"/>
    <dgm:cxn modelId="{F34502DB-DC1B-4DDA-A421-2B36C513D928}" srcId="{C2EAED0B-CDBE-4223-B3CC-E021DC84E19F}" destId="{54C7D69B-4274-484B-93FF-D374129D0403}" srcOrd="0" destOrd="0" parTransId="{40F59CE0-DE12-4F65-898E-E853D11DB7F1}" sibTransId="{6226034A-42BB-4A7C-9B00-E306D61B80CA}"/>
    <dgm:cxn modelId="{78F40B91-2413-4EC6-A54F-44690E2B6DA1}" srcId="{54C7D69B-4274-484B-93FF-D374129D0403}" destId="{D9DB9CAB-4722-45AE-A4FE-12FEB86371D4}" srcOrd="1" destOrd="0" parTransId="{AAFC8C43-99C5-4016-9323-53066302BAA7}" sibTransId="{91110BF0-7057-4233-9A7E-E5BA351C9C88}"/>
    <dgm:cxn modelId="{0632BB1D-CF19-46DD-B697-B18824E33311}" srcId="{54C7D69B-4274-484B-93FF-D374129D0403}" destId="{3685DD07-9BFA-42ED-A7EA-13D27AD6BDAB}" srcOrd="3" destOrd="0" parTransId="{A48EFAD0-970D-4297-BBB7-CB7A9F83E8E8}" sibTransId="{CBED3C12-5C4F-4DED-B745-EE60A1E85DA7}"/>
    <dgm:cxn modelId="{64213AD9-22E8-43B3-A526-0C091005611D}" type="presOf" srcId="{3685DD07-9BFA-42ED-A7EA-13D27AD6BDAB}" destId="{D181B344-D63A-4800-ACE6-304BF2F9D155}" srcOrd="0" destOrd="0" presId="urn:microsoft.com/office/officeart/2005/8/layout/radial3"/>
    <dgm:cxn modelId="{27C89CFD-B655-4543-B3AF-181226F1BFDA}" srcId="{54C7D69B-4274-484B-93FF-D374129D0403}" destId="{6A1DB17F-736C-418C-8806-5C12750ED8EC}" srcOrd="5" destOrd="0" parTransId="{683A254B-A83A-412C-8FD7-70FE6842DEE9}" sibTransId="{C1A764A9-6AB2-4C21-BC68-4169B79021E9}"/>
    <dgm:cxn modelId="{A4A8F5EA-3768-4664-947E-B1B7D7869172}" srcId="{54C7D69B-4274-484B-93FF-D374129D0403}" destId="{6A2D8613-6BEE-4B07-95AF-AE7EEE3BEE83}" srcOrd="4" destOrd="0" parTransId="{F7570B5A-F3B0-4EC6-8995-F538C5189BEB}" sibTransId="{54CEA23C-5DF9-4A8E-94EA-C2B928350052}"/>
    <dgm:cxn modelId="{AA055E54-8022-414B-BEC1-8ECC91E8116A}" srcId="{54C7D69B-4274-484B-93FF-D374129D0403}" destId="{A9BAD0DA-AA8A-49A6-A68B-5452B156DEDC}" srcOrd="6" destOrd="0" parTransId="{4161189E-20DF-4D6B-9C28-3A2A7B1D6B36}" sibTransId="{2A46793B-2CB5-40A6-AD87-1F9C8D96887C}"/>
    <dgm:cxn modelId="{7A5A20CB-F7A6-4792-B093-59C6EC11869E}" type="presOf" srcId="{B30567AD-454E-4CD2-ADDE-09CF711AC44E}" destId="{9B262CD0-9411-4EA0-9FCF-DEFC69612927}" srcOrd="0" destOrd="0" presId="urn:microsoft.com/office/officeart/2005/8/layout/radial3"/>
    <dgm:cxn modelId="{C03A0037-AA7D-43F9-8A96-50DFA622C82D}" srcId="{54C7D69B-4274-484B-93FF-D374129D0403}" destId="{595C34E4-BEF7-40AA-8457-8DC9FC5A7780}" srcOrd="2" destOrd="0" parTransId="{2640638E-7305-43BE-B98D-D0096C5A69E0}" sibTransId="{F93664D7-38BD-445F-9954-58334F531F93}"/>
    <dgm:cxn modelId="{7338C1F0-0245-4AD2-81D3-C739B72B0BDE}" type="presOf" srcId="{D9DB9CAB-4722-45AE-A4FE-12FEB86371D4}" destId="{D563EE60-8D12-41D0-BF1C-7D544C614502}" srcOrd="0" destOrd="0" presId="urn:microsoft.com/office/officeart/2005/8/layout/radial3"/>
    <dgm:cxn modelId="{68748192-CC1F-428E-9C4D-430BD1492941}" type="presOf" srcId="{54C7D69B-4274-484B-93FF-D374129D0403}" destId="{382E5E1A-966D-415F-B031-4AF651129E27}" srcOrd="0" destOrd="0" presId="urn:microsoft.com/office/officeart/2005/8/layout/radial3"/>
    <dgm:cxn modelId="{E254E74D-549E-4F37-8ACB-AD4DE33B3AE4}" type="presOf" srcId="{6A2D8613-6BEE-4B07-95AF-AE7EEE3BEE83}" destId="{AA79FB56-9662-4B05-9D83-0051C6CF9CD0}" srcOrd="0" destOrd="0" presId="urn:microsoft.com/office/officeart/2005/8/layout/radial3"/>
    <dgm:cxn modelId="{7D3EADBB-9C48-4C3D-B2AC-445C759E1833}" type="presOf" srcId="{A9BAD0DA-AA8A-49A6-A68B-5452B156DEDC}" destId="{6C7CC653-2722-4635-BBA3-B338234CB6E2}" srcOrd="0" destOrd="0" presId="urn:microsoft.com/office/officeart/2005/8/layout/radial3"/>
    <dgm:cxn modelId="{6C708E0E-3B87-4CFD-BFDD-1F61BB5CFB93}" srcId="{54C7D69B-4274-484B-93FF-D374129D0403}" destId="{B30567AD-454E-4CD2-ADDE-09CF711AC44E}" srcOrd="0" destOrd="0" parTransId="{1FF9F257-F8E5-45F5-A9E6-42AEADA736C8}" sibTransId="{36BA8D9B-14C7-410E-A1F2-A99227D9CC57}"/>
    <dgm:cxn modelId="{A81CD52C-0EC8-468F-B9CF-546CB94F0675}" type="presOf" srcId="{595C34E4-BEF7-40AA-8457-8DC9FC5A7780}" destId="{EE6A793F-1F16-4AB6-9457-F5C4C4CCD9F1}" srcOrd="0" destOrd="0" presId="urn:microsoft.com/office/officeart/2005/8/layout/radial3"/>
    <dgm:cxn modelId="{1ADF877E-E72B-415F-819A-1B9E6DC013A2}" type="presOf" srcId="{6A1DB17F-736C-418C-8806-5C12750ED8EC}" destId="{12284197-D147-4F6D-B679-B5DB6A84542E}" srcOrd="0" destOrd="0" presId="urn:microsoft.com/office/officeart/2005/8/layout/radial3"/>
    <dgm:cxn modelId="{7B558164-A99B-4247-B208-D1A1E58481F2}" type="presParOf" srcId="{BBBA8501-2FB8-4FAF-898B-D60C5E8D9C7D}" destId="{D3F3D1AF-6FD3-43CC-8DE9-47AF68D5D90C}" srcOrd="0" destOrd="0" presId="urn:microsoft.com/office/officeart/2005/8/layout/radial3"/>
    <dgm:cxn modelId="{6A60C61C-E3BA-424D-9E9A-A255F980CF7F}" type="presParOf" srcId="{D3F3D1AF-6FD3-43CC-8DE9-47AF68D5D90C}" destId="{382E5E1A-966D-415F-B031-4AF651129E27}" srcOrd="0" destOrd="0" presId="urn:microsoft.com/office/officeart/2005/8/layout/radial3"/>
    <dgm:cxn modelId="{D7EF0753-503B-45CA-B926-7CC9DC0EFDFD}" type="presParOf" srcId="{D3F3D1AF-6FD3-43CC-8DE9-47AF68D5D90C}" destId="{9B262CD0-9411-4EA0-9FCF-DEFC69612927}" srcOrd="1" destOrd="0" presId="urn:microsoft.com/office/officeart/2005/8/layout/radial3"/>
    <dgm:cxn modelId="{411C0EE8-91F0-4AE1-9C24-BF9A92033AAC}" type="presParOf" srcId="{D3F3D1AF-6FD3-43CC-8DE9-47AF68D5D90C}" destId="{D563EE60-8D12-41D0-BF1C-7D544C614502}" srcOrd="2" destOrd="0" presId="urn:microsoft.com/office/officeart/2005/8/layout/radial3"/>
    <dgm:cxn modelId="{F18E241A-3C64-4D42-8AC3-991D2401D864}" type="presParOf" srcId="{D3F3D1AF-6FD3-43CC-8DE9-47AF68D5D90C}" destId="{EE6A793F-1F16-4AB6-9457-F5C4C4CCD9F1}" srcOrd="3" destOrd="0" presId="urn:microsoft.com/office/officeart/2005/8/layout/radial3"/>
    <dgm:cxn modelId="{247ADAE1-80EA-4F3B-976E-3E13D19B7D5E}" type="presParOf" srcId="{D3F3D1AF-6FD3-43CC-8DE9-47AF68D5D90C}" destId="{D181B344-D63A-4800-ACE6-304BF2F9D155}" srcOrd="4" destOrd="0" presId="urn:microsoft.com/office/officeart/2005/8/layout/radial3"/>
    <dgm:cxn modelId="{78DACAFA-3F0D-4F89-A930-C848DC434566}" type="presParOf" srcId="{D3F3D1AF-6FD3-43CC-8DE9-47AF68D5D90C}" destId="{AA79FB56-9662-4B05-9D83-0051C6CF9CD0}" srcOrd="5" destOrd="0" presId="urn:microsoft.com/office/officeart/2005/8/layout/radial3"/>
    <dgm:cxn modelId="{3F90D4B0-4717-471E-BAF8-890081D0905D}" type="presParOf" srcId="{D3F3D1AF-6FD3-43CC-8DE9-47AF68D5D90C}" destId="{12284197-D147-4F6D-B679-B5DB6A84542E}" srcOrd="6" destOrd="0" presId="urn:microsoft.com/office/officeart/2005/8/layout/radial3"/>
    <dgm:cxn modelId="{DAC4307F-4F3E-40F2-875E-91F876CB6A61}" type="presParOf" srcId="{D3F3D1AF-6FD3-43CC-8DE9-47AF68D5D90C}" destId="{6C7CC653-2722-4635-BBA3-B338234CB6E2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9C66125-3433-454E-A783-794B4933172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1BC3BFE9-5516-4C41-8E01-32E3B5A2CA37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sz="17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(1) </a:t>
          </a:r>
          <a:r>
            <a:rPr lang="th-TH" sz="1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ราคาที่ได้มาจากการคำนวณตามหลักเกณฑ์</a:t>
          </a:r>
        </a:p>
        <a:p>
          <a:r>
            <a:rPr lang="th-TH" sz="1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ที่คณะกรรมการราคากลางกำหนด</a:t>
          </a:r>
          <a:endParaRPr lang="th-TH" sz="1800" b="1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gm:t>
    </dgm:pt>
    <dgm:pt modelId="{8EDFE48D-DA1A-48C1-A29E-0B9AC3FD42A7}" type="parTrans" cxnId="{B144999C-8FF6-40EF-B3DF-CA9F5C9D02CB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44FDB36-D6C6-4526-A50D-F1B8E5152BBA}" type="sibTrans" cxnId="{B144999C-8FF6-40EF-B3DF-CA9F5C9D02CB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E910D17-1BDA-474C-B9AD-3EE713572051}">
      <dgm:prSet phldrT="[ข้อความ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(2) ฐานข้อมูล</a:t>
          </a:r>
          <a:b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ราคาอ้างอิง</a:t>
          </a:r>
          <a:b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ของกรมบัญชีกลาง</a:t>
          </a:r>
          <a:endParaRPr lang="th-TH" b="1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gm:t>
    </dgm:pt>
    <dgm:pt modelId="{1623B390-BECF-4288-AC11-947525674DBA}" type="parTrans" cxnId="{964DF3AA-296D-4CD8-9CA0-5081FCF408C9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F36017EF-7232-4355-A424-0CBC727442BD}" type="sibTrans" cxnId="{964DF3AA-296D-4CD8-9CA0-5081FCF408C9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BFDC24C8-54AF-4A22-B600-CC0BF0117F47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(4) สืบราคา</a:t>
          </a:r>
          <a:b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จากท้องตลาด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D9E201E-34EE-4EC0-AC03-7F5C4225BBFA}" type="parTrans" cxnId="{14178D22-07A7-499F-8C70-46D6F827CFFF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CC4C6F27-A569-4FF1-948C-70942235EE58}" type="sibTrans" cxnId="{14178D22-07A7-499F-8C70-46D6F827CFFF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899021A-AAD8-4EB5-8B31-FFA21DB09A74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(5) ราคาที่เคยซื้อหรือจ้างครั้งหลังสุดภายใน 2 ปีงบประมาณ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A710669-4469-4851-9086-00A8E7D51E46}" type="parTrans" cxnId="{8ABA9BEE-35AB-469A-8BD1-02C5E63CB2CD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2C61F04-B6BD-4D45-98B7-E44B38D12F87}" type="sibTrans" cxnId="{8ABA9BEE-35AB-469A-8BD1-02C5E63CB2CD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1FD6A2FE-E624-4E8F-B55B-DA2064C8B81C}">
      <dgm:prSet phldrT="[ข้อความ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(3) ราคามาตรฐานของสำนักงบประมาณหรือหน่วยงานอื่น</a:t>
          </a:r>
          <a:endParaRPr lang="th-TH" b="1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gm:t>
    </dgm:pt>
    <dgm:pt modelId="{C71E116A-64D4-48FE-AE62-61686E862F4A}" type="parTrans" cxnId="{8F647B9E-FF30-4E66-8048-7696A9FF1314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0E67916A-A370-4F9A-A734-8615E7A06E04}" type="sibTrans" cxnId="{8F647B9E-FF30-4E66-8048-7696A9FF1314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D16DF52-EB6B-45CA-B0B1-8AF4AF73B2DB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(6) ราคาตามหลักเกณฑ์อื่นของหน่วยงานของรัฐ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7ED8134-9D40-4E14-89C1-CDF43FFA2B64}" type="parTrans" cxnId="{4E321C13-E869-413E-A0EF-ADBE35B682B3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71E4E940-6807-4EF6-B3C6-76F1CFA9F4A6}" type="sibTrans" cxnId="{4E321C13-E869-413E-A0EF-ADBE35B682B3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7796A604-7B31-45D2-A395-85C0162F699A}" type="pres">
      <dgm:prSet presAssocID="{69C66125-3433-454E-A783-794B493317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5212CB3F-917D-469D-B565-A5B10E0A5EF7}" type="pres">
      <dgm:prSet presAssocID="{1BC3BFE9-5516-4C41-8E01-32E3B5A2CA37}" presName="hierRoot1" presStyleCnt="0"/>
      <dgm:spPr/>
    </dgm:pt>
    <dgm:pt modelId="{D7C1EF3B-81F6-4615-AA4B-4C68CD23F4ED}" type="pres">
      <dgm:prSet presAssocID="{1BC3BFE9-5516-4C41-8E01-32E3B5A2CA37}" presName="composite" presStyleCnt="0"/>
      <dgm:spPr/>
    </dgm:pt>
    <dgm:pt modelId="{C54016BD-8060-4AF5-807D-3E3D2794743B}" type="pres">
      <dgm:prSet presAssocID="{1BC3BFE9-5516-4C41-8E01-32E3B5A2CA37}" presName="background" presStyleLbl="node0" presStyleIdx="0" presStyleCnt="1"/>
      <dgm:spPr>
        <a:solidFill>
          <a:schemeClr val="tx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7CE7765C-1109-4FB1-A055-D9A1736B8B0A}" type="pres">
      <dgm:prSet presAssocID="{1BC3BFE9-5516-4C41-8E01-32E3B5A2CA37}" presName="text" presStyleLbl="fgAcc0" presStyleIdx="0" presStyleCnt="1" custScaleX="248089" custLinFactNeighborX="0" custLinFactNeighborY="200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A02E4D32-BB96-4293-B85A-6A4C2AD31D44}" type="pres">
      <dgm:prSet presAssocID="{1BC3BFE9-5516-4C41-8E01-32E3B5A2CA37}" presName="hierChild2" presStyleCnt="0"/>
      <dgm:spPr/>
    </dgm:pt>
    <dgm:pt modelId="{74BDF6BB-7B16-4D99-ABEE-42C0034BF030}" type="pres">
      <dgm:prSet presAssocID="{1623B390-BECF-4288-AC11-947525674DBA}" presName="Name10" presStyleLbl="parChTrans1D2" presStyleIdx="0" presStyleCnt="2"/>
      <dgm:spPr/>
      <dgm:t>
        <a:bodyPr/>
        <a:lstStyle/>
        <a:p>
          <a:endParaRPr lang="th-TH"/>
        </a:p>
      </dgm:t>
    </dgm:pt>
    <dgm:pt modelId="{A767BFA2-4E8F-4FF5-B597-9BAFEF9B58DD}" type="pres">
      <dgm:prSet presAssocID="{3E910D17-1BDA-474C-B9AD-3EE713572051}" presName="hierRoot2" presStyleCnt="0"/>
      <dgm:spPr/>
    </dgm:pt>
    <dgm:pt modelId="{4228C040-7CC2-4185-9A94-A918F3859EB8}" type="pres">
      <dgm:prSet presAssocID="{3E910D17-1BDA-474C-B9AD-3EE713572051}" presName="composite2" presStyleCnt="0"/>
      <dgm:spPr/>
    </dgm:pt>
    <dgm:pt modelId="{25DAEB73-64CE-4B4E-86E2-8D9774AE4274}" type="pres">
      <dgm:prSet presAssocID="{3E910D17-1BDA-474C-B9AD-3EE713572051}" presName="background2" presStyleLbl="node2" presStyleIdx="0" presStyleCnt="2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3E64321D-477D-41AB-B86D-F833CF4DCEAE}" type="pres">
      <dgm:prSet presAssocID="{3E910D17-1BDA-474C-B9AD-3EE713572051}" presName="text2" presStyleLbl="fgAcc2" presStyleIdx="0" presStyleCnt="2" custLinFactNeighborX="-981" custLinFactNeighborY="-316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FFCBE649-8228-4D12-91A6-CEC3E0518298}" type="pres">
      <dgm:prSet presAssocID="{3E910D17-1BDA-474C-B9AD-3EE713572051}" presName="hierChild3" presStyleCnt="0"/>
      <dgm:spPr/>
    </dgm:pt>
    <dgm:pt modelId="{2FBA69C9-BCCE-4C41-BDFC-4110E86BC3FA}" type="pres">
      <dgm:prSet presAssocID="{9D9E201E-34EE-4EC0-AC03-7F5C4225BBFA}" presName="Name17" presStyleLbl="parChTrans1D3" presStyleIdx="0" presStyleCnt="3"/>
      <dgm:spPr/>
      <dgm:t>
        <a:bodyPr/>
        <a:lstStyle/>
        <a:p>
          <a:endParaRPr lang="th-TH"/>
        </a:p>
      </dgm:t>
    </dgm:pt>
    <dgm:pt modelId="{B704B303-6AC7-4733-9F06-882231951AAE}" type="pres">
      <dgm:prSet presAssocID="{BFDC24C8-54AF-4A22-B600-CC0BF0117F47}" presName="hierRoot3" presStyleCnt="0"/>
      <dgm:spPr/>
    </dgm:pt>
    <dgm:pt modelId="{BA98BAB1-9A35-4689-B5E2-13F30566F60C}" type="pres">
      <dgm:prSet presAssocID="{BFDC24C8-54AF-4A22-B600-CC0BF0117F47}" presName="composite3" presStyleCnt="0"/>
      <dgm:spPr/>
    </dgm:pt>
    <dgm:pt modelId="{D45A1378-B308-4A5E-8D88-65D387AF0D58}" type="pres">
      <dgm:prSet presAssocID="{BFDC24C8-54AF-4A22-B600-CC0BF0117F47}" presName="background3" presStyleLbl="node3" presStyleIdx="0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2B7515EA-CFC0-4EFC-B306-FF5709A44350}" type="pres">
      <dgm:prSet presAssocID="{BFDC24C8-54AF-4A22-B600-CC0BF0117F47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238CAB1-A61A-4953-9605-E9FA6AAF081F}" type="pres">
      <dgm:prSet presAssocID="{BFDC24C8-54AF-4A22-B600-CC0BF0117F47}" presName="hierChild4" presStyleCnt="0"/>
      <dgm:spPr/>
    </dgm:pt>
    <dgm:pt modelId="{2DF7C1A3-90B9-442D-B278-8D00DD25F3C2}" type="pres">
      <dgm:prSet presAssocID="{9A710669-4469-4851-9086-00A8E7D51E46}" presName="Name17" presStyleLbl="parChTrans1D3" presStyleIdx="1" presStyleCnt="3"/>
      <dgm:spPr/>
      <dgm:t>
        <a:bodyPr/>
        <a:lstStyle/>
        <a:p>
          <a:endParaRPr lang="th-TH"/>
        </a:p>
      </dgm:t>
    </dgm:pt>
    <dgm:pt modelId="{6FC06684-B4EC-41E1-80FB-A3CB73B6DFFC}" type="pres">
      <dgm:prSet presAssocID="{A899021A-AAD8-4EB5-8B31-FFA21DB09A74}" presName="hierRoot3" presStyleCnt="0"/>
      <dgm:spPr/>
    </dgm:pt>
    <dgm:pt modelId="{CE6A509A-D68B-484E-8A7B-D9FF2D422516}" type="pres">
      <dgm:prSet presAssocID="{A899021A-AAD8-4EB5-8B31-FFA21DB09A74}" presName="composite3" presStyleCnt="0"/>
      <dgm:spPr/>
    </dgm:pt>
    <dgm:pt modelId="{4CB19E09-393F-4C20-942C-F588D0367638}" type="pres">
      <dgm:prSet presAssocID="{A899021A-AAD8-4EB5-8B31-FFA21DB09A74}" presName="background3" presStyleLbl="node3" presStyleIdx="1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CB115447-490D-4B2E-8181-7F54E4AF58EF}" type="pres">
      <dgm:prSet presAssocID="{A899021A-AAD8-4EB5-8B31-FFA21DB09A74}" presName="text3" presStyleLbl="fgAcc3" presStyleIdx="1" presStyleCnt="3" custLinFactNeighborX="-2561" custLinFactNeighborY="337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DEF6F96C-0851-43BD-B3D2-3E5156130FBC}" type="pres">
      <dgm:prSet presAssocID="{A899021A-AAD8-4EB5-8B31-FFA21DB09A74}" presName="hierChild4" presStyleCnt="0"/>
      <dgm:spPr/>
    </dgm:pt>
    <dgm:pt modelId="{FF6B47DF-05A2-4C7E-BF19-2C6753502FD1}" type="pres">
      <dgm:prSet presAssocID="{C71E116A-64D4-48FE-AE62-61686E862F4A}" presName="Name10" presStyleLbl="parChTrans1D2" presStyleIdx="1" presStyleCnt="2"/>
      <dgm:spPr/>
      <dgm:t>
        <a:bodyPr/>
        <a:lstStyle/>
        <a:p>
          <a:endParaRPr lang="th-TH"/>
        </a:p>
      </dgm:t>
    </dgm:pt>
    <dgm:pt modelId="{9F998E11-41D5-438F-AE07-1327FF6EE029}" type="pres">
      <dgm:prSet presAssocID="{1FD6A2FE-E624-4E8F-B55B-DA2064C8B81C}" presName="hierRoot2" presStyleCnt="0"/>
      <dgm:spPr/>
    </dgm:pt>
    <dgm:pt modelId="{09309310-39A8-4D3A-B846-907A9BC26CCA}" type="pres">
      <dgm:prSet presAssocID="{1FD6A2FE-E624-4E8F-B55B-DA2064C8B81C}" presName="composite2" presStyleCnt="0"/>
      <dgm:spPr/>
    </dgm:pt>
    <dgm:pt modelId="{4397ADF7-5871-454C-887B-D120E1790098}" type="pres">
      <dgm:prSet presAssocID="{1FD6A2FE-E624-4E8F-B55B-DA2064C8B81C}" presName="background2" presStyleLbl="node2" presStyleIdx="1" presStyleCnt="2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363E58AB-0640-4DB9-A902-0C9D36C539BF}" type="pres">
      <dgm:prSet presAssocID="{1FD6A2FE-E624-4E8F-B55B-DA2064C8B81C}" presName="text2" presStyleLbl="fgAcc2" presStyleIdx="1" presStyleCnt="2" custLinFactNeighborX="1722" custLinFactNeighborY="-316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22A20752-A65C-43E8-BF93-F0004B9E0870}" type="pres">
      <dgm:prSet presAssocID="{1FD6A2FE-E624-4E8F-B55B-DA2064C8B81C}" presName="hierChild3" presStyleCnt="0"/>
      <dgm:spPr/>
    </dgm:pt>
    <dgm:pt modelId="{D929A59B-5A79-4B3F-B288-D6710EBFA3E0}" type="pres">
      <dgm:prSet presAssocID="{47ED8134-9D40-4E14-89C1-CDF43FFA2B64}" presName="Name17" presStyleLbl="parChTrans1D3" presStyleIdx="2" presStyleCnt="3"/>
      <dgm:spPr/>
      <dgm:t>
        <a:bodyPr/>
        <a:lstStyle/>
        <a:p>
          <a:endParaRPr lang="th-TH"/>
        </a:p>
      </dgm:t>
    </dgm:pt>
    <dgm:pt modelId="{559AD5B2-71FC-43BB-A189-A0D988A70CFB}" type="pres">
      <dgm:prSet presAssocID="{3D16DF52-EB6B-45CA-B0B1-8AF4AF73B2DB}" presName="hierRoot3" presStyleCnt="0"/>
      <dgm:spPr/>
    </dgm:pt>
    <dgm:pt modelId="{E28A0904-CF13-4699-85CD-2367CE9D566B}" type="pres">
      <dgm:prSet presAssocID="{3D16DF52-EB6B-45CA-B0B1-8AF4AF73B2DB}" presName="composite3" presStyleCnt="0"/>
      <dgm:spPr/>
    </dgm:pt>
    <dgm:pt modelId="{7A36103A-EE62-49A1-B03F-9DE4C6301F03}" type="pres">
      <dgm:prSet presAssocID="{3D16DF52-EB6B-45CA-B0B1-8AF4AF73B2DB}" presName="background3" presStyleLbl="node3" presStyleIdx="2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5BE78546-3892-4448-9985-8D8CDDAD08BD}" type="pres">
      <dgm:prSet presAssocID="{3D16DF52-EB6B-45CA-B0B1-8AF4AF73B2DB}" presName="text3" presStyleLbl="fgAcc3" presStyleIdx="2" presStyleCnt="3" custLinFactNeighborX="-1999" custLinFactNeighborY="337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1C67F567-EF2A-448A-96DA-AC0DC4FBA6BC}" type="pres">
      <dgm:prSet presAssocID="{3D16DF52-EB6B-45CA-B0B1-8AF4AF73B2DB}" presName="hierChild4" presStyleCnt="0"/>
      <dgm:spPr/>
    </dgm:pt>
  </dgm:ptLst>
  <dgm:cxnLst>
    <dgm:cxn modelId="{EC5CF498-326C-4125-8E02-22F0AD272BAE}" type="presOf" srcId="{9D9E201E-34EE-4EC0-AC03-7F5C4225BBFA}" destId="{2FBA69C9-BCCE-4C41-BDFC-4110E86BC3FA}" srcOrd="0" destOrd="0" presId="urn:microsoft.com/office/officeart/2005/8/layout/hierarchy1"/>
    <dgm:cxn modelId="{4E321C13-E869-413E-A0EF-ADBE35B682B3}" srcId="{1FD6A2FE-E624-4E8F-B55B-DA2064C8B81C}" destId="{3D16DF52-EB6B-45CA-B0B1-8AF4AF73B2DB}" srcOrd="0" destOrd="0" parTransId="{47ED8134-9D40-4E14-89C1-CDF43FFA2B64}" sibTransId="{71E4E940-6807-4EF6-B3C6-76F1CFA9F4A6}"/>
    <dgm:cxn modelId="{2351D3D8-AFBD-4BDB-B4FA-D5B373EBBDAE}" type="presOf" srcId="{1BC3BFE9-5516-4C41-8E01-32E3B5A2CA37}" destId="{7CE7765C-1109-4FB1-A055-D9A1736B8B0A}" srcOrd="0" destOrd="0" presId="urn:microsoft.com/office/officeart/2005/8/layout/hierarchy1"/>
    <dgm:cxn modelId="{14178D22-07A7-499F-8C70-46D6F827CFFF}" srcId="{3E910D17-1BDA-474C-B9AD-3EE713572051}" destId="{BFDC24C8-54AF-4A22-B600-CC0BF0117F47}" srcOrd="0" destOrd="0" parTransId="{9D9E201E-34EE-4EC0-AC03-7F5C4225BBFA}" sibTransId="{CC4C6F27-A569-4FF1-948C-70942235EE58}"/>
    <dgm:cxn modelId="{8F647B9E-FF30-4E66-8048-7696A9FF1314}" srcId="{1BC3BFE9-5516-4C41-8E01-32E3B5A2CA37}" destId="{1FD6A2FE-E624-4E8F-B55B-DA2064C8B81C}" srcOrd="1" destOrd="0" parTransId="{C71E116A-64D4-48FE-AE62-61686E862F4A}" sibTransId="{0E67916A-A370-4F9A-A734-8615E7A06E04}"/>
    <dgm:cxn modelId="{D79C4560-D2E5-443E-A03E-C4299EA9836F}" type="presOf" srcId="{1FD6A2FE-E624-4E8F-B55B-DA2064C8B81C}" destId="{363E58AB-0640-4DB9-A902-0C9D36C539BF}" srcOrd="0" destOrd="0" presId="urn:microsoft.com/office/officeart/2005/8/layout/hierarchy1"/>
    <dgm:cxn modelId="{964DF3AA-296D-4CD8-9CA0-5081FCF408C9}" srcId="{1BC3BFE9-5516-4C41-8E01-32E3B5A2CA37}" destId="{3E910D17-1BDA-474C-B9AD-3EE713572051}" srcOrd="0" destOrd="0" parTransId="{1623B390-BECF-4288-AC11-947525674DBA}" sibTransId="{F36017EF-7232-4355-A424-0CBC727442BD}"/>
    <dgm:cxn modelId="{3384B5A5-6537-4D0E-92B2-CACF73DAB7D1}" type="presOf" srcId="{C71E116A-64D4-48FE-AE62-61686E862F4A}" destId="{FF6B47DF-05A2-4C7E-BF19-2C6753502FD1}" srcOrd="0" destOrd="0" presId="urn:microsoft.com/office/officeart/2005/8/layout/hierarchy1"/>
    <dgm:cxn modelId="{00A12760-D076-48C1-A90C-A9CA54B86B99}" type="presOf" srcId="{BFDC24C8-54AF-4A22-B600-CC0BF0117F47}" destId="{2B7515EA-CFC0-4EFC-B306-FF5709A44350}" srcOrd="0" destOrd="0" presId="urn:microsoft.com/office/officeart/2005/8/layout/hierarchy1"/>
    <dgm:cxn modelId="{8ABA9BEE-35AB-469A-8BD1-02C5E63CB2CD}" srcId="{3E910D17-1BDA-474C-B9AD-3EE713572051}" destId="{A899021A-AAD8-4EB5-8B31-FFA21DB09A74}" srcOrd="1" destOrd="0" parTransId="{9A710669-4469-4851-9086-00A8E7D51E46}" sibTransId="{A2C61F04-B6BD-4D45-98B7-E44B38D12F87}"/>
    <dgm:cxn modelId="{B1642412-A72E-42F4-98BF-8DD8D030F235}" type="presOf" srcId="{A899021A-AAD8-4EB5-8B31-FFA21DB09A74}" destId="{CB115447-490D-4B2E-8181-7F54E4AF58EF}" srcOrd="0" destOrd="0" presId="urn:microsoft.com/office/officeart/2005/8/layout/hierarchy1"/>
    <dgm:cxn modelId="{830AB04F-10B7-4635-ADA8-90E6F90AC5F6}" type="presOf" srcId="{1623B390-BECF-4288-AC11-947525674DBA}" destId="{74BDF6BB-7B16-4D99-ABEE-42C0034BF030}" srcOrd="0" destOrd="0" presId="urn:microsoft.com/office/officeart/2005/8/layout/hierarchy1"/>
    <dgm:cxn modelId="{B144999C-8FF6-40EF-B3DF-CA9F5C9D02CB}" srcId="{69C66125-3433-454E-A783-794B49331728}" destId="{1BC3BFE9-5516-4C41-8E01-32E3B5A2CA37}" srcOrd="0" destOrd="0" parTransId="{8EDFE48D-DA1A-48C1-A29E-0B9AC3FD42A7}" sibTransId="{344FDB36-D6C6-4526-A50D-F1B8E5152BBA}"/>
    <dgm:cxn modelId="{4324FC4C-9B40-4219-8613-F27ED4B7353F}" type="presOf" srcId="{47ED8134-9D40-4E14-89C1-CDF43FFA2B64}" destId="{D929A59B-5A79-4B3F-B288-D6710EBFA3E0}" srcOrd="0" destOrd="0" presId="urn:microsoft.com/office/officeart/2005/8/layout/hierarchy1"/>
    <dgm:cxn modelId="{3615111A-93AA-4309-9106-F199C9DFB822}" type="presOf" srcId="{69C66125-3433-454E-A783-794B49331728}" destId="{7796A604-7B31-45D2-A395-85C0162F699A}" srcOrd="0" destOrd="0" presId="urn:microsoft.com/office/officeart/2005/8/layout/hierarchy1"/>
    <dgm:cxn modelId="{728B10F7-99E5-418B-8745-633146527BFF}" type="presOf" srcId="{3D16DF52-EB6B-45CA-B0B1-8AF4AF73B2DB}" destId="{5BE78546-3892-4448-9985-8D8CDDAD08BD}" srcOrd="0" destOrd="0" presId="urn:microsoft.com/office/officeart/2005/8/layout/hierarchy1"/>
    <dgm:cxn modelId="{4579A04D-AE51-47C9-BEB0-81E6BB9AA633}" type="presOf" srcId="{9A710669-4469-4851-9086-00A8E7D51E46}" destId="{2DF7C1A3-90B9-442D-B278-8D00DD25F3C2}" srcOrd="0" destOrd="0" presId="urn:microsoft.com/office/officeart/2005/8/layout/hierarchy1"/>
    <dgm:cxn modelId="{26712DEA-A860-4611-8A6D-1C0758FB0330}" type="presOf" srcId="{3E910D17-1BDA-474C-B9AD-3EE713572051}" destId="{3E64321D-477D-41AB-B86D-F833CF4DCEAE}" srcOrd="0" destOrd="0" presId="urn:microsoft.com/office/officeart/2005/8/layout/hierarchy1"/>
    <dgm:cxn modelId="{CB5A9B3A-130D-4BB2-912A-118CADB3DF73}" type="presParOf" srcId="{7796A604-7B31-45D2-A395-85C0162F699A}" destId="{5212CB3F-917D-469D-B565-A5B10E0A5EF7}" srcOrd="0" destOrd="0" presId="urn:microsoft.com/office/officeart/2005/8/layout/hierarchy1"/>
    <dgm:cxn modelId="{67DA0845-BB95-4A39-899E-EEB9ADD698DB}" type="presParOf" srcId="{5212CB3F-917D-469D-B565-A5B10E0A5EF7}" destId="{D7C1EF3B-81F6-4615-AA4B-4C68CD23F4ED}" srcOrd="0" destOrd="0" presId="urn:microsoft.com/office/officeart/2005/8/layout/hierarchy1"/>
    <dgm:cxn modelId="{55BD1A47-1BC4-4EF2-B7E1-99375088CBD4}" type="presParOf" srcId="{D7C1EF3B-81F6-4615-AA4B-4C68CD23F4ED}" destId="{C54016BD-8060-4AF5-807D-3E3D2794743B}" srcOrd="0" destOrd="0" presId="urn:microsoft.com/office/officeart/2005/8/layout/hierarchy1"/>
    <dgm:cxn modelId="{A67CA298-24FA-4783-8EA2-08DF347AA248}" type="presParOf" srcId="{D7C1EF3B-81F6-4615-AA4B-4C68CD23F4ED}" destId="{7CE7765C-1109-4FB1-A055-D9A1736B8B0A}" srcOrd="1" destOrd="0" presId="urn:microsoft.com/office/officeart/2005/8/layout/hierarchy1"/>
    <dgm:cxn modelId="{719A1C41-52E9-42C9-A3EF-082A1D9C31ED}" type="presParOf" srcId="{5212CB3F-917D-469D-B565-A5B10E0A5EF7}" destId="{A02E4D32-BB96-4293-B85A-6A4C2AD31D44}" srcOrd="1" destOrd="0" presId="urn:microsoft.com/office/officeart/2005/8/layout/hierarchy1"/>
    <dgm:cxn modelId="{1303E5A6-B835-48D1-812C-15DDE04518D8}" type="presParOf" srcId="{A02E4D32-BB96-4293-B85A-6A4C2AD31D44}" destId="{74BDF6BB-7B16-4D99-ABEE-42C0034BF030}" srcOrd="0" destOrd="0" presId="urn:microsoft.com/office/officeart/2005/8/layout/hierarchy1"/>
    <dgm:cxn modelId="{3FC6A96A-852B-4EC5-829C-9F51310C80A0}" type="presParOf" srcId="{A02E4D32-BB96-4293-B85A-6A4C2AD31D44}" destId="{A767BFA2-4E8F-4FF5-B597-9BAFEF9B58DD}" srcOrd="1" destOrd="0" presId="urn:microsoft.com/office/officeart/2005/8/layout/hierarchy1"/>
    <dgm:cxn modelId="{7AE7ED8F-DA89-4896-B4BE-4CB5CFB97F88}" type="presParOf" srcId="{A767BFA2-4E8F-4FF5-B597-9BAFEF9B58DD}" destId="{4228C040-7CC2-4185-9A94-A918F3859EB8}" srcOrd="0" destOrd="0" presId="urn:microsoft.com/office/officeart/2005/8/layout/hierarchy1"/>
    <dgm:cxn modelId="{53C23E29-1418-4E98-BBC2-A343DEA4BFB5}" type="presParOf" srcId="{4228C040-7CC2-4185-9A94-A918F3859EB8}" destId="{25DAEB73-64CE-4B4E-86E2-8D9774AE4274}" srcOrd="0" destOrd="0" presId="urn:microsoft.com/office/officeart/2005/8/layout/hierarchy1"/>
    <dgm:cxn modelId="{607086E8-CCFE-4D5E-94DF-F781ACAAEB3B}" type="presParOf" srcId="{4228C040-7CC2-4185-9A94-A918F3859EB8}" destId="{3E64321D-477D-41AB-B86D-F833CF4DCEAE}" srcOrd="1" destOrd="0" presId="urn:microsoft.com/office/officeart/2005/8/layout/hierarchy1"/>
    <dgm:cxn modelId="{F4C553C4-5916-4FB6-9DDD-869FC78DBEC0}" type="presParOf" srcId="{A767BFA2-4E8F-4FF5-B597-9BAFEF9B58DD}" destId="{FFCBE649-8228-4D12-91A6-CEC3E0518298}" srcOrd="1" destOrd="0" presId="urn:microsoft.com/office/officeart/2005/8/layout/hierarchy1"/>
    <dgm:cxn modelId="{F6B2C886-A025-4B95-9096-B6FB514285E9}" type="presParOf" srcId="{FFCBE649-8228-4D12-91A6-CEC3E0518298}" destId="{2FBA69C9-BCCE-4C41-BDFC-4110E86BC3FA}" srcOrd="0" destOrd="0" presId="urn:microsoft.com/office/officeart/2005/8/layout/hierarchy1"/>
    <dgm:cxn modelId="{D453ABEA-5FEE-4D44-9AB0-6931DDFF5CAA}" type="presParOf" srcId="{FFCBE649-8228-4D12-91A6-CEC3E0518298}" destId="{B704B303-6AC7-4733-9F06-882231951AAE}" srcOrd="1" destOrd="0" presId="urn:microsoft.com/office/officeart/2005/8/layout/hierarchy1"/>
    <dgm:cxn modelId="{96851BCA-A2FC-4C41-AD9C-25DC5BDA816F}" type="presParOf" srcId="{B704B303-6AC7-4733-9F06-882231951AAE}" destId="{BA98BAB1-9A35-4689-B5E2-13F30566F60C}" srcOrd="0" destOrd="0" presId="urn:microsoft.com/office/officeart/2005/8/layout/hierarchy1"/>
    <dgm:cxn modelId="{2DEE6B50-AFFE-4F88-BECC-2EBC68622854}" type="presParOf" srcId="{BA98BAB1-9A35-4689-B5E2-13F30566F60C}" destId="{D45A1378-B308-4A5E-8D88-65D387AF0D58}" srcOrd="0" destOrd="0" presId="urn:microsoft.com/office/officeart/2005/8/layout/hierarchy1"/>
    <dgm:cxn modelId="{781FF4EF-6EFC-4AFE-98B5-43AF5D24A1C1}" type="presParOf" srcId="{BA98BAB1-9A35-4689-B5E2-13F30566F60C}" destId="{2B7515EA-CFC0-4EFC-B306-FF5709A44350}" srcOrd="1" destOrd="0" presId="urn:microsoft.com/office/officeart/2005/8/layout/hierarchy1"/>
    <dgm:cxn modelId="{DDBFDACF-C9A8-4F7A-AD95-0322DD2AE3CE}" type="presParOf" srcId="{B704B303-6AC7-4733-9F06-882231951AAE}" destId="{9238CAB1-A61A-4953-9605-E9FA6AAF081F}" srcOrd="1" destOrd="0" presId="urn:microsoft.com/office/officeart/2005/8/layout/hierarchy1"/>
    <dgm:cxn modelId="{7C9EFEBC-96A4-4463-8635-224F26C97F8E}" type="presParOf" srcId="{FFCBE649-8228-4D12-91A6-CEC3E0518298}" destId="{2DF7C1A3-90B9-442D-B278-8D00DD25F3C2}" srcOrd="2" destOrd="0" presId="urn:microsoft.com/office/officeart/2005/8/layout/hierarchy1"/>
    <dgm:cxn modelId="{33477461-E575-4B11-83C8-0B05060A3DBA}" type="presParOf" srcId="{FFCBE649-8228-4D12-91A6-CEC3E0518298}" destId="{6FC06684-B4EC-41E1-80FB-A3CB73B6DFFC}" srcOrd="3" destOrd="0" presId="urn:microsoft.com/office/officeart/2005/8/layout/hierarchy1"/>
    <dgm:cxn modelId="{154E4880-DDF0-46F6-985B-B85D2FDBE8B3}" type="presParOf" srcId="{6FC06684-B4EC-41E1-80FB-A3CB73B6DFFC}" destId="{CE6A509A-D68B-484E-8A7B-D9FF2D422516}" srcOrd="0" destOrd="0" presId="urn:microsoft.com/office/officeart/2005/8/layout/hierarchy1"/>
    <dgm:cxn modelId="{F04D3B6B-8A0A-4902-B467-C703FD5A17E0}" type="presParOf" srcId="{CE6A509A-D68B-484E-8A7B-D9FF2D422516}" destId="{4CB19E09-393F-4C20-942C-F588D0367638}" srcOrd="0" destOrd="0" presId="urn:microsoft.com/office/officeart/2005/8/layout/hierarchy1"/>
    <dgm:cxn modelId="{1B5270F0-C4CC-4098-9773-93667943237E}" type="presParOf" srcId="{CE6A509A-D68B-484E-8A7B-D9FF2D422516}" destId="{CB115447-490D-4B2E-8181-7F54E4AF58EF}" srcOrd="1" destOrd="0" presId="urn:microsoft.com/office/officeart/2005/8/layout/hierarchy1"/>
    <dgm:cxn modelId="{68C9CEDD-0AA1-4E0B-AE1A-BAB5656C8D0E}" type="presParOf" srcId="{6FC06684-B4EC-41E1-80FB-A3CB73B6DFFC}" destId="{DEF6F96C-0851-43BD-B3D2-3E5156130FBC}" srcOrd="1" destOrd="0" presId="urn:microsoft.com/office/officeart/2005/8/layout/hierarchy1"/>
    <dgm:cxn modelId="{8785395B-B53E-456A-BAFC-03A49EBDFE9B}" type="presParOf" srcId="{A02E4D32-BB96-4293-B85A-6A4C2AD31D44}" destId="{FF6B47DF-05A2-4C7E-BF19-2C6753502FD1}" srcOrd="2" destOrd="0" presId="urn:microsoft.com/office/officeart/2005/8/layout/hierarchy1"/>
    <dgm:cxn modelId="{CD52CC87-7D2A-4F03-86BA-E2874AE0BDAD}" type="presParOf" srcId="{A02E4D32-BB96-4293-B85A-6A4C2AD31D44}" destId="{9F998E11-41D5-438F-AE07-1327FF6EE029}" srcOrd="3" destOrd="0" presId="urn:microsoft.com/office/officeart/2005/8/layout/hierarchy1"/>
    <dgm:cxn modelId="{B17F50D0-E1FB-42A8-91ED-CC1D28D7EE42}" type="presParOf" srcId="{9F998E11-41D5-438F-AE07-1327FF6EE029}" destId="{09309310-39A8-4D3A-B846-907A9BC26CCA}" srcOrd="0" destOrd="0" presId="urn:microsoft.com/office/officeart/2005/8/layout/hierarchy1"/>
    <dgm:cxn modelId="{65FBB874-12E8-4012-B5BF-17D4338C33EE}" type="presParOf" srcId="{09309310-39A8-4D3A-B846-907A9BC26CCA}" destId="{4397ADF7-5871-454C-887B-D120E1790098}" srcOrd="0" destOrd="0" presId="urn:microsoft.com/office/officeart/2005/8/layout/hierarchy1"/>
    <dgm:cxn modelId="{280055E8-2F31-4A11-8E80-4E7C6868F4C3}" type="presParOf" srcId="{09309310-39A8-4D3A-B846-907A9BC26CCA}" destId="{363E58AB-0640-4DB9-A902-0C9D36C539BF}" srcOrd="1" destOrd="0" presId="urn:microsoft.com/office/officeart/2005/8/layout/hierarchy1"/>
    <dgm:cxn modelId="{BD09DD11-1EB5-43D2-85FA-ADCF3879A9D0}" type="presParOf" srcId="{9F998E11-41D5-438F-AE07-1327FF6EE029}" destId="{22A20752-A65C-43E8-BF93-F0004B9E0870}" srcOrd="1" destOrd="0" presId="urn:microsoft.com/office/officeart/2005/8/layout/hierarchy1"/>
    <dgm:cxn modelId="{319BE9CE-5885-4010-84FF-10D6CB842448}" type="presParOf" srcId="{22A20752-A65C-43E8-BF93-F0004B9E0870}" destId="{D929A59B-5A79-4B3F-B288-D6710EBFA3E0}" srcOrd="0" destOrd="0" presId="urn:microsoft.com/office/officeart/2005/8/layout/hierarchy1"/>
    <dgm:cxn modelId="{61E500C9-C1A7-48EC-AF0C-63214D5CC4B8}" type="presParOf" srcId="{22A20752-A65C-43E8-BF93-F0004B9E0870}" destId="{559AD5B2-71FC-43BB-A189-A0D988A70CFB}" srcOrd="1" destOrd="0" presId="urn:microsoft.com/office/officeart/2005/8/layout/hierarchy1"/>
    <dgm:cxn modelId="{7F98C7AC-19B3-4913-BE52-5A9D8B74F778}" type="presParOf" srcId="{559AD5B2-71FC-43BB-A189-A0D988A70CFB}" destId="{E28A0904-CF13-4699-85CD-2367CE9D566B}" srcOrd="0" destOrd="0" presId="urn:microsoft.com/office/officeart/2005/8/layout/hierarchy1"/>
    <dgm:cxn modelId="{A5B0EF08-9347-4CB3-9538-8D6D7035089F}" type="presParOf" srcId="{E28A0904-CF13-4699-85CD-2367CE9D566B}" destId="{7A36103A-EE62-49A1-B03F-9DE4C6301F03}" srcOrd="0" destOrd="0" presId="urn:microsoft.com/office/officeart/2005/8/layout/hierarchy1"/>
    <dgm:cxn modelId="{B67C27DC-328E-4719-A32A-4286222B776A}" type="presParOf" srcId="{E28A0904-CF13-4699-85CD-2367CE9D566B}" destId="{5BE78546-3892-4448-9985-8D8CDDAD08BD}" srcOrd="1" destOrd="0" presId="urn:microsoft.com/office/officeart/2005/8/layout/hierarchy1"/>
    <dgm:cxn modelId="{5EC1BFAF-27AF-4FD7-9E3A-0ED157CBC44F}" type="presParOf" srcId="{559AD5B2-71FC-43BB-A189-A0D988A70CFB}" destId="{1C67F567-EF2A-448A-96DA-AC0DC4FBA6BC}" srcOrd="1" destOrd="0" presId="urn:microsoft.com/office/officeart/2005/8/layout/hierarchy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C28B011-B05A-437F-AC06-D7CE6D8B0EF2}" type="doc">
      <dgm:prSet loTypeId="urn:microsoft.com/office/officeart/2008/layout/HexagonCluster" loCatId="relationship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FDF7F8E-83BE-4585-98C0-444A4634505A}">
      <dgm:prSet phldrT="[Text]" custT="1"/>
      <dgm:spPr>
        <a:solidFill>
          <a:srgbClr val="00B050">
            <a:alpha val="85000"/>
          </a:srgbClr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ราชการ</a:t>
          </a:r>
          <a:b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ส่วนท้องถิ่น</a:t>
          </a:r>
          <a:endParaRPr lang="en-US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B4FE1276-A316-476A-B7E6-0A77C1C5992D}" type="parTrans" cxnId="{FE8F33D8-451A-4A91-B824-3D4170671BBD}">
      <dgm:prSet/>
      <dgm:spPr/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D47AA9A-D95C-424A-8B42-1F14C96F162B}" type="sibTrans" cxnId="{FE8F33D8-451A-4A91-B824-3D4170671BBD}">
      <dgm:prSet/>
      <dgm:spPr>
        <a:solidFill>
          <a:schemeClr val="accent4">
            <a:lumMod val="25000"/>
            <a:lumOff val="75000"/>
            <a:alpha val="90000"/>
          </a:schemeClr>
        </a:solidFill>
        <a:ln>
          <a:noFill/>
        </a:ln>
      </dgm:spPr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35AE859A-F905-4742-8556-6F5FEBF2F3A1}">
      <dgm:prSet phldrT="[Text]" custT="1"/>
      <dgm:spPr>
        <a:solidFill>
          <a:srgbClr val="FF7C80"/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ราชการ</a:t>
          </a:r>
          <a:b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ส่วนภูมิภาค</a:t>
          </a:r>
          <a:endParaRPr lang="en-US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B8327FF-73A0-49A2-AF22-7690E3D811D9}" type="parTrans" cxnId="{58985CD5-FA85-4D96-AD46-51D8B24FAE85}">
      <dgm:prSet/>
      <dgm:spPr/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4997D77-7A34-4CFA-9DE2-964DCBA97C53}" type="sibTrans" cxnId="{58985CD5-FA85-4D96-AD46-51D8B24FAE85}">
      <dgm:prSet/>
      <dgm:spPr>
        <a:noFill/>
        <a:ln>
          <a:noFill/>
        </a:ln>
      </dgm:spPr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0C41FC5-8221-4CFC-ABA5-2C9F39409C54}">
      <dgm:prSet phldrT="[Text]" custT="1"/>
      <dgm:spPr>
        <a:solidFill>
          <a:srgbClr val="FFFF00"/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ราชการส่วนกลาง</a:t>
          </a:r>
          <a:endParaRPr lang="en-US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643E1964-EAD4-4B59-98F7-582A0F98F8F8}" type="parTrans" cxnId="{94184CC6-0F48-4218-A8A7-8A27BF1F70D7}">
      <dgm:prSet/>
      <dgm:spPr/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1F384A33-4ED9-4EDD-9BBF-DF767062B382}" type="sibTrans" cxnId="{94184CC6-0F48-4218-A8A7-8A27BF1F70D7}">
      <dgm:prSet/>
      <dgm:spPr>
        <a:solidFill>
          <a:schemeClr val="accent5">
            <a:lumMod val="75000"/>
            <a:alpha val="90000"/>
          </a:schemeClr>
        </a:solidFill>
        <a:ln>
          <a:noFill/>
        </a:ln>
      </dgm:spPr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05F1469-0F0A-4015-BBD3-848FE1208667}">
      <dgm:prSet phldrT="[Text]" custT="1"/>
      <dgm:spPr>
        <a:solidFill>
          <a:srgbClr val="CCFF33"/>
        </a:solidFill>
        <a:ln w="57150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รัฐวิสาหกิจ</a:t>
          </a:r>
          <a:endParaRPr lang="en-US" sz="24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8289414B-2E22-4A1B-9F20-949331FACFBF}" type="parTrans" cxnId="{5E987ACC-9217-41CF-8237-EDEDAD3E20E0}">
      <dgm:prSet/>
      <dgm:spPr/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6DC8F9FD-0413-407A-BD29-3623351BB5B0}" type="sibTrans" cxnId="{5E987ACC-9217-41CF-8237-EDEDAD3E20E0}">
      <dgm:prSet/>
      <dgm:spPr>
        <a:solidFill>
          <a:srgbClr val="92D050"/>
        </a:solidFill>
        <a:ln>
          <a:noFill/>
        </a:ln>
      </dgm:spPr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107B600-E543-4378-80E7-0AD884D601A6}">
      <dgm:prSet phldrT="[Text]" custT="1"/>
      <dgm:spPr>
        <a:solidFill>
          <a:srgbClr val="FF9900"/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องค์การมหาชน</a:t>
          </a:r>
          <a:endParaRPr lang="en-US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62BE27A-AEFB-4888-9B57-2F2DFFB66456}" type="parTrans" cxnId="{FD5FC8E8-B586-468E-B0D7-1B0C3625E918}">
      <dgm:prSet/>
      <dgm:spPr/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7B1E0B06-E0F7-4E4E-B3E4-8F3DC9FEEE94}" type="sibTrans" cxnId="{FD5FC8E8-B586-468E-B0D7-1B0C3625E918}">
      <dgm:prSet/>
      <dgm:spPr>
        <a:solidFill>
          <a:srgbClr val="CADC88">
            <a:alpha val="90000"/>
          </a:srgbClr>
        </a:solidFill>
        <a:ln>
          <a:noFill/>
        </a:ln>
      </dgm:spPr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C08185B3-1121-4E83-AC83-C6CA97F89D94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หน่วยงานอิสระของรัฐ</a:t>
          </a:r>
          <a:endParaRPr lang="en-US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ADDA6E59-8497-4A89-AE69-062AC3FE3962}" type="parTrans" cxnId="{522496DC-25A2-44E8-BB6B-E68C27E5CB9D}">
      <dgm:prSet/>
      <dgm:spPr/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B661A168-EA57-405D-8963-CB3496F18046}" type="sibTrans" cxnId="{522496DC-25A2-44E8-BB6B-E68C27E5CB9D}">
      <dgm:prSet/>
      <dgm:spPr>
        <a:solidFill>
          <a:schemeClr val="accent2">
            <a:lumMod val="75000"/>
            <a:alpha val="90000"/>
          </a:schemeClr>
        </a:solidFill>
        <a:ln>
          <a:noFill/>
        </a:ln>
      </dgm:spPr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C199B38-B13A-4188-9A0E-EE9C26D5B8CC}">
      <dgm:prSet phldrT="[Text]" custT="1"/>
      <dgm:spPr>
        <a:solidFill>
          <a:srgbClr val="FF9900"/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องค์กรตามรัฐธรรมนูญ</a:t>
          </a:r>
          <a:endParaRPr lang="en-US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62F74D05-0B8C-4C0F-B32F-09460D59076F}" type="parTrans" cxnId="{3E590D2B-5EE0-4365-9C3D-251267B051CB}">
      <dgm:prSet/>
      <dgm:spPr/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6753633F-EA82-4478-BB54-0ECCEC53335C}" type="sibTrans" cxnId="{3E590D2B-5EE0-4365-9C3D-251267B051CB}">
      <dgm:prSet/>
      <dgm:spPr>
        <a:solidFill>
          <a:schemeClr val="accent1">
            <a:lumMod val="75000"/>
          </a:schemeClr>
        </a:solidFill>
        <a:ln>
          <a:noFill/>
        </a:ln>
      </dgm:spPr>
      <dgm:t>
        <a:bodyPr/>
        <a:lstStyle/>
        <a:p>
          <a:endParaRPr lang="th-TH" sz="2000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9430B30-AAAA-413B-A2A5-0DD4457EAD6A}">
      <dgm:prSet phldrT="[Text]" custT="1"/>
      <dgm:spPr>
        <a:solidFill>
          <a:srgbClr val="B3CD53"/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หน่วยงานอื่น ที่กำหนดในกฎกระทรวง</a:t>
          </a:r>
          <a:endParaRPr lang="en-US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DC11532C-B0FB-435D-8F45-E5C89EB7D0E9}" type="parTrans" cxnId="{FEB613C4-400E-4E41-BFD8-AB3A662DD7F7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65B7E0FC-25F2-4C25-A193-487DD34C1393}" type="sibTrans" cxnId="{FEB613C4-400E-4E41-BFD8-AB3A662DD7F7}">
      <dgm:prSet/>
      <dgm:spPr>
        <a:noFill/>
        <a:ln>
          <a:noFill/>
        </a:ln>
      </dgm:spPr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BD1947DE-0CA9-494E-AA64-95CA8E3F0B72}">
      <dgm:prSet phldrT="[Text]"/>
      <dgm:spPr>
        <a:solidFill>
          <a:srgbClr val="FFCCFF"/>
        </a:solidFill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มหาวิทยาลัยในกำกับของรัฐ</a:t>
          </a:r>
          <a:endParaRPr lang="en-US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706ADAC-C4B5-46F9-8403-69263519BB6A}" type="parTrans" cxnId="{F49753F8-9844-40C3-9885-A5E8B9955387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87470A4-3F96-4162-BA13-9CA48C8CC98D}" type="sibTrans" cxnId="{F49753F8-9844-40C3-9885-A5E8B9955387}">
      <dgm:prSet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1ACB87E-B215-431D-82CC-BB4DF19216FB}">
      <dgm:prSet phldrT="[Text]" custT="1"/>
      <dgm:spPr/>
      <dgm:t>
        <a:bodyPr/>
        <a:lstStyle/>
        <a:p>
          <a:r>
            <a:rPr lang="th-TH" sz="2000" b="1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องค์กรอิสระ</a:t>
          </a:r>
          <a:endParaRPr lang="en-US" sz="2000" b="1" u="none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116E35D-EDF9-43D7-95D9-072063D8DF32}" type="parTrans" cxnId="{9EC66542-576B-412C-BFE7-9B6986D1A0FD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3F80211-45C4-47B4-8490-A06AAFBE2E52}" type="sibTrans" cxnId="{9EC66542-576B-412C-BFE7-9B6986D1A0FD}">
      <dgm:prSet/>
      <dgm:spPr>
        <a:solidFill>
          <a:srgbClr val="0070C0">
            <a:alpha val="90000"/>
          </a:srgbClr>
        </a:solidFill>
      </dgm:spPr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1F9DC4B-605F-439C-B562-18867F49CB00}" type="pres">
      <dgm:prSet presAssocID="{4C28B011-B05A-437F-AC06-D7CE6D8B0EF2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th-TH"/>
        </a:p>
      </dgm:t>
    </dgm:pt>
    <dgm:pt modelId="{FB089D80-D0F5-40B3-BF67-DF09B0FACB70}" type="pres">
      <dgm:prSet presAssocID="{6FDF7F8E-83BE-4585-98C0-444A4634505A}" presName="text1" presStyleCnt="0"/>
      <dgm:spPr/>
    </dgm:pt>
    <dgm:pt modelId="{80075146-EA61-471E-849A-AF679D595D1E}" type="pres">
      <dgm:prSet presAssocID="{6FDF7F8E-83BE-4585-98C0-444A4634505A}" presName="textRepeatNode" presStyleLbl="alignNode1" presStyleIdx="0" presStyleCnt="10" custScaleX="99571" custScaleY="104620" custLinFactNeighborX="23728" custLinFactNeighborY="143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2E55CBD-764D-4090-9E41-F10A12F40A14}" type="pres">
      <dgm:prSet presAssocID="{6FDF7F8E-83BE-4585-98C0-444A4634505A}" presName="textaccent1" presStyleCnt="0"/>
      <dgm:spPr/>
    </dgm:pt>
    <dgm:pt modelId="{8AC1C4A0-BCE9-41FC-80BD-AF9D77C2B41E}" type="pres">
      <dgm:prSet presAssocID="{6FDF7F8E-83BE-4585-98C0-444A4634505A}" presName="accentRepeatNode" presStyleLbl="solidAlignAcc1" presStyleIdx="0" presStyleCnt="20" custLinFactX="86315" custLinFactNeighborX="100000"/>
      <dgm:spPr/>
    </dgm:pt>
    <dgm:pt modelId="{3B904292-BDAF-4A9A-B7F0-D6FBC9342039}" type="pres">
      <dgm:prSet presAssocID="{4D47AA9A-D95C-424A-8B42-1F14C96F162B}" presName="image1" presStyleCnt="0"/>
      <dgm:spPr/>
    </dgm:pt>
    <dgm:pt modelId="{FA7A8625-9B23-43C8-A879-637E636BE626}" type="pres">
      <dgm:prSet presAssocID="{4D47AA9A-D95C-424A-8B42-1F14C96F162B}" presName="imageRepeatNode" presStyleLbl="alignAcc1" presStyleIdx="0" presStyleCnt="10" custScaleX="43787" custScaleY="42267" custLinFactNeighborX="39936" custLinFactNeighborY="-300"/>
      <dgm:spPr/>
      <dgm:t>
        <a:bodyPr/>
        <a:lstStyle/>
        <a:p>
          <a:endParaRPr lang="th-TH"/>
        </a:p>
      </dgm:t>
    </dgm:pt>
    <dgm:pt modelId="{ABC63E50-5F60-4413-9257-06C415C642B7}" type="pres">
      <dgm:prSet presAssocID="{4D47AA9A-D95C-424A-8B42-1F14C96F162B}" presName="imageaccent1" presStyleCnt="0"/>
      <dgm:spPr/>
    </dgm:pt>
    <dgm:pt modelId="{F190A75E-D14E-405D-90E5-39544ED43F3F}" type="pres">
      <dgm:prSet presAssocID="{4D47AA9A-D95C-424A-8B42-1F14C96F162B}" presName="accentRepeatNode" presStyleLbl="solidAlignAcc1" presStyleIdx="1" presStyleCnt="20" custLinFactX="86315" custLinFactNeighborX="100000"/>
      <dgm:spPr/>
    </dgm:pt>
    <dgm:pt modelId="{2CE405DD-E11F-418B-81E6-AC79FFC1FF80}" type="pres">
      <dgm:prSet presAssocID="{35AE859A-F905-4742-8556-6F5FEBF2F3A1}" presName="text2" presStyleCnt="0"/>
      <dgm:spPr/>
    </dgm:pt>
    <dgm:pt modelId="{59919EA4-A12A-4441-A11E-E8D8C4309D31}" type="pres">
      <dgm:prSet presAssocID="{35AE859A-F905-4742-8556-6F5FEBF2F3A1}" presName="textRepeatNode" presStyleLbl="alignNode1" presStyleIdx="1" presStyleCnt="10" custScaleY="104091" custLinFactNeighborX="22508" custLinFactNeighborY="116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E7EB1D4-2FB7-4342-B81A-6666061139E8}" type="pres">
      <dgm:prSet presAssocID="{35AE859A-F905-4742-8556-6F5FEBF2F3A1}" presName="textaccent2" presStyleCnt="0"/>
      <dgm:spPr/>
    </dgm:pt>
    <dgm:pt modelId="{498C53CB-E2E0-4976-B77E-077A99CFEC7A}" type="pres">
      <dgm:prSet presAssocID="{35AE859A-F905-4742-8556-6F5FEBF2F3A1}" presName="accentRepeatNode" presStyleLbl="solidAlignAcc1" presStyleIdx="2" presStyleCnt="20" custLinFactX="86315" custLinFactNeighborX="100000"/>
      <dgm:spPr/>
    </dgm:pt>
    <dgm:pt modelId="{70CED49F-C7CF-46B6-919A-75D1BA6C33AC}" type="pres">
      <dgm:prSet presAssocID="{E4997D77-7A34-4CFA-9DE2-964DCBA97C53}" presName="image2" presStyleCnt="0"/>
      <dgm:spPr/>
    </dgm:pt>
    <dgm:pt modelId="{A1CF13C2-1177-4435-9BE1-5DB267DA6A7D}" type="pres">
      <dgm:prSet presAssocID="{E4997D77-7A34-4CFA-9DE2-964DCBA97C53}" presName="imageRepeatNode" presStyleLbl="alignAcc1" presStyleIdx="1" presStyleCnt="10" custScaleX="43988" custScaleY="48597" custLinFactNeighborX="21682"/>
      <dgm:spPr/>
      <dgm:t>
        <a:bodyPr/>
        <a:lstStyle/>
        <a:p>
          <a:endParaRPr lang="th-TH"/>
        </a:p>
      </dgm:t>
    </dgm:pt>
    <dgm:pt modelId="{C802B5C1-C449-4C36-BF77-C07C43E99264}" type="pres">
      <dgm:prSet presAssocID="{E4997D77-7A34-4CFA-9DE2-964DCBA97C53}" presName="imageaccent2" presStyleCnt="0"/>
      <dgm:spPr/>
    </dgm:pt>
    <dgm:pt modelId="{4514AE8E-450E-417C-8AC1-63F2DEE1F074}" type="pres">
      <dgm:prSet presAssocID="{E4997D77-7A34-4CFA-9DE2-964DCBA97C53}" presName="accentRepeatNode" presStyleLbl="solidAlignAcc1" presStyleIdx="3" presStyleCnt="20" custLinFactX="86315" custLinFactNeighborX="100000"/>
      <dgm:spPr/>
    </dgm:pt>
    <dgm:pt modelId="{B507A75F-5D05-481B-BB19-7923C4E3CB38}" type="pres">
      <dgm:prSet presAssocID="{40C41FC5-8221-4CFC-ABA5-2C9F39409C54}" presName="text3" presStyleCnt="0"/>
      <dgm:spPr/>
    </dgm:pt>
    <dgm:pt modelId="{B468091B-A969-4582-BB88-DE6ABA1679C8}" type="pres">
      <dgm:prSet presAssocID="{40C41FC5-8221-4CFC-ABA5-2C9F39409C54}" presName="textRepeatNode" presStyleLbl="alignNode1" presStyleIdx="2" presStyleCnt="10" custLinFactNeighborX="23728" custLinFactNeighborY="6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5A37403-B890-47B5-A314-6B7C5665CC84}" type="pres">
      <dgm:prSet presAssocID="{40C41FC5-8221-4CFC-ABA5-2C9F39409C54}" presName="textaccent3" presStyleCnt="0"/>
      <dgm:spPr/>
    </dgm:pt>
    <dgm:pt modelId="{79422A00-D9FE-40B7-881A-2107360A00C4}" type="pres">
      <dgm:prSet presAssocID="{40C41FC5-8221-4CFC-ABA5-2C9F39409C54}" presName="accentRepeatNode" presStyleLbl="solidAlignAcc1" presStyleIdx="4" presStyleCnt="20" custLinFactX="86315" custLinFactNeighborX="100000"/>
      <dgm:spPr/>
    </dgm:pt>
    <dgm:pt modelId="{1FA529FB-523E-4EAB-B14C-CDAB69695085}" type="pres">
      <dgm:prSet presAssocID="{1F384A33-4ED9-4EDD-9BBF-DF767062B382}" presName="image3" presStyleCnt="0"/>
      <dgm:spPr/>
    </dgm:pt>
    <dgm:pt modelId="{09716D33-8C7D-405C-9367-D958A35A96A4}" type="pres">
      <dgm:prSet presAssocID="{1F384A33-4ED9-4EDD-9BBF-DF767062B382}" presName="imageRepeatNode" presStyleLbl="alignAcc1" presStyleIdx="2" presStyleCnt="10" custScaleX="46000" custScaleY="42916" custLinFactNeighborX="-64401" custLinFactNeighborY="-30468"/>
      <dgm:spPr/>
      <dgm:t>
        <a:bodyPr/>
        <a:lstStyle/>
        <a:p>
          <a:endParaRPr lang="th-TH"/>
        </a:p>
      </dgm:t>
    </dgm:pt>
    <dgm:pt modelId="{B3E5BF9D-0286-43EA-BF64-792324A951CD}" type="pres">
      <dgm:prSet presAssocID="{1F384A33-4ED9-4EDD-9BBF-DF767062B382}" presName="imageaccent3" presStyleCnt="0"/>
      <dgm:spPr/>
    </dgm:pt>
    <dgm:pt modelId="{C158F7EC-E075-46C2-8F03-C49895C84176}" type="pres">
      <dgm:prSet presAssocID="{1F384A33-4ED9-4EDD-9BBF-DF767062B382}" presName="accentRepeatNode" presStyleLbl="solidAlignAcc1" presStyleIdx="5" presStyleCnt="20" custLinFactX="86315" custLinFactNeighborX="100000"/>
      <dgm:spPr/>
    </dgm:pt>
    <dgm:pt modelId="{4312A700-3E46-470D-B8C8-D89D4561F516}" type="pres">
      <dgm:prSet presAssocID="{405F1469-0F0A-4015-BBD3-848FE1208667}" presName="text4" presStyleCnt="0"/>
      <dgm:spPr/>
    </dgm:pt>
    <dgm:pt modelId="{9A62DBBD-6A84-4B0E-AE58-8501F54523EB}" type="pres">
      <dgm:prSet presAssocID="{405F1469-0F0A-4015-BBD3-848FE1208667}" presName="textRepeatNode" presStyleLbl="alignNode1" presStyleIdx="3" presStyleCnt="10" custLinFactNeighborX="216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3FC35C5-5213-4268-9B68-A13E510D8460}" type="pres">
      <dgm:prSet presAssocID="{405F1469-0F0A-4015-BBD3-848FE1208667}" presName="textaccent4" presStyleCnt="0"/>
      <dgm:spPr/>
    </dgm:pt>
    <dgm:pt modelId="{AAD6BFE4-18E5-42D9-A623-71C5CF9D0881}" type="pres">
      <dgm:prSet presAssocID="{405F1469-0F0A-4015-BBD3-848FE1208667}" presName="accentRepeatNode" presStyleLbl="solidAlignAcc1" presStyleIdx="6" presStyleCnt="20" custLinFactX="86315" custLinFactNeighborX="100000"/>
      <dgm:spPr/>
    </dgm:pt>
    <dgm:pt modelId="{DC89BEFE-E246-4AE8-8001-983A0B1DD404}" type="pres">
      <dgm:prSet presAssocID="{6DC8F9FD-0413-407A-BD29-3623351BB5B0}" presName="image4" presStyleCnt="0"/>
      <dgm:spPr/>
    </dgm:pt>
    <dgm:pt modelId="{51A2C5F0-280E-48B4-BB9F-067D6D6D5D64}" type="pres">
      <dgm:prSet presAssocID="{6DC8F9FD-0413-407A-BD29-3623351BB5B0}" presName="imageRepeatNode" presStyleLbl="alignAcc1" presStyleIdx="3" presStyleCnt="10" custScaleX="44394" custScaleY="41645" custLinFactX="18106" custLinFactY="-39865" custLinFactNeighborX="100000" custLinFactNeighborY="-100000"/>
      <dgm:spPr/>
      <dgm:t>
        <a:bodyPr/>
        <a:lstStyle/>
        <a:p>
          <a:endParaRPr lang="th-TH"/>
        </a:p>
      </dgm:t>
    </dgm:pt>
    <dgm:pt modelId="{29D71746-1551-47AC-8EEF-555CF34792E4}" type="pres">
      <dgm:prSet presAssocID="{6DC8F9FD-0413-407A-BD29-3623351BB5B0}" presName="imageaccent4" presStyleCnt="0"/>
      <dgm:spPr/>
    </dgm:pt>
    <dgm:pt modelId="{0013B808-2D44-46D7-AD11-C225AF82E2CD}" type="pres">
      <dgm:prSet presAssocID="{6DC8F9FD-0413-407A-BD29-3623351BB5B0}" presName="accentRepeatNode" presStyleLbl="solidAlignAcc1" presStyleIdx="7" presStyleCnt="20" custLinFactX="86315" custLinFactNeighborX="100000"/>
      <dgm:spPr/>
    </dgm:pt>
    <dgm:pt modelId="{1499911A-88BD-4DF0-8C44-8A0B1D96EEF3}" type="pres">
      <dgm:prSet presAssocID="{F107B600-E543-4378-80E7-0AD884D601A6}" presName="text5" presStyleCnt="0"/>
      <dgm:spPr/>
    </dgm:pt>
    <dgm:pt modelId="{136FCDC2-C3D9-4B9E-B64C-6ACD2FAC3051}" type="pres">
      <dgm:prSet presAssocID="{F107B600-E543-4378-80E7-0AD884D601A6}" presName="textRepeatNode" presStyleLbl="alignNode1" presStyleIdx="4" presStyleCnt="10" custLinFactNeighborX="216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DA240E3-E6C3-4A10-9AA0-9D68B984BEA4}" type="pres">
      <dgm:prSet presAssocID="{F107B600-E543-4378-80E7-0AD884D601A6}" presName="textaccent5" presStyleCnt="0"/>
      <dgm:spPr/>
    </dgm:pt>
    <dgm:pt modelId="{72AC4F7C-23F5-4B5B-BD3C-956FF493B55C}" type="pres">
      <dgm:prSet presAssocID="{F107B600-E543-4378-80E7-0AD884D601A6}" presName="accentRepeatNode" presStyleLbl="solidAlignAcc1" presStyleIdx="8" presStyleCnt="20" custLinFactX="86315" custLinFactNeighborX="100000"/>
      <dgm:spPr/>
    </dgm:pt>
    <dgm:pt modelId="{28D9EDC9-97E7-462A-A8C1-4769D3E9824C}" type="pres">
      <dgm:prSet presAssocID="{7B1E0B06-E0F7-4E4E-B3E4-8F3DC9FEEE94}" presName="image5" presStyleCnt="0"/>
      <dgm:spPr/>
    </dgm:pt>
    <dgm:pt modelId="{D6873164-8BC6-4A91-B1D2-5071E26151B4}" type="pres">
      <dgm:prSet presAssocID="{7B1E0B06-E0F7-4E4E-B3E4-8F3DC9FEEE94}" presName="imageRepeatNode" presStyleLbl="alignAcc1" presStyleIdx="4" presStyleCnt="10" custScaleX="46695" custScaleY="42438" custLinFactNeighborX="90805" custLinFactNeighborY="54777"/>
      <dgm:spPr/>
      <dgm:t>
        <a:bodyPr/>
        <a:lstStyle/>
        <a:p>
          <a:endParaRPr lang="th-TH"/>
        </a:p>
      </dgm:t>
    </dgm:pt>
    <dgm:pt modelId="{29D80A62-48E0-4392-A101-B803C545F1CC}" type="pres">
      <dgm:prSet presAssocID="{7B1E0B06-E0F7-4E4E-B3E4-8F3DC9FEEE94}" presName="imageaccent5" presStyleCnt="0"/>
      <dgm:spPr/>
    </dgm:pt>
    <dgm:pt modelId="{933D3601-E5EE-4E5F-859E-FA0BBDFB4C74}" type="pres">
      <dgm:prSet presAssocID="{7B1E0B06-E0F7-4E4E-B3E4-8F3DC9FEEE94}" presName="accentRepeatNode" presStyleLbl="solidAlignAcc1" presStyleIdx="9" presStyleCnt="20" custLinFactX="86315" custLinFactNeighborX="100000"/>
      <dgm:spPr/>
    </dgm:pt>
    <dgm:pt modelId="{D8FEC996-7EFA-46E2-BBB4-622959C11EF8}" type="pres">
      <dgm:prSet presAssocID="{C08185B3-1121-4E83-AC83-C6CA97F89D94}" presName="text6" presStyleCnt="0"/>
      <dgm:spPr/>
    </dgm:pt>
    <dgm:pt modelId="{DAC6422F-F79C-4222-AF71-C1DE028364E8}" type="pres">
      <dgm:prSet presAssocID="{C08185B3-1121-4E83-AC83-C6CA97F89D94}" presName="textRepeatNode" presStyleLbl="alignNode1" presStyleIdx="5" presStyleCnt="10" custScaleY="105691" custLinFactNeighborX="-61006" custLinFactNeighborY="-395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AFEBC1A-26D2-4CA3-B79B-B2D14850F90D}" type="pres">
      <dgm:prSet presAssocID="{C08185B3-1121-4E83-AC83-C6CA97F89D94}" presName="textaccent6" presStyleCnt="0"/>
      <dgm:spPr/>
    </dgm:pt>
    <dgm:pt modelId="{3E3901E3-5A13-4EFB-856C-0FA5768976F6}" type="pres">
      <dgm:prSet presAssocID="{C08185B3-1121-4E83-AC83-C6CA97F89D94}" presName="accentRepeatNode" presStyleLbl="solidAlignAcc1" presStyleIdx="10" presStyleCnt="20" custLinFactX="86315" custLinFactNeighborX="100000"/>
      <dgm:spPr/>
    </dgm:pt>
    <dgm:pt modelId="{80902889-441A-4119-A94A-8246F6864CB4}" type="pres">
      <dgm:prSet presAssocID="{B661A168-EA57-405D-8963-CB3496F18046}" presName="image6" presStyleCnt="0"/>
      <dgm:spPr/>
    </dgm:pt>
    <dgm:pt modelId="{6EBB7A40-5613-40B4-BAAF-18B5CC04B6B7}" type="pres">
      <dgm:prSet presAssocID="{B661A168-EA57-405D-8963-CB3496F18046}" presName="imageRepeatNode" presStyleLbl="alignAcc1" presStyleIdx="5" presStyleCnt="10" custScaleX="43550" custScaleY="39944" custLinFactNeighborX="26814" custLinFactNeighborY="-7814"/>
      <dgm:spPr/>
      <dgm:t>
        <a:bodyPr/>
        <a:lstStyle/>
        <a:p>
          <a:endParaRPr lang="th-TH"/>
        </a:p>
      </dgm:t>
    </dgm:pt>
    <dgm:pt modelId="{600A8B2D-4806-45EC-A41E-62749F51FE36}" type="pres">
      <dgm:prSet presAssocID="{B661A168-EA57-405D-8963-CB3496F18046}" presName="imageaccent6" presStyleCnt="0"/>
      <dgm:spPr/>
    </dgm:pt>
    <dgm:pt modelId="{2F95DF30-E764-41AB-A772-344B84D809B3}" type="pres">
      <dgm:prSet presAssocID="{B661A168-EA57-405D-8963-CB3496F18046}" presName="accentRepeatNode" presStyleLbl="solidAlignAcc1" presStyleIdx="11" presStyleCnt="20" custLinFactX="86315" custLinFactNeighborX="100000"/>
      <dgm:spPr/>
    </dgm:pt>
    <dgm:pt modelId="{658D25E8-D48A-4DBD-B3AE-ACC9F559E786}" type="pres">
      <dgm:prSet presAssocID="{FC199B38-B13A-4188-9A0E-EE9C26D5B8CC}" presName="text7" presStyleCnt="0"/>
      <dgm:spPr/>
    </dgm:pt>
    <dgm:pt modelId="{7379FF47-4E6B-444D-8050-658D8CFD0D20}" type="pres">
      <dgm:prSet presAssocID="{FC199B38-B13A-4188-9A0E-EE9C26D5B8CC}" presName="textRepeatNode" presStyleLbl="alignNode1" presStyleIdx="6" presStyleCnt="10" custLinFactX="9160" custLinFactNeighborX="100000" custLinFactNeighborY="-350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90B83BC-5714-47F4-B228-952E37399EB3}" type="pres">
      <dgm:prSet presAssocID="{FC199B38-B13A-4188-9A0E-EE9C26D5B8CC}" presName="textaccent7" presStyleCnt="0"/>
      <dgm:spPr/>
    </dgm:pt>
    <dgm:pt modelId="{8EAFC326-CCF7-456B-8642-D9968FFEA3E8}" type="pres">
      <dgm:prSet presAssocID="{FC199B38-B13A-4188-9A0E-EE9C26D5B8CC}" presName="accentRepeatNode" presStyleLbl="solidAlignAcc1" presStyleIdx="12" presStyleCnt="20" custLinFactX="86315" custLinFactNeighborX="100000"/>
      <dgm:spPr/>
    </dgm:pt>
    <dgm:pt modelId="{31E7481B-7F6F-4A91-ABF6-08C5CFFD583F}" type="pres">
      <dgm:prSet presAssocID="{6753633F-EA82-4478-BB54-0ECCEC53335C}" presName="image7" presStyleCnt="0"/>
      <dgm:spPr/>
    </dgm:pt>
    <dgm:pt modelId="{3065E83F-D139-4960-8BE1-DC0546C12CE6}" type="pres">
      <dgm:prSet presAssocID="{6753633F-EA82-4478-BB54-0ECCEC53335C}" presName="imageRepeatNode" presStyleLbl="alignAcc1" presStyleIdx="6" presStyleCnt="10" custScaleX="45740" custScaleY="44048" custLinFactX="7880" custLinFactNeighborX="100000" custLinFactNeighborY="-60734"/>
      <dgm:spPr/>
      <dgm:t>
        <a:bodyPr/>
        <a:lstStyle/>
        <a:p>
          <a:endParaRPr lang="th-TH"/>
        </a:p>
      </dgm:t>
    </dgm:pt>
    <dgm:pt modelId="{5AB75B6F-9BCC-495A-A4AD-B2FEF0B0EE88}" type="pres">
      <dgm:prSet presAssocID="{6753633F-EA82-4478-BB54-0ECCEC53335C}" presName="imageaccent7" presStyleCnt="0"/>
      <dgm:spPr/>
    </dgm:pt>
    <dgm:pt modelId="{9AFEBBCF-4FD9-43F2-AB02-15479C21B4F7}" type="pres">
      <dgm:prSet presAssocID="{6753633F-EA82-4478-BB54-0ECCEC53335C}" presName="accentRepeatNode" presStyleLbl="solidAlignAcc1" presStyleIdx="13" presStyleCnt="20" custLinFactX="86315" custLinFactNeighborX="100000"/>
      <dgm:spPr/>
    </dgm:pt>
    <dgm:pt modelId="{6A6FF8B0-4BD0-4273-B9B0-3302AD06897D}" type="pres">
      <dgm:prSet presAssocID="{F9430B30-AAAA-413B-A2A5-0DD4457EAD6A}" presName="text8" presStyleCnt="0"/>
      <dgm:spPr/>
    </dgm:pt>
    <dgm:pt modelId="{9E740828-25D0-48A3-A0DA-2F3BD7C4BFC1}" type="pres">
      <dgm:prSet presAssocID="{F9430B30-AAAA-413B-A2A5-0DD4457EAD6A}" presName="textRepeatNode" presStyleLbl="alignNode1" presStyleIdx="7" presStyleCnt="10" custLinFactNeighborX="-56194" custLinFactNeighborY="-42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E7FB72E-20E2-4E1C-BDE2-987A939A3C87}" type="pres">
      <dgm:prSet presAssocID="{F9430B30-AAAA-413B-A2A5-0DD4457EAD6A}" presName="textaccent8" presStyleCnt="0"/>
      <dgm:spPr/>
    </dgm:pt>
    <dgm:pt modelId="{B667D37F-9770-4BBE-833F-00A02835FEB3}" type="pres">
      <dgm:prSet presAssocID="{F9430B30-AAAA-413B-A2A5-0DD4457EAD6A}" presName="accentRepeatNode" presStyleLbl="solidAlignAcc1" presStyleIdx="14" presStyleCnt="20" custLinFactX="86315" custLinFactNeighborX="100000"/>
      <dgm:spPr/>
    </dgm:pt>
    <dgm:pt modelId="{EEB07721-B321-448F-B06D-A1B631192ABA}" type="pres">
      <dgm:prSet presAssocID="{65B7E0FC-25F2-4C25-A193-487DD34C1393}" presName="image8" presStyleCnt="0"/>
      <dgm:spPr/>
    </dgm:pt>
    <dgm:pt modelId="{2DF01804-8669-48C5-B848-079F3817EA6F}" type="pres">
      <dgm:prSet presAssocID="{65B7E0FC-25F2-4C25-A193-487DD34C1393}" presName="imageRepeatNode" presStyleLbl="alignAcc1" presStyleIdx="7" presStyleCnt="10" custScaleX="43974" custScaleY="42922" custLinFactNeighborX="21682"/>
      <dgm:spPr/>
      <dgm:t>
        <a:bodyPr/>
        <a:lstStyle/>
        <a:p>
          <a:endParaRPr lang="th-TH"/>
        </a:p>
      </dgm:t>
    </dgm:pt>
    <dgm:pt modelId="{531EAA03-0C5B-437D-96D8-654358DAB4FF}" type="pres">
      <dgm:prSet presAssocID="{65B7E0FC-25F2-4C25-A193-487DD34C1393}" presName="imageaccent8" presStyleCnt="0"/>
      <dgm:spPr/>
    </dgm:pt>
    <dgm:pt modelId="{695E907D-B15C-47E8-8DDA-F7768B14567C}" type="pres">
      <dgm:prSet presAssocID="{65B7E0FC-25F2-4C25-A193-487DD34C1393}" presName="accentRepeatNode" presStyleLbl="solidAlignAcc1" presStyleIdx="15" presStyleCnt="20" custLinFactX="77602" custLinFactNeighborX="100000" custLinFactNeighborY="25454"/>
      <dgm:spPr/>
      <dgm:t>
        <a:bodyPr/>
        <a:lstStyle/>
        <a:p>
          <a:endParaRPr lang="th-TH"/>
        </a:p>
      </dgm:t>
    </dgm:pt>
    <dgm:pt modelId="{D49894B8-C4A4-40C0-AF78-E95EC268E7E4}" type="pres">
      <dgm:prSet presAssocID="{BD1947DE-0CA9-494E-AA64-95CA8E3F0B72}" presName="text9" presStyleCnt="0"/>
      <dgm:spPr/>
    </dgm:pt>
    <dgm:pt modelId="{0505F95F-1B8A-47EF-8A3E-8BE0191C4CCE}" type="pres">
      <dgm:prSet presAssocID="{BD1947DE-0CA9-494E-AA64-95CA8E3F0B72}" presName="textRepeatNode" presStyleLbl="alignNode1" presStyleIdx="8" presStyleCnt="10" custScaleX="103706" custScaleY="101095" custLinFactNeighborX="-59742" custLinFactNeighborY="516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D6E7E23-96C8-4F27-ABF2-86E5353767D1}" type="pres">
      <dgm:prSet presAssocID="{BD1947DE-0CA9-494E-AA64-95CA8E3F0B72}" presName="textaccent9" presStyleCnt="0"/>
      <dgm:spPr/>
    </dgm:pt>
    <dgm:pt modelId="{4E636143-F817-484C-8E84-CAAB77E16D7E}" type="pres">
      <dgm:prSet presAssocID="{BD1947DE-0CA9-494E-AA64-95CA8E3F0B72}" presName="accentRepeatNode" presStyleLbl="solidAlignAcc1" presStyleIdx="16" presStyleCnt="20"/>
      <dgm:spPr/>
    </dgm:pt>
    <dgm:pt modelId="{097555A8-3BB3-41ED-8585-B3EA8BB7410F}" type="pres">
      <dgm:prSet presAssocID="{E87470A4-3F96-4162-BA13-9CA48C8CC98D}" presName="image9" presStyleCnt="0"/>
      <dgm:spPr/>
    </dgm:pt>
    <dgm:pt modelId="{541C61C8-79CC-43E7-8D39-F2F329C25778}" type="pres">
      <dgm:prSet presAssocID="{E87470A4-3F96-4162-BA13-9CA48C8CC98D}" presName="imageRepeatNode" presStyleLbl="alignAcc1" presStyleIdx="8" presStyleCnt="10" custScaleX="45740" custScaleY="43064" custLinFactX="-100000" custLinFactY="-40100" custLinFactNeighborX="-139473" custLinFactNeighborY="-100000"/>
      <dgm:spPr/>
      <dgm:t>
        <a:bodyPr/>
        <a:lstStyle/>
        <a:p>
          <a:endParaRPr lang="th-TH"/>
        </a:p>
      </dgm:t>
    </dgm:pt>
    <dgm:pt modelId="{68A27F95-D83F-4C53-82D7-55E660CB7112}" type="pres">
      <dgm:prSet presAssocID="{E87470A4-3F96-4162-BA13-9CA48C8CC98D}" presName="imageaccent9" presStyleCnt="0"/>
      <dgm:spPr/>
    </dgm:pt>
    <dgm:pt modelId="{A37CEEE8-3690-4836-ABF9-EBD3F0813267}" type="pres">
      <dgm:prSet presAssocID="{E87470A4-3F96-4162-BA13-9CA48C8CC98D}" presName="accentRepeatNode" presStyleLbl="solidAlignAcc1" presStyleIdx="17" presStyleCnt="20"/>
      <dgm:spPr/>
    </dgm:pt>
    <dgm:pt modelId="{1CAA7BEB-B499-4AD3-94C8-7F3B3E651471}" type="pres">
      <dgm:prSet presAssocID="{E1ACB87E-B215-431D-82CC-BB4DF19216FB}" presName="text10" presStyleCnt="0"/>
      <dgm:spPr/>
    </dgm:pt>
    <dgm:pt modelId="{0B15D74B-6BE0-4706-8021-1B81ABFEC8D2}" type="pres">
      <dgm:prSet presAssocID="{E1ACB87E-B215-431D-82CC-BB4DF19216FB}" presName="textRepeatNode" presStyleLbl="alignNode1" presStyleIdx="9" presStyleCnt="10" custLinFactY="-100000" custLinFactNeighborX="-65200" custLinFactNeighborY="-1816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885F1C7-87A2-4D24-9143-E4C2F19761B1}" type="pres">
      <dgm:prSet presAssocID="{E1ACB87E-B215-431D-82CC-BB4DF19216FB}" presName="textaccent10" presStyleCnt="0"/>
      <dgm:spPr/>
    </dgm:pt>
    <dgm:pt modelId="{D5764CCE-DA8F-4286-B7DA-6A8CB6BFE7C4}" type="pres">
      <dgm:prSet presAssocID="{E1ACB87E-B215-431D-82CC-BB4DF19216FB}" presName="accentRepeatNode" presStyleLbl="solidAlignAcc1" presStyleIdx="18" presStyleCnt="20"/>
      <dgm:spPr/>
    </dgm:pt>
    <dgm:pt modelId="{3C66B7CA-50A0-4D87-B1FD-0C34329FCFAF}" type="pres">
      <dgm:prSet presAssocID="{43F80211-45C4-47B4-8490-A06AAFBE2E52}" presName="image10" presStyleCnt="0"/>
      <dgm:spPr/>
    </dgm:pt>
    <dgm:pt modelId="{C47D206D-00FF-496F-9D06-6E7B4E8ECFB4}" type="pres">
      <dgm:prSet presAssocID="{43F80211-45C4-47B4-8490-A06AAFBE2E52}" presName="imageRepeatNode" presStyleLbl="alignAcc1" presStyleIdx="9" presStyleCnt="10" custAng="3744015" custFlipVert="0" custScaleX="36460" custScaleY="39573" custLinFactX="-25437" custLinFactNeighborX="-100000" custLinFactNeighborY="-92414"/>
      <dgm:spPr/>
      <dgm:t>
        <a:bodyPr/>
        <a:lstStyle/>
        <a:p>
          <a:endParaRPr lang="th-TH"/>
        </a:p>
      </dgm:t>
    </dgm:pt>
    <dgm:pt modelId="{49849FB0-2ACB-422C-9CE5-C536578BAFDA}" type="pres">
      <dgm:prSet presAssocID="{43F80211-45C4-47B4-8490-A06AAFBE2E52}" presName="imageaccent10" presStyleCnt="0"/>
      <dgm:spPr/>
    </dgm:pt>
    <dgm:pt modelId="{A2494773-6237-46CF-9378-443C7DAB0392}" type="pres">
      <dgm:prSet presAssocID="{43F80211-45C4-47B4-8490-A06AAFBE2E52}" presName="accentRepeatNode" presStyleLbl="solidAlignAcc1" presStyleIdx="19" presStyleCnt="20"/>
      <dgm:spPr/>
    </dgm:pt>
  </dgm:ptLst>
  <dgm:cxnLst>
    <dgm:cxn modelId="{FE8F33D8-451A-4A91-B824-3D4170671BBD}" srcId="{4C28B011-B05A-437F-AC06-D7CE6D8B0EF2}" destId="{6FDF7F8E-83BE-4585-98C0-444A4634505A}" srcOrd="0" destOrd="0" parTransId="{B4FE1276-A316-476A-B7E6-0A77C1C5992D}" sibTransId="{4D47AA9A-D95C-424A-8B42-1F14C96F162B}"/>
    <dgm:cxn modelId="{4605F2DF-F72A-4C2D-AAE9-6843886A2DE6}" type="presOf" srcId="{6753633F-EA82-4478-BB54-0ECCEC53335C}" destId="{3065E83F-D139-4960-8BE1-DC0546C12CE6}" srcOrd="0" destOrd="0" presId="urn:microsoft.com/office/officeart/2008/layout/HexagonCluster"/>
    <dgm:cxn modelId="{A358E740-9EFB-4AFA-AD91-06BD9164AC96}" type="presOf" srcId="{405F1469-0F0A-4015-BBD3-848FE1208667}" destId="{9A62DBBD-6A84-4B0E-AE58-8501F54523EB}" srcOrd="0" destOrd="0" presId="urn:microsoft.com/office/officeart/2008/layout/HexagonCluster"/>
    <dgm:cxn modelId="{6E258E70-38DB-4049-9066-323F1902AC5B}" type="presOf" srcId="{E4997D77-7A34-4CFA-9DE2-964DCBA97C53}" destId="{A1CF13C2-1177-4435-9BE1-5DB267DA6A7D}" srcOrd="0" destOrd="0" presId="urn:microsoft.com/office/officeart/2008/layout/HexagonCluster"/>
    <dgm:cxn modelId="{5E987ACC-9217-41CF-8237-EDEDAD3E20E0}" srcId="{4C28B011-B05A-437F-AC06-D7CE6D8B0EF2}" destId="{405F1469-0F0A-4015-BBD3-848FE1208667}" srcOrd="3" destOrd="0" parTransId="{8289414B-2E22-4A1B-9F20-949331FACFBF}" sibTransId="{6DC8F9FD-0413-407A-BD29-3623351BB5B0}"/>
    <dgm:cxn modelId="{3E590D2B-5EE0-4365-9C3D-251267B051CB}" srcId="{4C28B011-B05A-437F-AC06-D7CE6D8B0EF2}" destId="{FC199B38-B13A-4188-9A0E-EE9C26D5B8CC}" srcOrd="6" destOrd="0" parTransId="{62F74D05-0B8C-4C0F-B32F-09460D59076F}" sibTransId="{6753633F-EA82-4478-BB54-0ECCEC53335C}"/>
    <dgm:cxn modelId="{11D278D7-47FD-4DEA-BF95-AFB6A02FEA97}" type="presOf" srcId="{35AE859A-F905-4742-8556-6F5FEBF2F3A1}" destId="{59919EA4-A12A-4441-A11E-E8D8C4309D31}" srcOrd="0" destOrd="0" presId="urn:microsoft.com/office/officeart/2008/layout/HexagonCluster"/>
    <dgm:cxn modelId="{ACB4FBE8-09E8-4F87-9C21-FB184448E060}" type="presOf" srcId="{65B7E0FC-25F2-4C25-A193-487DD34C1393}" destId="{2DF01804-8669-48C5-B848-079F3817EA6F}" srcOrd="0" destOrd="0" presId="urn:microsoft.com/office/officeart/2008/layout/HexagonCluster"/>
    <dgm:cxn modelId="{98B900F1-B6EC-4A0E-8B21-1B4A5A64BCD0}" type="presOf" srcId="{6DC8F9FD-0413-407A-BD29-3623351BB5B0}" destId="{51A2C5F0-280E-48B4-BB9F-067D6D6D5D64}" srcOrd="0" destOrd="0" presId="urn:microsoft.com/office/officeart/2008/layout/HexagonCluster"/>
    <dgm:cxn modelId="{9EC66542-576B-412C-BFE7-9B6986D1A0FD}" srcId="{4C28B011-B05A-437F-AC06-D7CE6D8B0EF2}" destId="{E1ACB87E-B215-431D-82CC-BB4DF19216FB}" srcOrd="9" destOrd="0" parTransId="{F116E35D-EDF9-43D7-95D9-072063D8DF32}" sibTransId="{43F80211-45C4-47B4-8490-A06AAFBE2E52}"/>
    <dgm:cxn modelId="{2D3B9528-87E2-4CD7-98BE-A2103DB6094A}" type="presOf" srcId="{43F80211-45C4-47B4-8490-A06AAFBE2E52}" destId="{C47D206D-00FF-496F-9D06-6E7B4E8ECFB4}" srcOrd="0" destOrd="0" presId="urn:microsoft.com/office/officeart/2008/layout/HexagonCluster"/>
    <dgm:cxn modelId="{AF47FA96-971B-403F-B7CA-80AF5B67CD8E}" type="presOf" srcId="{E1ACB87E-B215-431D-82CC-BB4DF19216FB}" destId="{0B15D74B-6BE0-4706-8021-1B81ABFEC8D2}" srcOrd="0" destOrd="0" presId="urn:microsoft.com/office/officeart/2008/layout/HexagonCluster"/>
    <dgm:cxn modelId="{1FF7A781-C3A0-44BC-B31E-983F9CF1390B}" type="presOf" srcId="{FC199B38-B13A-4188-9A0E-EE9C26D5B8CC}" destId="{7379FF47-4E6B-444D-8050-658D8CFD0D20}" srcOrd="0" destOrd="0" presId="urn:microsoft.com/office/officeart/2008/layout/HexagonCluster"/>
    <dgm:cxn modelId="{F49753F8-9844-40C3-9885-A5E8B9955387}" srcId="{4C28B011-B05A-437F-AC06-D7CE6D8B0EF2}" destId="{BD1947DE-0CA9-494E-AA64-95CA8E3F0B72}" srcOrd="8" destOrd="0" parTransId="{F706ADAC-C4B5-46F9-8403-69263519BB6A}" sibTransId="{E87470A4-3F96-4162-BA13-9CA48C8CC98D}"/>
    <dgm:cxn modelId="{522496DC-25A2-44E8-BB6B-E68C27E5CB9D}" srcId="{4C28B011-B05A-437F-AC06-D7CE6D8B0EF2}" destId="{C08185B3-1121-4E83-AC83-C6CA97F89D94}" srcOrd="5" destOrd="0" parTransId="{ADDA6E59-8497-4A89-AE69-062AC3FE3962}" sibTransId="{B661A168-EA57-405D-8963-CB3496F18046}"/>
    <dgm:cxn modelId="{B8982439-0C2F-43A3-8799-A1EE51B0D849}" type="presOf" srcId="{1F384A33-4ED9-4EDD-9BBF-DF767062B382}" destId="{09716D33-8C7D-405C-9367-D958A35A96A4}" srcOrd="0" destOrd="0" presId="urn:microsoft.com/office/officeart/2008/layout/HexagonCluster"/>
    <dgm:cxn modelId="{58985CD5-FA85-4D96-AD46-51D8B24FAE85}" srcId="{4C28B011-B05A-437F-AC06-D7CE6D8B0EF2}" destId="{35AE859A-F905-4742-8556-6F5FEBF2F3A1}" srcOrd="1" destOrd="0" parTransId="{FB8327FF-73A0-49A2-AF22-7690E3D811D9}" sibTransId="{E4997D77-7A34-4CFA-9DE2-964DCBA97C53}"/>
    <dgm:cxn modelId="{FEB613C4-400E-4E41-BFD8-AB3A662DD7F7}" srcId="{4C28B011-B05A-437F-AC06-D7CE6D8B0EF2}" destId="{F9430B30-AAAA-413B-A2A5-0DD4457EAD6A}" srcOrd="7" destOrd="0" parTransId="{DC11532C-B0FB-435D-8F45-E5C89EB7D0E9}" sibTransId="{65B7E0FC-25F2-4C25-A193-487DD34C1393}"/>
    <dgm:cxn modelId="{EAB10714-293B-43BC-916E-6439BDAA358D}" type="presOf" srcId="{F9430B30-AAAA-413B-A2A5-0DD4457EAD6A}" destId="{9E740828-25D0-48A3-A0DA-2F3BD7C4BFC1}" srcOrd="0" destOrd="0" presId="urn:microsoft.com/office/officeart/2008/layout/HexagonCluster"/>
    <dgm:cxn modelId="{8250EC93-58EB-4D9B-93EF-ECA28EC30DFA}" type="presOf" srcId="{BD1947DE-0CA9-494E-AA64-95CA8E3F0B72}" destId="{0505F95F-1B8A-47EF-8A3E-8BE0191C4CCE}" srcOrd="0" destOrd="0" presId="urn:microsoft.com/office/officeart/2008/layout/HexagonCluster"/>
    <dgm:cxn modelId="{90F597B7-9F0F-4298-ADAB-ED50B793ED32}" type="presOf" srcId="{B661A168-EA57-405D-8963-CB3496F18046}" destId="{6EBB7A40-5613-40B4-BAAF-18B5CC04B6B7}" srcOrd="0" destOrd="0" presId="urn:microsoft.com/office/officeart/2008/layout/HexagonCluster"/>
    <dgm:cxn modelId="{E174435D-8015-4904-97D3-0DB73578B412}" type="presOf" srcId="{4C28B011-B05A-437F-AC06-D7CE6D8B0EF2}" destId="{F1F9DC4B-605F-439C-B562-18867F49CB00}" srcOrd="0" destOrd="0" presId="urn:microsoft.com/office/officeart/2008/layout/HexagonCluster"/>
    <dgm:cxn modelId="{A7D39D80-DB70-4F3B-90BE-3786489E7618}" type="presOf" srcId="{F107B600-E543-4378-80E7-0AD884D601A6}" destId="{136FCDC2-C3D9-4B9E-B64C-6ACD2FAC3051}" srcOrd="0" destOrd="0" presId="urn:microsoft.com/office/officeart/2008/layout/HexagonCluster"/>
    <dgm:cxn modelId="{FC27561C-1262-4007-B8C8-DA4C6B2680A3}" type="presOf" srcId="{C08185B3-1121-4E83-AC83-C6CA97F89D94}" destId="{DAC6422F-F79C-4222-AF71-C1DE028364E8}" srcOrd="0" destOrd="0" presId="urn:microsoft.com/office/officeart/2008/layout/HexagonCluster"/>
    <dgm:cxn modelId="{6F025A21-5B1A-4254-8A8D-451767543B84}" type="presOf" srcId="{E87470A4-3F96-4162-BA13-9CA48C8CC98D}" destId="{541C61C8-79CC-43E7-8D39-F2F329C25778}" srcOrd="0" destOrd="0" presId="urn:microsoft.com/office/officeart/2008/layout/HexagonCluster"/>
    <dgm:cxn modelId="{B4E40E7F-D95C-4839-A741-8AA9A6025F09}" type="presOf" srcId="{4D47AA9A-D95C-424A-8B42-1F14C96F162B}" destId="{FA7A8625-9B23-43C8-A879-637E636BE626}" srcOrd="0" destOrd="0" presId="urn:microsoft.com/office/officeart/2008/layout/HexagonCluster"/>
    <dgm:cxn modelId="{01E8180A-4C30-4C7B-B6BF-7C90E8C5814D}" type="presOf" srcId="{40C41FC5-8221-4CFC-ABA5-2C9F39409C54}" destId="{B468091B-A969-4582-BB88-DE6ABA1679C8}" srcOrd="0" destOrd="0" presId="urn:microsoft.com/office/officeart/2008/layout/HexagonCluster"/>
    <dgm:cxn modelId="{3C2CB2ED-337F-4E3F-926A-5C677CD1C25C}" type="presOf" srcId="{6FDF7F8E-83BE-4585-98C0-444A4634505A}" destId="{80075146-EA61-471E-849A-AF679D595D1E}" srcOrd="0" destOrd="0" presId="urn:microsoft.com/office/officeart/2008/layout/HexagonCluster"/>
    <dgm:cxn modelId="{94184CC6-0F48-4218-A8A7-8A27BF1F70D7}" srcId="{4C28B011-B05A-437F-AC06-D7CE6D8B0EF2}" destId="{40C41FC5-8221-4CFC-ABA5-2C9F39409C54}" srcOrd="2" destOrd="0" parTransId="{643E1964-EAD4-4B59-98F7-582A0F98F8F8}" sibTransId="{1F384A33-4ED9-4EDD-9BBF-DF767062B382}"/>
    <dgm:cxn modelId="{FD5FC8E8-B586-468E-B0D7-1B0C3625E918}" srcId="{4C28B011-B05A-437F-AC06-D7CE6D8B0EF2}" destId="{F107B600-E543-4378-80E7-0AD884D601A6}" srcOrd="4" destOrd="0" parTransId="{962BE27A-AEFB-4888-9B57-2F2DFFB66456}" sibTransId="{7B1E0B06-E0F7-4E4E-B3E4-8F3DC9FEEE94}"/>
    <dgm:cxn modelId="{B1C84538-042D-4B92-8D55-637A1DC427A9}" type="presOf" srcId="{7B1E0B06-E0F7-4E4E-B3E4-8F3DC9FEEE94}" destId="{D6873164-8BC6-4A91-B1D2-5071E26151B4}" srcOrd="0" destOrd="0" presId="urn:microsoft.com/office/officeart/2008/layout/HexagonCluster"/>
    <dgm:cxn modelId="{33A5BA44-A70A-45E7-AB6B-DE99ADA94CCB}" type="presParOf" srcId="{F1F9DC4B-605F-439C-B562-18867F49CB00}" destId="{FB089D80-D0F5-40B3-BF67-DF09B0FACB70}" srcOrd="0" destOrd="0" presId="urn:microsoft.com/office/officeart/2008/layout/HexagonCluster"/>
    <dgm:cxn modelId="{5527162B-DAE1-4991-AED1-231E2DF5746E}" type="presParOf" srcId="{FB089D80-D0F5-40B3-BF67-DF09B0FACB70}" destId="{80075146-EA61-471E-849A-AF679D595D1E}" srcOrd="0" destOrd="0" presId="urn:microsoft.com/office/officeart/2008/layout/HexagonCluster"/>
    <dgm:cxn modelId="{B98EBF0E-CE78-4D79-A084-0BDD2E8DFBE2}" type="presParOf" srcId="{F1F9DC4B-605F-439C-B562-18867F49CB00}" destId="{F2E55CBD-764D-4090-9E41-F10A12F40A14}" srcOrd="1" destOrd="0" presId="urn:microsoft.com/office/officeart/2008/layout/HexagonCluster"/>
    <dgm:cxn modelId="{4B5F77DF-8F5F-4AB1-B239-E520FC8BAAB5}" type="presParOf" srcId="{F2E55CBD-764D-4090-9E41-F10A12F40A14}" destId="{8AC1C4A0-BCE9-41FC-80BD-AF9D77C2B41E}" srcOrd="0" destOrd="0" presId="urn:microsoft.com/office/officeart/2008/layout/HexagonCluster"/>
    <dgm:cxn modelId="{D6CAD651-5F77-4268-BC4E-3542144F83C7}" type="presParOf" srcId="{F1F9DC4B-605F-439C-B562-18867F49CB00}" destId="{3B904292-BDAF-4A9A-B7F0-D6FBC9342039}" srcOrd="2" destOrd="0" presId="urn:microsoft.com/office/officeart/2008/layout/HexagonCluster"/>
    <dgm:cxn modelId="{06D4A785-03B2-4F39-B7E6-0CCCDC319A7B}" type="presParOf" srcId="{3B904292-BDAF-4A9A-B7F0-D6FBC9342039}" destId="{FA7A8625-9B23-43C8-A879-637E636BE626}" srcOrd="0" destOrd="0" presId="urn:microsoft.com/office/officeart/2008/layout/HexagonCluster"/>
    <dgm:cxn modelId="{880544AE-E3CD-43DD-B47D-A57D6ADA3334}" type="presParOf" srcId="{F1F9DC4B-605F-439C-B562-18867F49CB00}" destId="{ABC63E50-5F60-4413-9257-06C415C642B7}" srcOrd="3" destOrd="0" presId="urn:microsoft.com/office/officeart/2008/layout/HexagonCluster"/>
    <dgm:cxn modelId="{4D804661-BD6F-4510-A833-D6C6BEEED9B5}" type="presParOf" srcId="{ABC63E50-5F60-4413-9257-06C415C642B7}" destId="{F190A75E-D14E-405D-90E5-39544ED43F3F}" srcOrd="0" destOrd="0" presId="urn:microsoft.com/office/officeart/2008/layout/HexagonCluster"/>
    <dgm:cxn modelId="{F582EB5E-A79C-4D27-9F0C-854BD484C75A}" type="presParOf" srcId="{F1F9DC4B-605F-439C-B562-18867F49CB00}" destId="{2CE405DD-E11F-418B-81E6-AC79FFC1FF80}" srcOrd="4" destOrd="0" presId="urn:microsoft.com/office/officeart/2008/layout/HexagonCluster"/>
    <dgm:cxn modelId="{B2F4E0DE-14B3-43A5-BB8D-F0677D143138}" type="presParOf" srcId="{2CE405DD-E11F-418B-81E6-AC79FFC1FF80}" destId="{59919EA4-A12A-4441-A11E-E8D8C4309D31}" srcOrd="0" destOrd="0" presId="urn:microsoft.com/office/officeart/2008/layout/HexagonCluster"/>
    <dgm:cxn modelId="{346AACAA-AC38-413A-A9C2-892807EAA41D}" type="presParOf" srcId="{F1F9DC4B-605F-439C-B562-18867F49CB00}" destId="{FE7EB1D4-2FB7-4342-B81A-6666061139E8}" srcOrd="5" destOrd="0" presId="urn:microsoft.com/office/officeart/2008/layout/HexagonCluster"/>
    <dgm:cxn modelId="{09903CB9-F9A3-43EF-8623-BB2C45EA0ABE}" type="presParOf" srcId="{FE7EB1D4-2FB7-4342-B81A-6666061139E8}" destId="{498C53CB-E2E0-4976-B77E-077A99CFEC7A}" srcOrd="0" destOrd="0" presId="urn:microsoft.com/office/officeart/2008/layout/HexagonCluster"/>
    <dgm:cxn modelId="{C4B25C27-7577-498D-B5E7-478281FF5511}" type="presParOf" srcId="{F1F9DC4B-605F-439C-B562-18867F49CB00}" destId="{70CED49F-C7CF-46B6-919A-75D1BA6C33AC}" srcOrd="6" destOrd="0" presId="urn:microsoft.com/office/officeart/2008/layout/HexagonCluster"/>
    <dgm:cxn modelId="{2BFE5816-463C-48E9-AB64-44FB8B8720EA}" type="presParOf" srcId="{70CED49F-C7CF-46B6-919A-75D1BA6C33AC}" destId="{A1CF13C2-1177-4435-9BE1-5DB267DA6A7D}" srcOrd="0" destOrd="0" presId="urn:microsoft.com/office/officeart/2008/layout/HexagonCluster"/>
    <dgm:cxn modelId="{157CD2B4-6888-4596-969C-6DD52FE1B487}" type="presParOf" srcId="{F1F9DC4B-605F-439C-B562-18867F49CB00}" destId="{C802B5C1-C449-4C36-BF77-C07C43E99264}" srcOrd="7" destOrd="0" presId="urn:microsoft.com/office/officeart/2008/layout/HexagonCluster"/>
    <dgm:cxn modelId="{9D75C320-ADF3-416C-BCA6-0782EA382F5A}" type="presParOf" srcId="{C802B5C1-C449-4C36-BF77-C07C43E99264}" destId="{4514AE8E-450E-417C-8AC1-63F2DEE1F074}" srcOrd="0" destOrd="0" presId="urn:microsoft.com/office/officeart/2008/layout/HexagonCluster"/>
    <dgm:cxn modelId="{46D081EA-4698-4C86-AC05-C94D357936BA}" type="presParOf" srcId="{F1F9DC4B-605F-439C-B562-18867F49CB00}" destId="{B507A75F-5D05-481B-BB19-7923C4E3CB38}" srcOrd="8" destOrd="0" presId="urn:microsoft.com/office/officeart/2008/layout/HexagonCluster"/>
    <dgm:cxn modelId="{84B72523-7956-4FA0-B549-91BAB006BF2B}" type="presParOf" srcId="{B507A75F-5D05-481B-BB19-7923C4E3CB38}" destId="{B468091B-A969-4582-BB88-DE6ABA1679C8}" srcOrd="0" destOrd="0" presId="urn:microsoft.com/office/officeart/2008/layout/HexagonCluster"/>
    <dgm:cxn modelId="{E9B23D6C-D418-4243-95DC-E5FF6CB4D2D5}" type="presParOf" srcId="{F1F9DC4B-605F-439C-B562-18867F49CB00}" destId="{B5A37403-B890-47B5-A314-6B7C5665CC84}" srcOrd="9" destOrd="0" presId="urn:microsoft.com/office/officeart/2008/layout/HexagonCluster"/>
    <dgm:cxn modelId="{88A0ACC3-C2E5-41DA-8053-FD187B15158E}" type="presParOf" srcId="{B5A37403-B890-47B5-A314-6B7C5665CC84}" destId="{79422A00-D9FE-40B7-881A-2107360A00C4}" srcOrd="0" destOrd="0" presId="urn:microsoft.com/office/officeart/2008/layout/HexagonCluster"/>
    <dgm:cxn modelId="{F79492F0-29DC-4CBC-9C02-BE952DB5F70A}" type="presParOf" srcId="{F1F9DC4B-605F-439C-B562-18867F49CB00}" destId="{1FA529FB-523E-4EAB-B14C-CDAB69695085}" srcOrd="10" destOrd="0" presId="urn:microsoft.com/office/officeart/2008/layout/HexagonCluster"/>
    <dgm:cxn modelId="{218DD7A1-D699-4B49-BB06-DE77BA2DC2A6}" type="presParOf" srcId="{1FA529FB-523E-4EAB-B14C-CDAB69695085}" destId="{09716D33-8C7D-405C-9367-D958A35A96A4}" srcOrd="0" destOrd="0" presId="urn:microsoft.com/office/officeart/2008/layout/HexagonCluster"/>
    <dgm:cxn modelId="{4F31DEB1-80A3-48EF-83FF-A22E0F977027}" type="presParOf" srcId="{F1F9DC4B-605F-439C-B562-18867F49CB00}" destId="{B3E5BF9D-0286-43EA-BF64-792324A951CD}" srcOrd="11" destOrd="0" presId="urn:microsoft.com/office/officeart/2008/layout/HexagonCluster"/>
    <dgm:cxn modelId="{3FEFE3A4-D35B-43AD-9F1A-F551B3BFE1CF}" type="presParOf" srcId="{B3E5BF9D-0286-43EA-BF64-792324A951CD}" destId="{C158F7EC-E075-46C2-8F03-C49895C84176}" srcOrd="0" destOrd="0" presId="urn:microsoft.com/office/officeart/2008/layout/HexagonCluster"/>
    <dgm:cxn modelId="{B848E71A-A641-46E6-AF3B-34CE981E022B}" type="presParOf" srcId="{F1F9DC4B-605F-439C-B562-18867F49CB00}" destId="{4312A700-3E46-470D-B8C8-D89D4561F516}" srcOrd="12" destOrd="0" presId="urn:microsoft.com/office/officeart/2008/layout/HexagonCluster"/>
    <dgm:cxn modelId="{2C165D95-0E77-4C79-A7E3-46DD56F8ABB0}" type="presParOf" srcId="{4312A700-3E46-470D-B8C8-D89D4561F516}" destId="{9A62DBBD-6A84-4B0E-AE58-8501F54523EB}" srcOrd="0" destOrd="0" presId="urn:microsoft.com/office/officeart/2008/layout/HexagonCluster"/>
    <dgm:cxn modelId="{E98DA3ED-0549-4152-BC09-D1E719748846}" type="presParOf" srcId="{F1F9DC4B-605F-439C-B562-18867F49CB00}" destId="{93FC35C5-5213-4268-9B68-A13E510D8460}" srcOrd="13" destOrd="0" presId="urn:microsoft.com/office/officeart/2008/layout/HexagonCluster"/>
    <dgm:cxn modelId="{6DFA5C56-793D-41F4-9E4D-F016A9A00A04}" type="presParOf" srcId="{93FC35C5-5213-4268-9B68-A13E510D8460}" destId="{AAD6BFE4-18E5-42D9-A623-71C5CF9D0881}" srcOrd="0" destOrd="0" presId="urn:microsoft.com/office/officeart/2008/layout/HexagonCluster"/>
    <dgm:cxn modelId="{E7FBB21E-F181-4AF2-9F03-ED39C3A1269F}" type="presParOf" srcId="{F1F9DC4B-605F-439C-B562-18867F49CB00}" destId="{DC89BEFE-E246-4AE8-8001-983A0B1DD404}" srcOrd="14" destOrd="0" presId="urn:microsoft.com/office/officeart/2008/layout/HexagonCluster"/>
    <dgm:cxn modelId="{246FA602-6415-4F4A-AB31-1EF3AE4F1571}" type="presParOf" srcId="{DC89BEFE-E246-4AE8-8001-983A0B1DD404}" destId="{51A2C5F0-280E-48B4-BB9F-067D6D6D5D64}" srcOrd="0" destOrd="0" presId="urn:microsoft.com/office/officeart/2008/layout/HexagonCluster"/>
    <dgm:cxn modelId="{6EF40CC2-E9A3-467C-B456-0D25960453CE}" type="presParOf" srcId="{F1F9DC4B-605F-439C-B562-18867F49CB00}" destId="{29D71746-1551-47AC-8EEF-555CF34792E4}" srcOrd="15" destOrd="0" presId="urn:microsoft.com/office/officeart/2008/layout/HexagonCluster"/>
    <dgm:cxn modelId="{125EFF54-F026-467C-9D10-009F94F25D52}" type="presParOf" srcId="{29D71746-1551-47AC-8EEF-555CF34792E4}" destId="{0013B808-2D44-46D7-AD11-C225AF82E2CD}" srcOrd="0" destOrd="0" presId="urn:microsoft.com/office/officeart/2008/layout/HexagonCluster"/>
    <dgm:cxn modelId="{785100A2-C749-40A5-AE77-E4CB337C58CF}" type="presParOf" srcId="{F1F9DC4B-605F-439C-B562-18867F49CB00}" destId="{1499911A-88BD-4DF0-8C44-8A0B1D96EEF3}" srcOrd="16" destOrd="0" presId="urn:microsoft.com/office/officeart/2008/layout/HexagonCluster"/>
    <dgm:cxn modelId="{1586F6B7-4C70-4AF3-B740-AC50D8D15C7A}" type="presParOf" srcId="{1499911A-88BD-4DF0-8C44-8A0B1D96EEF3}" destId="{136FCDC2-C3D9-4B9E-B64C-6ACD2FAC3051}" srcOrd="0" destOrd="0" presId="urn:microsoft.com/office/officeart/2008/layout/HexagonCluster"/>
    <dgm:cxn modelId="{3AA69B8A-5B92-46FF-8C2A-46311E2E0896}" type="presParOf" srcId="{F1F9DC4B-605F-439C-B562-18867F49CB00}" destId="{EDA240E3-E6C3-4A10-9AA0-9D68B984BEA4}" srcOrd="17" destOrd="0" presId="urn:microsoft.com/office/officeart/2008/layout/HexagonCluster"/>
    <dgm:cxn modelId="{D8B096C0-B7F3-44D9-BD37-53DFC94BD0CC}" type="presParOf" srcId="{EDA240E3-E6C3-4A10-9AA0-9D68B984BEA4}" destId="{72AC4F7C-23F5-4B5B-BD3C-956FF493B55C}" srcOrd="0" destOrd="0" presId="urn:microsoft.com/office/officeart/2008/layout/HexagonCluster"/>
    <dgm:cxn modelId="{AD7BC178-9B7F-4311-AC2C-49D0D605668C}" type="presParOf" srcId="{F1F9DC4B-605F-439C-B562-18867F49CB00}" destId="{28D9EDC9-97E7-462A-A8C1-4769D3E9824C}" srcOrd="18" destOrd="0" presId="urn:microsoft.com/office/officeart/2008/layout/HexagonCluster"/>
    <dgm:cxn modelId="{C9A9455D-E431-46D9-912C-A5C391375282}" type="presParOf" srcId="{28D9EDC9-97E7-462A-A8C1-4769D3E9824C}" destId="{D6873164-8BC6-4A91-B1D2-5071E26151B4}" srcOrd="0" destOrd="0" presId="urn:microsoft.com/office/officeart/2008/layout/HexagonCluster"/>
    <dgm:cxn modelId="{D714A6BD-4555-4821-AA8E-ACEF2134DF68}" type="presParOf" srcId="{F1F9DC4B-605F-439C-B562-18867F49CB00}" destId="{29D80A62-48E0-4392-A101-B803C545F1CC}" srcOrd="19" destOrd="0" presId="urn:microsoft.com/office/officeart/2008/layout/HexagonCluster"/>
    <dgm:cxn modelId="{B94650EB-6381-45F4-947C-CDC1BD1BAF3E}" type="presParOf" srcId="{29D80A62-48E0-4392-A101-B803C545F1CC}" destId="{933D3601-E5EE-4E5F-859E-FA0BBDFB4C74}" srcOrd="0" destOrd="0" presId="urn:microsoft.com/office/officeart/2008/layout/HexagonCluster"/>
    <dgm:cxn modelId="{1238C1D2-4E35-4E62-99F3-E5C7EF1AB3BE}" type="presParOf" srcId="{F1F9DC4B-605F-439C-B562-18867F49CB00}" destId="{D8FEC996-7EFA-46E2-BBB4-622959C11EF8}" srcOrd="20" destOrd="0" presId="urn:microsoft.com/office/officeart/2008/layout/HexagonCluster"/>
    <dgm:cxn modelId="{672ABC10-9C52-4079-8A66-3CBC477698DA}" type="presParOf" srcId="{D8FEC996-7EFA-46E2-BBB4-622959C11EF8}" destId="{DAC6422F-F79C-4222-AF71-C1DE028364E8}" srcOrd="0" destOrd="0" presId="urn:microsoft.com/office/officeart/2008/layout/HexagonCluster"/>
    <dgm:cxn modelId="{62B9D70D-1A8C-4F41-B218-9CC6BE0A117E}" type="presParOf" srcId="{F1F9DC4B-605F-439C-B562-18867F49CB00}" destId="{1AFEBC1A-26D2-4CA3-B79B-B2D14850F90D}" srcOrd="21" destOrd="0" presId="urn:microsoft.com/office/officeart/2008/layout/HexagonCluster"/>
    <dgm:cxn modelId="{41C2999A-C924-46FE-8F9A-001F8CB342EE}" type="presParOf" srcId="{1AFEBC1A-26D2-4CA3-B79B-B2D14850F90D}" destId="{3E3901E3-5A13-4EFB-856C-0FA5768976F6}" srcOrd="0" destOrd="0" presId="urn:microsoft.com/office/officeart/2008/layout/HexagonCluster"/>
    <dgm:cxn modelId="{42A56A05-479F-460A-9BC8-41647B799C75}" type="presParOf" srcId="{F1F9DC4B-605F-439C-B562-18867F49CB00}" destId="{80902889-441A-4119-A94A-8246F6864CB4}" srcOrd="22" destOrd="0" presId="urn:microsoft.com/office/officeart/2008/layout/HexagonCluster"/>
    <dgm:cxn modelId="{9C03EC35-9FE8-4286-9548-2287AA1A11C2}" type="presParOf" srcId="{80902889-441A-4119-A94A-8246F6864CB4}" destId="{6EBB7A40-5613-40B4-BAAF-18B5CC04B6B7}" srcOrd="0" destOrd="0" presId="urn:microsoft.com/office/officeart/2008/layout/HexagonCluster"/>
    <dgm:cxn modelId="{1466C71E-BD0E-4552-848B-5651101ECCC2}" type="presParOf" srcId="{F1F9DC4B-605F-439C-B562-18867F49CB00}" destId="{600A8B2D-4806-45EC-A41E-62749F51FE36}" srcOrd="23" destOrd="0" presId="urn:microsoft.com/office/officeart/2008/layout/HexagonCluster"/>
    <dgm:cxn modelId="{F5BF2E0C-09B2-470A-BA53-0660E9888A5C}" type="presParOf" srcId="{600A8B2D-4806-45EC-A41E-62749F51FE36}" destId="{2F95DF30-E764-41AB-A772-344B84D809B3}" srcOrd="0" destOrd="0" presId="urn:microsoft.com/office/officeart/2008/layout/HexagonCluster"/>
    <dgm:cxn modelId="{51477762-4E93-425D-8931-84CF04E6871A}" type="presParOf" srcId="{F1F9DC4B-605F-439C-B562-18867F49CB00}" destId="{658D25E8-D48A-4DBD-B3AE-ACC9F559E786}" srcOrd="24" destOrd="0" presId="urn:microsoft.com/office/officeart/2008/layout/HexagonCluster"/>
    <dgm:cxn modelId="{4E76FFAA-06EE-4D6B-8576-1C78AEC3AEB6}" type="presParOf" srcId="{658D25E8-D48A-4DBD-B3AE-ACC9F559E786}" destId="{7379FF47-4E6B-444D-8050-658D8CFD0D20}" srcOrd="0" destOrd="0" presId="urn:microsoft.com/office/officeart/2008/layout/HexagonCluster"/>
    <dgm:cxn modelId="{57FAAB0F-C3C2-4D59-99CB-EB21A3BD274A}" type="presParOf" srcId="{F1F9DC4B-605F-439C-B562-18867F49CB00}" destId="{190B83BC-5714-47F4-B228-952E37399EB3}" srcOrd="25" destOrd="0" presId="urn:microsoft.com/office/officeart/2008/layout/HexagonCluster"/>
    <dgm:cxn modelId="{395247CD-57ED-444A-9962-FEDFE680AC31}" type="presParOf" srcId="{190B83BC-5714-47F4-B228-952E37399EB3}" destId="{8EAFC326-CCF7-456B-8642-D9968FFEA3E8}" srcOrd="0" destOrd="0" presId="urn:microsoft.com/office/officeart/2008/layout/HexagonCluster"/>
    <dgm:cxn modelId="{17B89C46-9803-4701-A3B8-CEA16627EF9F}" type="presParOf" srcId="{F1F9DC4B-605F-439C-B562-18867F49CB00}" destId="{31E7481B-7F6F-4A91-ABF6-08C5CFFD583F}" srcOrd="26" destOrd="0" presId="urn:microsoft.com/office/officeart/2008/layout/HexagonCluster"/>
    <dgm:cxn modelId="{5DA2BAFC-437A-4F45-880D-713F97453951}" type="presParOf" srcId="{31E7481B-7F6F-4A91-ABF6-08C5CFFD583F}" destId="{3065E83F-D139-4960-8BE1-DC0546C12CE6}" srcOrd="0" destOrd="0" presId="urn:microsoft.com/office/officeart/2008/layout/HexagonCluster"/>
    <dgm:cxn modelId="{EE831BDD-8324-4358-B3C9-4F3772B39D0C}" type="presParOf" srcId="{F1F9DC4B-605F-439C-B562-18867F49CB00}" destId="{5AB75B6F-9BCC-495A-A4AD-B2FEF0B0EE88}" srcOrd="27" destOrd="0" presId="urn:microsoft.com/office/officeart/2008/layout/HexagonCluster"/>
    <dgm:cxn modelId="{D0D454FB-90E1-426E-8BF6-38969713D155}" type="presParOf" srcId="{5AB75B6F-9BCC-495A-A4AD-B2FEF0B0EE88}" destId="{9AFEBBCF-4FD9-43F2-AB02-15479C21B4F7}" srcOrd="0" destOrd="0" presId="urn:microsoft.com/office/officeart/2008/layout/HexagonCluster"/>
    <dgm:cxn modelId="{B1BD538F-ADDD-4DED-B3AF-6727AEB4D2F3}" type="presParOf" srcId="{F1F9DC4B-605F-439C-B562-18867F49CB00}" destId="{6A6FF8B0-4BD0-4273-B9B0-3302AD06897D}" srcOrd="28" destOrd="0" presId="urn:microsoft.com/office/officeart/2008/layout/HexagonCluster"/>
    <dgm:cxn modelId="{3CB1CC4F-FEEB-4115-A8FD-2AFE50A62388}" type="presParOf" srcId="{6A6FF8B0-4BD0-4273-B9B0-3302AD06897D}" destId="{9E740828-25D0-48A3-A0DA-2F3BD7C4BFC1}" srcOrd="0" destOrd="0" presId="urn:microsoft.com/office/officeart/2008/layout/HexagonCluster"/>
    <dgm:cxn modelId="{D32DDAFA-4465-411F-BEA2-5C3C19C1771D}" type="presParOf" srcId="{F1F9DC4B-605F-439C-B562-18867F49CB00}" destId="{0E7FB72E-20E2-4E1C-BDE2-987A939A3C87}" srcOrd="29" destOrd="0" presId="urn:microsoft.com/office/officeart/2008/layout/HexagonCluster"/>
    <dgm:cxn modelId="{D5AFA056-35F7-4B07-98C7-21EC9A9B8AE1}" type="presParOf" srcId="{0E7FB72E-20E2-4E1C-BDE2-987A939A3C87}" destId="{B667D37F-9770-4BBE-833F-00A02835FEB3}" srcOrd="0" destOrd="0" presId="urn:microsoft.com/office/officeart/2008/layout/HexagonCluster"/>
    <dgm:cxn modelId="{0A7B332E-D51A-4413-B11D-6D1E3BDAC7E6}" type="presParOf" srcId="{F1F9DC4B-605F-439C-B562-18867F49CB00}" destId="{EEB07721-B321-448F-B06D-A1B631192ABA}" srcOrd="30" destOrd="0" presId="urn:microsoft.com/office/officeart/2008/layout/HexagonCluster"/>
    <dgm:cxn modelId="{CAF679F1-A9F1-4639-8EEB-A50514893A36}" type="presParOf" srcId="{EEB07721-B321-448F-B06D-A1B631192ABA}" destId="{2DF01804-8669-48C5-B848-079F3817EA6F}" srcOrd="0" destOrd="0" presId="urn:microsoft.com/office/officeart/2008/layout/HexagonCluster"/>
    <dgm:cxn modelId="{02E48A09-3D06-4D9D-BFAE-8D11EED09511}" type="presParOf" srcId="{F1F9DC4B-605F-439C-B562-18867F49CB00}" destId="{531EAA03-0C5B-437D-96D8-654358DAB4FF}" srcOrd="31" destOrd="0" presId="urn:microsoft.com/office/officeart/2008/layout/HexagonCluster"/>
    <dgm:cxn modelId="{A1252C30-3C7A-488E-A378-D9CD19D2BB33}" type="presParOf" srcId="{531EAA03-0C5B-437D-96D8-654358DAB4FF}" destId="{695E907D-B15C-47E8-8DDA-F7768B14567C}" srcOrd="0" destOrd="0" presId="urn:microsoft.com/office/officeart/2008/layout/HexagonCluster"/>
    <dgm:cxn modelId="{B9733277-3824-4F16-87D6-7110A140A169}" type="presParOf" srcId="{F1F9DC4B-605F-439C-B562-18867F49CB00}" destId="{D49894B8-C4A4-40C0-AF78-E95EC268E7E4}" srcOrd="32" destOrd="0" presId="urn:microsoft.com/office/officeart/2008/layout/HexagonCluster"/>
    <dgm:cxn modelId="{2CFB8FD5-A5F1-4076-951F-E6F37D8C8F67}" type="presParOf" srcId="{D49894B8-C4A4-40C0-AF78-E95EC268E7E4}" destId="{0505F95F-1B8A-47EF-8A3E-8BE0191C4CCE}" srcOrd="0" destOrd="0" presId="urn:microsoft.com/office/officeart/2008/layout/HexagonCluster"/>
    <dgm:cxn modelId="{E067BB7A-BB6D-422F-B078-01B3A276B7F8}" type="presParOf" srcId="{F1F9DC4B-605F-439C-B562-18867F49CB00}" destId="{4D6E7E23-96C8-4F27-ABF2-86E5353767D1}" srcOrd="33" destOrd="0" presId="urn:microsoft.com/office/officeart/2008/layout/HexagonCluster"/>
    <dgm:cxn modelId="{12084CA3-139C-45E8-B0AA-1B62A3DBA9D1}" type="presParOf" srcId="{4D6E7E23-96C8-4F27-ABF2-86E5353767D1}" destId="{4E636143-F817-484C-8E84-CAAB77E16D7E}" srcOrd="0" destOrd="0" presId="urn:microsoft.com/office/officeart/2008/layout/HexagonCluster"/>
    <dgm:cxn modelId="{4701365E-09E4-4D4C-9062-67E44F46A9A1}" type="presParOf" srcId="{F1F9DC4B-605F-439C-B562-18867F49CB00}" destId="{097555A8-3BB3-41ED-8585-B3EA8BB7410F}" srcOrd="34" destOrd="0" presId="urn:microsoft.com/office/officeart/2008/layout/HexagonCluster"/>
    <dgm:cxn modelId="{FC16CF45-1128-4354-A4D2-15CDA1FBC396}" type="presParOf" srcId="{097555A8-3BB3-41ED-8585-B3EA8BB7410F}" destId="{541C61C8-79CC-43E7-8D39-F2F329C25778}" srcOrd="0" destOrd="0" presId="urn:microsoft.com/office/officeart/2008/layout/HexagonCluster"/>
    <dgm:cxn modelId="{B859EFF6-6990-4EA3-95A6-3AE6F7BDE24D}" type="presParOf" srcId="{F1F9DC4B-605F-439C-B562-18867F49CB00}" destId="{68A27F95-D83F-4C53-82D7-55E660CB7112}" srcOrd="35" destOrd="0" presId="urn:microsoft.com/office/officeart/2008/layout/HexagonCluster"/>
    <dgm:cxn modelId="{F3E11843-B7EA-4DE7-820C-465E9A2D3B14}" type="presParOf" srcId="{68A27F95-D83F-4C53-82D7-55E660CB7112}" destId="{A37CEEE8-3690-4836-ABF9-EBD3F0813267}" srcOrd="0" destOrd="0" presId="urn:microsoft.com/office/officeart/2008/layout/HexagonCluster"/>
    <dgm:cxn modelId="{8DFBB424-8DB8-44A3-8DC8-A405E3496D47}" type="presParOf" srcId="{F1F9DC4B-605F-439C-B562-18867F49CB00}" destId="{1CAA7BEB-B499-4AD3-94C8-7F3B3E651471}" srcOrd="36" destOrd="0" presId="urn:microsoft.com/office/officeart/2008/layout/HexagonCluster"/>
    <dgm:cxn modelId="{9005B914-25BA-45BB-B54C-D0BCEE25DEEF}" type="presParOf" srcId="{1CAA7BEB-B499-4AD3-94C8-7F3B3E651471}" destId="{0B15D74B-6BE0-4706-8021-1B81ABFEC8D2}" srcOrd="0" destOrd="0" presId="urn:microsoft.com/office/officeart/2008/layout/HexagonCluster"/>
    <dgm:cxn modelId="{696E327E-33D1-465B-B752-7D8AC607E463}" type="presParOf" srcId="{F1F9DC4B-605F-439C-B562-18867F49CB00}" destId="{0885F1C7-87A2-4D24-9143-E4C2F19761B1}" srcOrd="37" destOrd="0" presId="urn:microsoft.com/office/officeart/2008/layout/HexagonCluster"/>
    <dgm:cxn modelId="{A84EC6E3-F813-4371-AB95-43C37247E0AD}" type="presParOf" srcId="{0885F1C7-87A2-4D24-9143-E4C2F19761B1}" destId="{D5764CCE-DA8F-4286-B7DA-6A8CB6BFE7C4}" srcOrd="0" destOrd="0" presId="urn:microsoft.com/office/officeart/2008/layout/HexagonCluster"/>
    <dgm:cxn modelId="{F455AF8E-6589-4803-8DCE-5F1FFA79E31A}" type="presParOf" srcId="{F1F9DC4B-605F-439C-B562-18867F49CB00}" destId="{3C66B7CA-50A0-4D87-B1FD-0C34329FCFAF}" srcOrd="38" destOrd="0" presId="urn:microsoft.com/office/officeart/2008/layout/HexagonCluster"/>
    <dgm:cxn modelId="{7C0D851C-D354-4A69-9AA7-5C6D24B96C29}" type="presParOf" srcId="{3C66B7CA-50A0-4D87-B1FD-0C34329FCFAF}" destId="{C47D206D-00FF-496F-9D06-6E7B4E8ECFB4}" srcOrd="0" destOrd="0" presId="urn:microsoft.com/office/officeart/2008/layout/HexagonCluster"/>
    <dgm:cxn modelId="{CE1D9ECA-E055-41EA-AD61-3E6D16DEABA7}" type="presParOf" srcId="{F1F9DC4B-605F-439C-B562-18867F49CB00}" destId="{49849FB0-2ACB-422C-9CE5-C536578BAFDA}" srcOrd="39" destOrd="0" presId="urn:microsoft.com/office/officeart/2008/layout/HexagonCluster"/>
    <dgm:cxn modelId="{9502CF35-A1C8-40F0-A3DC-943F130B9846}" type="presParOf" srcId="{49849FB0-2ACB-422C-9CE5-C536578BAFDA}" destId="{A2494773-6237-46CF-9378-443C7DAB039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5B8ACDD-DBC8-46AE-A198-55E144CFAAE2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9FB4CDC8-9161-4B91-BAF9-9D975651DE7B}">
      <dgm:prSet phldrT="[ข้อความ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</a:t>
          </a:r>
          <a:r>
            <a:rPr lang="en-US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การจัดซื้อจัดจ้างของรัฐวิสาหกิจที่เกี่ยวกับการพาณิชย์โดยตรง</a:t>
          </a:r>
          <a:endParaRPr lang="th-TH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DFEB74FF-2C00-4E79-A9B1-AE4C04631D9C}" type="parTrans" cxnId="{DAD01570-9F57-410C-B17D-AD92431B0F71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88D66163-CA79-43C3-AD8D-D804FE805727}" type="sibTrans" cxnId="{DAD01570-9F57-410C-B17D-AD92431B0F71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596A0F0-19EB-425E-B5D1-B9969A1FCD65}">
      <dgm:prSet phldrT="[ข้อความ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4</a:t>
          </a:r>
          <a:r>
            <a:rPr lang="en-US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การจัดซื้อจัดจ้างโดยใช้เงินกู้หรือเงินช่วยเหลือจากหน่วยงานในต่างประเทศ ที่สัญญาหรือข้อกำหนดในการให้เงินกู้หรือเงินช่วยเหลือกำหนดไว้เป็นอย่างอื่น</a:t>
          </a:r>
          <a:endParaRPr lang="th-TH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33B99C55-4CC4-46CA-9439-3D9438E79461}" type="par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00A6C368-D7C5-4EB5-8387-E0C97DCD9CD4}" type="sib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FAFF489-1F9E-4225-8D18-EAD1630083EA}">
      <dgm:prSet phldrT="[ข้อความ]" custT="1"/>
      <dgm:spPr>
        <a:solidFill>
          <a:srgbClr val="CCFFCC"/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2</a:t>
          </a:r>
          <a:r>
            <a:rPr lang="en-US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การจัดซื้อจัดจ้างยุทโธปกรณ์และการบริการ</a:t>
          </a:r>
          <a:r>
            <a:rPr lang="th-TH" sz="2000" b="1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ที่เกี่ยวกับความมั่นคงของชาติ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โดยวิธี</a:t>
          </a:r>
          <a:b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รัฐบาลต่อรัฐบาลหรือโดยการจัดซื้อจัดจ้างจากต่างประเทศ</a:t>
          </a:r>
          <a:endParaRPr lang="th-TH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DFCC3AB6-EE56-4518-9132-BE8456EF0F2F}" type="par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B8547472-488A-4C47-B20F-7286E8471248}" type="sib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AA02C5E4-1274-47EB-B6F2-40B8F66BA166}">
      <dgm:prSet phldrT="[ข้อความ]" custT="1"/>
      <dgm:spPr>
        <a:solidFill>
          <a:srgbClr val="FFFF99"/>
        </a:solidFill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3. 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การจัดซื้อจัดจ้างเพื่อการวิจัยและพัฒนา </a:t>
          </a:r>
          <a:r>
            <a:rPr lang="th-TH" sz="2000" b="1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เพื่อการให้บริการทางวิชาการของสถาบันอุดมศึกษา หรือการจ้างที่ปรึกษา ทั้งนี้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 ที่ไม่สามารถดำเนินการตาม พ.ร.บ. นี้ได้</a:t>
          </a:r>
          <a:endParaRPr lang="th-TH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2C4727FC-7B67-4704-8884-261579F6C587}" type="par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B668035E-B499-4680-96BF-0184D15109EF}" type="sib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C7EC89AC-AD99-4F9F-8C76-861C431E2F2E}">
      <dgm:prSet custT="1"/>
      <dgm:spPr>
        <a:solidFill>
          <a:srgbClr val="CCFF99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5</a:t>
          </a:r>
          <a:r>
            <a:rPr lang="en-US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การจัดซื้อจัดจ้างโดยใช้เงินกู้หรือเงินช่วยเหลือจากหน่วยงานในต่างประเทศ ที่สัญญาหรือข้อกำหนดในการให้เงินกู้หรือเงินช่วยเหลือกำหนดไว้เป็นอย่างอื่น ร่วมกับเงินงบประมาณ</a:t>
          </a:r>
          <a:endParaRPr lang="th-TH" sz="20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0268990C-E765-466E-BA18-14550F9AD07F}" type="sibTrans" cxnId="{4FD11715-FEB2-4C03-90B9-32AAF7049389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DBAAAEB-2B00-48FB-9215-2D538139C6AD}" type="parTrans" cxnId="{4FD11715-FEB2-4C03-90B9-32AAF7049389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F28FE5E-49E8-47FB-93F5-2260C7FAB049}">
      <dgm:prSet/>
      <dgm:spPr/>
      <dgm:t>
        <a:bodyPr/>
        <a:lstStyle/>
        <a:p>
          <a:endParaRPr lang="th-TH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A8964F89-8BC8-4B0A-BEAA-ABFDA6B54FEC}" type="sibTrans" cxnId="{34C40FF7-A93D-4081-9FA7-7A45FB9EE4D6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A45845D-F466-4191-A5A7-B2ECCD8E82B3}" type="parTrans" cxnId="{34C40FF7-A93D-4081-9FA7-7A45FB9EE4D6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50832D16-64CE-46D6-9EC0-144042960EA3}">
      <dgm:prSet custT="1"/>
      <dgm:spPr>
        <a:solidFill>
          <a:srgbClr val="FFC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000" b="1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6. การจัดซื้อจัดจ้างของสถาบันอุดมศึกษา หรือ สถานพยาบาล โดยใช้เงินบริจาครวมทั้งดอกผล</a:t>
          </a:r>
          <a:br>
            <a:rPr lang="th-TH" sz="2000" b="1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000" b="1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ของเงินบริจาค โดยไม่ใช้เงินบริจาคร่วมกับเงินงบประมาณ</a:t>
          </a:r>
          <a:endParaRPr lang="th-TH" sz="2000" b="1" u="none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74CFAA06-B770-410E-A504-A509E4111B35}" type="sibTrans" cxnId="{81EB1E9E-8355-4E0D-ABFB-EF375C99E518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BC9AB5EE-4E29-433B-AF2B-4F8053D5FBC6}" type="parTrans" cxnId="{81EB1E9E-8355-4E0D-ABFB-EF375C99E518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AA1767D0-9CB9-48E7-81F0-8095F49D7126}" type="pres">
      <dgm:prSet presAssocID="{65B8ACDD-DBC8-46AE-A198-55E144CFAA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F5D822-98C3-40FC-AC1E-05C972A2A5F5}" type="pres">
      <dgm:prSet presAssocID="{9FB4CDC8-9161-4B91-BAF9-9D975651DE7B}" presName="parentLin" presStyleCnt="0"/>
      <dgm:spPr/>
      <dgm:t>
        <a:bodyPr/>
        <a:lstStyle/>
        <a:p>
          <a:endParaRPr lang="en-US"/>
        </a:p>
      </dgm:t>
    </dgm:pt>
    <dgm:pt modelId="{10ED30A8-3686-40D5-80E7-01C73CB59337}" type="pres">
      <dgm:prSet presAssocID="{9FB4CDC8-9161-4B91-BAF9-9D975651DE7B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5B717FA7-E904-4B67-9AF5-C82A7C811AC1}" type="pres">
      <dgm:prSet presAssocID="{9FB4CDC8-9161-4B91-BAF9-9D975651DE7B}" presName="parentText" presStyleLbl="node1" presStyleIdx="0" presStyleCnt="6" custScaleX="142857" custScaleY="99182" custLinFactX="-1323" custLinFactNeighborX="-100000" custLinFactNeighborY="2156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2F07472-6920-4CC6-92C5-671BA5BECDD7}" type="pres">
      <dgm:prSet presAssocID="{9FB4CDC8-9161-4B91-BAF9-9D975651DE7B}" presName="negativeSpace" presStyleCnt="0"/>
      <dgm:spPr/>
      <dgm:t>
        <a:bodyPr/>
        <a:lstStyle/>
        <a:p>
          <a:endParaRPr lang="en-US"/>
        </a:p>
      </dgm:t>
    </dgm:pt>
    <dgm:pt modelId="{0F160B32-4838-44B1-8CD9-E3E3EBACA6CA}" type="pres">
      <dgm:prSet presAssocID="{9FB4CDC8-9161-4B91-BAF9-9D975651DE7B}" presName="childText" presStyleLbl="conFgAcc1" presStyleIdx="0" presStyleCnt="6" custScaleY="69286" custLinFactNeighborX="5556" custLinFactNeighborY="432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493908-EC1B-4526-B777-D8C6D7FA25C3}" type="pres">
      <dgm:prSet presAssocID="{88D66163-CA79-43C3-AD8D-D804FE805727}" presName="spaceBetweenRectangles" presStyleCnt="0"/>
      <dgm:spPr/>
      <dgm:t>
        <a:bodyPr/>
        <a:lstStyle/>
        <a:p>
          <a:endParaRPr lang="en-US"/>
        </a:p>
      </dgm:t>
    </dgm:pt>
    <dgm:pt modelId="{4A00A604-C6EF-4E52-9CBA-6895B98319E4}" type="pres">
      <dgm:prSet presAssocID="{FFAFF489-1F9E-4225-8D18-EAD1630083EA}" presName="parentLin" presStyleCnt="0"/>
      <dgm:spPr/>
      <dgm:t>
        <a:bodyPr/>
        <a:lstStyle/>
        <a:p>
          <a:endParaRPr lang="en-US"/>
        </a:p>
      </dgm:t>
    </dgm:pt>
    <dgm:pt modelId="{A1720148-9163-44F7-8A90-A2D540F21DE1}" type="pres">
      <dgm:prSet presAssocID="{FFAFF489-1F9E-4225-8D18-EAD1630083EA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A5763476-80D2-4C89-B4E9-5355212EAC24}" type="pres">
      <dgm:prSet presAssocID="{FFAFF489-1F9E-4225-8D18-EAD1630083EA}" presName="parentText" presStyleLbl="node1" presStyleIdx="1" presStyleCnt="6" custScaleX="135985" custScaleY="99432" custLinFactNeighborX="-100000" custLinFactNeighborY="2711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EC4CEE0-A36C-4043-9045-B321A7569101}" type="pres">
      <dgm:prSet presAssocID="{FFAFF489-1F9E-4225-8D18-EAD1630083EA}" presName="negativeSpace" presStyleCnt="0"/>
      <dgm:spPr/>
      <dgm:t>
        <a:bodyPr/>
        <a:lstStyle/>
        <a:p>
          <a:endParaRPr lang="en-US"/>
        </a:p>
      </dgm:t>
    </dgm:pt>
    <dgm:pt modelId="{F9758C61-9E82-4A09-B8A0-C8DACD134D65}" type="pres">
      <dgm:prSet presAssocID="{FFAFF489-1F9E-4225-8D18-EAD1630083EA}" presName="childText" presStyleLbl="conFgAcc1" presStyleIdx="1" presStyleCnt="6" custScaleY="638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61078E-B71E-454F-82C1-D02AB1FA004C}" type="pres">
      <dgm:prSet presAssocID="{B8547472-488A-4C47-B20F-7286E8471248}" presName="spaceBetweenRectangles" presStyleCnt="0"/>
      <dgm:spPr/>
      <dgm:t>
        <a:bodyPr/>
        <a:lstStyle/>
        <a:p>
          <a:endParaRPr lang="en-US"/>
        </a:p>
      </dgm:t>
    </dgm:pt>
    <dgm:pt modelId="{3093D519-0FFA-41F0-B45E-ED636BFF88D6}" type="pres">
      <dgm:prSet presAssocID="{AA02C5E4-1274-47EB-B6F2-40B8F66BA166}" presName="parentLin" presStyleCnt="0"/>
      <dgm:spPr/>
      <dgm:t>
        <a:bodyPr/>
        <a:lstStyle/>
        <a:p>
          <a:endParaRPr lang="en-US"/>
        </a:p>
      </dgm:t>
    </dgm:pt>
    <dgm:pt modelId="{00626CE1-B742-42DE-BF44-809743C000EC}" type="pres">
      <dgm:prSet presAssocID="{AA02C5E4-1274-47EB-B6F2-40B8F66BA166}" presName="parentLeftMargin" presStyleLbl="node1" presStyleIdx="1" presStyleCnt="6"/>
      <dgm:spPr/>
      <dgm:t>
        <a:bodyPr/>
        <a:lstStyle/>
        <a:p>
          <a:endParaRPr lang="en-US"/>
        </a:p>
      </dgm:t>
    </dgm:pt>
    <dgm:pt modelId="{544397DA-8383-4B1B-A725-F2C82FA9CE57}" type="pres">
      <dgm:prSet presAssocID="{AA02C5E4-1274-47EB-B6F2-40B8F66BA166}" presName="parentText" presStyleLbl="node1" presStyleIdx="2" presStyleCnt="6" custScaleX="140169" custScaleY="95314" custLinFactNeighborX="-100000" custLinFactNeighborY="3364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7644DCE-5D93-4444-8287-AB7456732F79}" type="pres">
      <dgm:prSet presAssocID="{AA02C5E4-1274-47EB-B6F2-40B8F66BA166}" presName="negativeSpace" presStyleCnt="0"/>
      <dgm:spPr/>
      <dgm:t>
        <a:bodyPr/>
        <a:lstStyle/>
        <a:p>
          <a:endParaRPr lang="en-US"/>
        </a:p>
      </dgm:t>
    </dgm:pt>
    <dgm:pt modelId="{44320BA2-82F1-4E8E-943C-2462729C863D}" type="pres">
      <dgm:prSet presAssocID="{AA02C5E4-1274-47EB-B6F2-40B8F66BA166}" presName="childText" presStyleLbl="conFgAcc1" presStyleIdx="2" presStyleCnt="6" custScaleY="74463" custLinFactNeighborY="593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698402-649D-4560-994A-7CA4103DD1FB}" type="pres">
      <dgm:prSet presAssocID="{B668035E-B499-4680-96BF-0184D15109EF}" presName="spaceBetweenRectangles" presStyleCnt="0"/>
      <dgm:spPr/>
      <dgm:t>
        <a:bodyPr/>
        <a:lstStyle/>
        <a:p>
          <a:endParaRPr lang="en-US"/>
        </a:p>
      </dgm:t>
    </dgm:pt>
    <dgm:pt modelId="{1B2614E4-2408-4955-AEF6-2461457074DB}" type="pres">
      <dgm:prSet presAssocID="{E596A0F0-19EB-425E-B5D1-B9969A1FCD65}" presName="parentLin" presStyleCnt="0"/>
      <dgm:spPr/>
      <dgm:t>
        <a:bodyPr/>
        <a:lstStyle/>
        <a:p>
          <a:endParaRPr lang="en-US"/>
        </a:p>
      </dgm:t>
    </dgm:pt>
    <dgm:pt modelId="{C65B7C8E-1345-416E-8BD0-83ABBC89520E}" type="pres">
      <dgm:prSet presAssocID="{E596A0F0-19EB-425E-B5D1-B9969A1FCD65}" presName="parentLeftMargin" presStyleLbl="node1" presStyleIdx="2" presStyleCnt="6"/>
      <dgm:spPr/>
      <dgm:t>
        <a:bodyPr/>
        <a:lstStyle/>
        <a:p>
          <a:endParaRPr lang="en-US"/>
        </a:p>
      </dgm:t>
    </dgm:pt>
    <dgm:pt modelId="{8BBD4463-5DA3-4474-B490-74CB43D02A31}" type="pres">
      <dgm:prSet presAssocID="{E596A0F0-19EB-425E-B5D1-B9969A1FCD65}" presName="parentText" presStyleLbl="node1" presStyleIdx="3" presStyleCnt="6" custScaleX="168111" custScaleY="97930" custLinFactX="-2319" custLinFactNeighborX="-100000" custLinFactNeighborY="3357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4D33244-3D75-46C5-AE59-4CA166519CE2}" type="pres">
      <dgm:prSet presAssocID="{E596A0F0-19EB-425E-B5D1-B9969A1FCD65}" presName="negativeSpace" presStyleCnt="0"/>
      <dgm:spPr/>
      <dgm:t>
        <a:bodyPr/>
        <a:lstStyle/>
        <a:p>
          <a:endParaRPr lang="en-US"/>
        </a:p>
      </dgm:t>
    </dgm:pt>
    <dgm:pt modelId="{8EC92FF8-356E-46CA-9A25-281A4F03C2E4}" type="pres">
      <dgm:prSet presAssocID="{E596A0F0-19EB-425E-B5D1-B9969A1FCD65}" presName="childText" presStyleLbl="conFgAcc1" presStyleIdx="3" presStyleCnt="6" custScaleY="77258" custLinFactNeighborX="926" custLinFactNeighborY="-50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9F44D1-B865-4900-8CFB-559C3ED4DFC4}" type="pres">
      <dgm:prSet presAssocID="{00A6C368-D7C5-4EB5-8387-E0C97DCD9CD4}" presName="spaceBetweenRectangles" presStyleCnt="0"/>
      <dgm:spPr/>
    </dgm:pt>
    <dgm:pt modelId="{5FAC2387-2F96-4B93-934F-1B01DEBDD7DB}" type="pres">
      <dgm:prSet presAssocID="{C7EC89AC-AD99-4F9F-8C76-861C431E2F2E}" presName="parentLin" presStyleCnt="0"/>
      <dgm:spPr/>
    </dgm:pt>
    <dgm:pt modelId="{F9467BCD-DC57-4AA5-B0DB-65D461A50ED8}" type="pres">
      <dgm:prSet presAssocID="{C7EC89AC-AD99-4F9F-8C76-861C431E2F2E}" presName="parentLeftMargin" presStyleLbl="node1" presStyleIdx="3" presStyleCnt="6"/>
      <dgm:spPr/>
      <dgm:t>
        <a:bodyPr/>
        <a:lstStyle/>
        <a:p>
          <a:endParaRPr lang="th-TH"/>
        </a:p>
      </dgm:t>
    </dgm:pt>
    <dgm:pt modelId="{47951975-CF48-46BA-ACDC-84EFFAF911CD}" type="pres">
      <dgm:prSet presAssocID="{C7EC89AC-AD99-4F9F-8C76-861C431E2F2E}" presName="parentText" presStyleLbl="node1" presStyleIdx="4" presStyleCnt="6" custScaleX="150037" custScaleY="103647" custLinFactNeighborX="-100000" custLinFactNeighborY="2478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2E5DF70-7A97-4DB8-90EC-9B7C751FA1E2}" type="pres">
      <dgm:prSet presAssocID="{C7EC89AC-AD99-4F9F-8C76-861C431E2F2E}" presName="negativeSpace" presStyleCnt="0"/>
      <dgm:spPr/>
    </dgm:pt>
    <dgm:pt modelId="{D68A5052-6D89-4010-86BA-D22F23AF8D83}" type="pres">
      <dgm:prSet presAssocID="{C7EC89AC-AD99-4F9F-8C76-861C431E2F2E}" presName="childText" presStyleLbl="conFgAcc1" presStyleIdx="4" presStyleCnt="6" custLinFactNeighborX="-926" custLinFactNeighborY="120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E68CF74-C6B5-463E-9D35-9B58F9D21D1B}" type="pres">
      <dgm:prSet presAssocID="{0268990C-E765-466E-BA18-14550F9AD07F}" presName="spaceBetweenRectangles" presStyleCnt="0"/>
      <dgm:spPr/>
    </dgm:pt>
    <dgm:pt modelId="{55F5E035-BC38-4A74-8307-359F86EA3E02}" type="pres">
      <dgm:prSet presAssocID="{50832D16-64CE-46D6-9EC0-144042960EA3}" presName="parentLin" presStyleCnt="0"/>
      <dgm:spPr/>
    </dgm:pt>
    <dgm:pt modelId="{C4596055-BECA-446D-BE68-DFE2F3DFE75B}" type="pres">
      <dgm:prSet presAssocID="{50832D16-64CE-46D6-9EC0-144042960EA3}" presName="parentLeftMargin" presStyleLbl="node1" presStyleIdx="4" presStyleCnt="6"/>
      <dgm:spPr/>
      <dgm:t>
        <a:bodyPr/>
        <a:lstStyle/>
        <a:p>
          <a:endParaRPr lang="th-TH"/>
        </a:p>
      </dgm:t>
    </dgm:pt>
    <dgm:pt modelId="{A74B04C8-AC44-4C9E-B90C-6DDB2FC42432}" type="pres">
      <dgm:prSet presAssocID="{50832D16-64CE-46D6-9EC0-144042960EA3}" presName="parentText" presStyleLbl="node1" presStyleIdx="5" presStyleCnt="6" custScaleX="142857" custScaleY="120327" custLinFactX="-1389" custLinFactNeighborX="-100000" custLinFactNeighborY="356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38C290D-1A92-4772-8DED-6307B003B36C}" type="pres">
      <dgm:prSet presAssocID="{50832D16-64CE-46D6-9EC0-144042960EA3}" presName="negativeSpace" presStyleCnt="0"/>
      <dgm:spPr/>
    </dgm:pt>
    <dgm:pt modelId="{0F3A8313-354C-4781-AA5E-BADC8C71EAFA}" type="pres">
      <dgm:prSet presAssocID="{50832D16-64CE-46D6-9EC0-144042960EA3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9EE7D9DB-649B-4790-B40B-1AD05C2031CA}" type="presOf" srcId="{AA02C5E4-1274-47EB-B6F2-40B8F66BA166}" destId="{544397DA-8383-4B1B-A725-F2C82FA9CE57}" srcOrd="1" destOrd="0" presId="urn:microsoft.com/office/officeart/2005/8/layout/list1"/>
    <dgm:cxn modelId="{54959D38-A59B-4813-831F-CF40BEB5B8E6}" type="presOf" srcId="{9FB4CDC8-9161-4B91-BAF9-9D975651DE7B}" destId="{10ED30A8-3686-40D5-80E7-01C73CB59337}" srcOrd="0" destOrd="0" presId="urn:microsoft.com/office/officeart/2005/8/layout/list1"/>
    <dgm:cxn modelId="{5C470471-A580-4FD8-84FA-32D320115248}" srcId="{65B8ACDD-DBC8-46AE-A198-55E144CFAAE2}" destId="{E596A0F0-19EB-425E-B5D1-B9969A1FCD65}" srcOrd="3" destOrd="0" parTransId="{33B99C55-4CC4-46CA-9439-3D9438E79461}" sibTransId="{00A6C368-D7C5-4EB5-8387-E0C97DCD9CD4}"/>
    <dgm:cxn modelId="{DF87E0E1-8AE4-44BB-8829-E5CE6A31A962}" type="presOf" srcId="{AA02C5E4-1274-47EB-B6F2-40B8F66BA166}" destId="{00626CE1-B742-42DE-BF44-809743C000EC}" srcOrd="0" destOrd="0" presId="urn:microsoft.com/office/officeart/2005/8/layout/list1"/>
    <dgm:cxn modelId="{F5A1FF75-6DC3-426D-A0B9-04B0A9D20EDB}" type="presOf" srcId="{E596A0F0-19EB-425E-B5D1-B9969A1FCD65}" destId="{8BBD4463-5DA3-4474-B490-74CB43D02A31}" srcOrd="1" destOrd="0" presId="urn:microsoft.com/office/officeart/2005/8/layout/list1"/>
    <dgm:cxn modelId="{2A22EFAE-BF2D-484B-90C2-F473534F9CF9}" type="presOf" srcId="{FFAFF489-1F9E-4225-8D18-EAD1630083EA}" destId="{A5763476-80D2-4C89-B4E9-5355212EAC24}" srcOrd="1" destOrd="0" presId="urn:microsoft.com/office/officeart/2005/8/layout/list1"/>
    <dgm:cxn modelId="{612ADA0D-1047-4376-84B0-1712D24879A8}" type="presOf" srcId="{C7EC89AC-AD99-4F9F-8C76-861C431E2F2E}" destId="{47951975-CF48-46BA-ACDC-84EFFAF911CD}" srcOrd="1" destOrd="0" presId="urn:microsoft.com/office/officeart/2005/8/layout/list1"/>
    <dgm:cxn modelId="{942B90FF-C5BF-408D-9E84-5E1A5CD47363}" type="presOf" srcId="{C7EC89AC-AD99-4F9F-8C76-861C431E2F2E}" destId="{F9467BCD-DC57-4AA5-B0DB-65D461A50ED8}" srcOrd="0" destOrd="0" presId="urn:microsoft.com/office/officeart/2005/8/layout/list1"/>
    <dgm:cxn modelId="{0F5653C8-2A94-45CC-B4FB-88EBD25EEC82}" type="presOf" srcId="{EF28FE5E-49E8-47FB-93F5-2260C7FAB049}" destId="{0F3A8313-354C-4781-AA5E-BADC8C71EAFA}" srcOrd="0" destOrd="0" presId="urn:microsoft.com/office/officeart/2005/8/layout/list1"/>
    <dgm:cxn modelId="{DAD01570-9F57-410C-B17D-AD92431B0F71}" srcId="{65B8ACDD-DBC8-46AE-A198-55E144CFAAE2}" destId="{9FB4CDC8-9161-4B91-BAF9-9D975651DE7B}" srcOrd="0" destOrd="0" parTransId="{DFEB74FF-2C00-4E79-A9B1-AE4C04631D9C}" sibTransId="{88D66163-CA79-43C3-AD8D-D804FE805727}"/>
    <dgm:cxn modelId="{F758B505-B065-4808-A4BB-3285EF0B3235}" type="presOf" srcId="{FFAFF489-1F9E-4225-8D18-EAD1630083EA}" destId="{A1720148-9163-44F7-8A90-A2D540F21DE1}" srcOrd="0" destOrd="0" presId="urn:microsoft.com/office/officeart/2005/8/layout/list1"/>
    <dgm:cxn modelId="{81EB1E9E-8355-4E0D-ABFB-EF375C99E518}" srcId="{65B8ACDD-DBC8-46AE-A198-55E144CFAAE2}" destId="{50832D16-64CE-46D6-9EC0-144042960EA3}" srcOrd="5" destOrd="0" parTransId="{BC9AB5EE-4E29-433B-AF2B-4F8053D5FBC6}" sibTransId="{74CFAA06-B770-410E-A504-A509E4111B35}"/>
    <dgm:cxn modelId="{04870936-53F1-4A43-88B9-3EAB6853C1FF}" type="presOf" srcId="{9FB4CDC8-9161-4B91-BAF9-9D975651DE7B}" destId="{5B717FA7-E904-4B67-9AF5-C82A7C811AC1}" srcOrd="1" destOrd="0" presId="urn:microsoft.com/office/officeart/2005/8/layout/list1"/>
    <dgm:cxn modelId="{CA0D75F0-8B16-42DB-BDB4-3C9C351D6C46}" type="presOf" srcId="{65B8ACDD-DBC8-46AE-A198-55E144CFAAE2}" destId="{AA1767D0-9CB9-48E7-81F0-8095F49D7126}" srcOrd="0" destOrd="0" presId="urn:microsoft.com/office/officeart/2005/8/layout/list1"/>
    <dgm:cxn modelId="{F0AD7149-0950-467C-B092-1971362C2B4F}" type="presOf" srcId="{50832D16-64CE-46D6-9EC0-144042960EA3}" destId="{A74B04C8-AC44-4C9E-B90C-6DDB2FC42432}" srcOrd="1" destOrd="0" presId="urn:microsoft.com/office/officeart/2005/8/layout/list1"/>
    <dgm:cxn modelId="{B51E383F-5144-4C94-BA24-629528860B43}" type="presOf" srcId="{50832D16-64CE-46D6-9EC0-144042960EA3}" destId="{C4596055-BECA-446D-BE68-DFE2F3DFE75B}" srcOrd="0" destOrd="0" presId="urn:microsoft.com/office/officeart/2005/8/layout/list1"/>
    <dgm:cxn modelId="{3040DA5D-1E78-4F9C-ACB0-B98D425007DD}" type="presOf" srcId="{E596A0F0-19EB-425E-B5D1-B9969A1FCD65}" destId="{C65B7C8E-1345-416E-8BD0-83ABBC89520E}" srcOrd="0" destOrd="0" presId="urn:microsoft.com/office/officeart/2005/8/layout/list1"/>
    <dgm:cxn modelId="{254F2F54-BE2E-40CB-A736-8B49772CE19A}" srcId="{65B8ACDD-DBC8-46AE-A198-55E144CFAAE2}" destId="{AA02C5E4-1274-47EB-B6F2-40B8F66BA166}" srcOrd="2" destOrd="0" parTransId="{2C4727FC-7B67-4704-8884-261579F6C587}" sibTransId="{B668035E-B499-4680-96BF-0184D15109EF}"/>
    <dgm:cxn modelId="{34C40FF7-A93D-4081-9FA7-7A45FB9EE4D6}" srcId="{50832D16-64CE-46D6-9EC0-144042960EA3}" destId="{EF28FE5E-49E8-47FB-93F5-2260C7FAB049}" srcOrd="0" destOrd="0" parTransId="{FA45845D-F466-4191-A5A7-B2ECCD8E82B3}" sibTransId="{A8964F89-8BC8-4B0A-BEAA-ABFDA6B54FEC}"/>
    <dgm:cxn modelId="{27EB0A83-2668-4B6A-ACBB-1B52C1C96826}" srcId="{65B8ACDD-DBC8-46AE-A198-55E144CFAAE2}" destId="{FFAFF489-1F9E-4225-8D18-EAD1630083EA}" srcOrd="1" destOrd="0" parTransId="{DFCC3AB6-EE56-4518-9132-BE8456EF0F2F}" sibTransId="{B8547472-488A-4C47-B20F-7286E8471248}"/>
    <dgm:cxn modelId="{4FD11715-FEB2-4C03-90B9-32AAF7049389}" srcId="{65B8ACDD-DBC8-46AE-A198-55E144CFAAE2}" destId="{C7EC89AC-AD99-4F9F-8C76-861C431E2F2E}" srcOrd="4" destOrd="0" parTransId="{FDBAAAEB-2B00-48FB-9215-2D538139C6AD}" sibTransId="{0268990C-E765-466E-BA18-14550F9AD07F}"/>
    <dgm:cxn modelId="{6897AB64-2F4E-429B-8DD5-5CD66361BB68}" type="presParOf" srcId="{AA1767D0-9CB9-48E7-81F0-8095F49D7126}" destId="{DAF5D822-98C3-40FC-AC1E-05C972A2A5F5}" srcOrd="0" destOrd="0" presId="urn:microsoft.com/office/officeart/2005/8/layout/list1"/>
    <dgm:cxn modelId="{363FEA68-A664-432B-9B55-F1AA147A1811}" type="presParOf" srcId="{DAF5D822-98C3-40FC-AC1E-05C972A2A5F5}" destId="{10ED30A8-3686-40D5-80E7-01C73CB59337}" srcOrd="0" destOrd="0" presId="urn:microsoft.com/office/officeart/2005/8/layout/list1"/>
    <dgm:cxn modelId="{F1884C89-93E2-41E9-99E3-8F8649F3E025}" type="presParOf" srcId="{DAF5D822-98C3-40FC-AC1E-05C972A2A5F5}" destId="{5B717FA7-E904-4B67-9AF5-C82A7C811AC1}" srcOrd="1" destOrd="0" presId="urn:microsoft.com/office/officeart/2005/8/layout/list1"/>
    <dgm:cxn modelId="{C7DE4B07-625E-455B-A4EE-EB7BE79A34C2}" type="presParOf" srcId="{AA1767D0-9CB9-48E7-81F0-8095F49D7126}" destId="{72F07472-6920-4CC6-92C5-671BA5BECDD7}" srcOrd="1" destOrd="0" presId="urn:microsoft.com/office/officeart/2005/8/layout/list1"/>
    <dgm:cxn modelId="{B42C49F0-81E5-4C3F-AD38-66B81EB8AEA0}" type="presParOf" srcId="{AA1767D0-9CB9-48E7-81F0-8095F49D7126}" destId="{0F160B32-4838-44B1-8CD9-E3E3EBACA6CA}" srcOrd="2" destOrd="0" presId="urn:microsoft.com/office/officeart/2005/8/layout/list1"/>
    <dgm:cxn modelId="{07A24056-32BC-4B55-BF02-97DFC014387D}" type="presParOf" srcId="{AA1767D0-9CB9-48E7-81F0-8095F49D7126}" destId="{24493908-EC1B-4526-B777-D8C6D7FA25C3}" srcOrd="3" destOrd="0" presId="urn:microsoft.com/office/officeart/2005/8/layout/list1"/>
    <dgm:cxn modelId="{16C0E205-6F11-4456-90A9-FE35F1DAADBA}" type="presParOf" srcId="{AA1767D0-9CB9-48E7-81F0-8095F49D7126}" destId="{4A00A604-C6EF-4E52-9CBA-6895B98319E4}" srcOrd="4" destOrd="0" presId="urn:microsoft.com/office/officeart/2005/8/layout/list1"/>
    <dgm:cxn modelId="{B609A559-54D0-48D8-BC97-F2D9B3B719AF}" type="presParOf" srcId="{4A00A604-C6EF-4E52-9CBA-6895B98319E4}" destId="{A1720148-9163-44F7-8A90-A2D540F21DE1}" srcOrd="0" destOrd="0" presId="urn:microsoft.com/office/officeart/2005/8/layout/list1"/>
    <dgm:cxn modelId="{48E096B0-D1B9-4F6E-914C-0BD28269FEA0}" type="presParOf" srcId="{4A00A604-C6EF-4E52-9CBA-6895B98319E4}" destId="{A5763476-80D2-4C89-B4E9-5355212EAC24}" srcOrd="1" destOrd="0" presId="urn:microsoft.com/office/officeart/2005/8/layout/list1"/>
    <dgm:cxn modelId="{2AA4B1E2-AE68-4546-A8C2-4F19DF5D2C0B}" type="presParOf" srcId="{AA1767D0-9CB9-48E7-81F0-8095F49D7126}" destId="{8EC4CEE0-A36C-4043-9045-B321A7569101}" srcOrd="5" destOrd="0" presId="urn:microsoft.com/office/officeart/2005/8/layout/list1"/>
    <dgm:cxn modelId="{77D7FD15-7208-48FF-BC07-D517B077FC89}" type="presParOf" srcId="{AA1767D0-9CB9-48E7-81F0-8095F49D7126}" destId="{F9758C61-9E82-4A09-B8A0-C8DACD134D65}" srcOrd="6" destOrd="0" presId="urn:microsoft.com/office/officeart/2005/8/layout/list1"/>
    <dgm:cxn modelId="{50C3E8C8-C572-4DB0-BEE8-9CB2A3D41C76}" type="presParOf" srcId="{AA1767D0-9CB9-48E7-81F0-8095F49D7126}" destId="{5E61078E-B71E-454F-82C1-D02AB1FA004C}" srcOrd="7" destOrd="0" presId="urn:microsoft.com/office/officeart/2005/8/layout/list1"/>
    <dgm:cxn modelId="{F46333F6-D6F6-4C57-9FE0-67E705C47F2C}" type="presParOf" srcId="{AA1767D0-9CB9-48E7-81F0-8095F49D7126}" destId="{3093D519-0FFA-41F0-B45E-ED636BFF88D6}" srcOrd="8" destOrd="0" presId="urn:microsoft.com/office/officeart/2005/8/layout/list1"/>
    <dgm:cxn modelId="{935EC183-BA6A-4BF3-97F4-633CFB4C345D}" type="presParOf" srcId="{3093D519-0FFA-41F0-B45E-ED636BFF88D6}" destId="{00626CE1-B742-42DE-BF44-809743C000EC}" srcOrd="0" destOrd="0" presId="urn:microsoft.com/office/officeart/2005/8/layout/list1"/>
    <dgm:cxn modelId="{6F1EA46C-C2D7-42C0-B9EE-439F421048E9}" type="presParOf" srcId="{3093D519-0FFA-41F0-B45E-ED636BFF88D6}" destId="{544397DA-8383-4B1B-A725-F2C82FA9CE57}" srcOrd="1" destOrd="0" presId="urn:microsoft.com/office/officeart/2005/8/layout/list1"/>
    <dgm:cxn modelId="{FB90F755-6416-4B17-8905-89D56215CB58}" type="presParOf" srcId="{AA1767D0-9CB9-48E7-81F0-8095F49D7126}" destId="{17644DCE-5D93-4444-8287-AB7456732F79}" srcOrd="9" destOrd="0" presId="urn:microsoft.com/office/officeart/2005/8/layout/list1"/>
    <dgm:cxn modelId="{AA0103D0-AA36-405C-8F9F-4545720A8CA9}" type="presParOf" srcId="{AA1767D0-9CB9-48E7-81F0-8095F49D7126}" destId="{44320BA2-82F1-4E8E-943C-2462729C863D}" srcOrd="10" destOrd="0" presId="urn:microsoft.com/office/officeart/2005/8/layout/list1"/>
    <dgm:cxn modelId="{632C4366-0A3E-4FD4-B21C-9DECDD1F871C}" type="presParOf" srcId="{AA1767D0-9CB9-48E7-81F0-8095F49D7126}" destId="{A3698402-649D-4560-994A-7CA4103DD1FB}" srcOrd="11" destOrd="0" presId="urn:microsoft.com/office/officeart/2005/8/layout/list1"/>
    <dgm:cxn modelId="{0405BD71-24E3-4761-B530-231C283303D1}" type="presParOf" srcId="{AA1767D0-9CB9-48E7-81F0-8095F49D7126}" destId="{1B2614E4-2408-4955-AEF6-2461457074DB}" srcOrd="12" destOrd="0" presId="urn:microsoft.com/office/officeart/2005/8/layout/list1"/>
    <dgm:cxn modelId="{EE5A2604-80AB-4431-8A71-F33FBE1052F3}" type="presParOf" srcId="{1B2614E4-2408-4955-AEF6-2461457074DB}" destId="{C65B7C8E-1345-416E-8BD0-83ABBC89520E}" srcOrd="0" destOrd="0" presId="urn:microsoft.com/office/officeart/2005/8/layout/list1"/>
    <dgm:cxn modelId="{7013D95F-15E5-4022-8D5D-45D6E596092F}" type="presParOf" srcId="{1B2614E4-2408-4955-AEF6-2461457074DB}" destId="{8BBD4463-5DA3-4474-B490-74CB43D02A31}" srcOrd="1" destOrd="0" presId="urn:microsoft.com/office/officeart/2005/8/layout/list1"/>
    <dgm:cxn modelId="{8B718923-B612-4842-8145-A0F3262D7F81}" type="presParOf" srcId="{AA1767D0-9CB9-48E7-81F0-8095F49D7126}" destId="{04D33244-3D75-46C5-AE59-4CA166519CE2}" srcOrd="13" destOrd="0" presId="urn:microsoft.com/office/officeart/2005/8/layout/list1"/>
    <dgm:cxn modelId="{19735413-3B14-4C9B-86EA-3C17C4331C38}" type="presParOf" srcId="{AA1767D0-9CB9-48E7-81F0-8095F49D7126}" destId="{8EC92FF8-356E-46CA-9A25-281A4F03C2E4}" srcOrd="14" destOrd="0" presId="urn:microsoft.com/office/officeart/2005/8/layout/list1"/>
    <dgm:cxn modelId="{50A0A0F4-B51A-4631-99A0-98FA6CCF26F5}" type="presParOf" srcId="{AA1767D0-9CB9-48E7-81F0-8095F49D7126}" destId="{6D9F44D1-B865-4900-8CFB-559C3ED4DFC4}" srcOrd="15" destOrd="0" presId="urn:microsoft.com/office/officeart/2005/8/layout/list1"/>
    <dgm:cxn modelId="{4109DB19-C34F-4C7C-A929-74FD30353032}" type="presParOf" srcId="{AA1767D0-9CB9-48E7-81F0-8095F49D7126}" destId="{5FAC2387-2F96-4B93-934F-1B01DEBDD7DB}" srcOrd="16" destOrd="0" presId="urn:microsoft.com/office/officeart/2005/8/layout/list1"/>
    <dgm:cxn modelId="{4E232C73-D92D-4B50-8234-6BE494571DCF}" type="presParOf" srcId="{5FAC2387-2F96-4B93-934F-1B01DEBDD7DB}" destId="{F9467BCD-DC57-4AA5-B0DB-65D461A50ED8}" srcOrd="0" destOrd="0" presId="urn:microsoft.com/office/officeart/2005/8/layout/list1"/>
    <dgm:cxn modelId="{3E22C64D-2905-44CB-8336-70974D726C88}" type="presParOf" srcId="{5FAC2387-2F96-4B93-934F-1B01DEBDD7DB}" destId="{47951975-CF48-46BA-ACDC-84EFFAF911CD}" srcOrd="1" destOrd="0" presId="urn:microsoft.com/office/officeart/2005/8/layout/list1"/>
    <dgm:cxn modelId="{FC5E68CE-3CA5-4D2A-87AD-1C08C0CB45D7}" type="presParOf" srcId="{AA1767D0-9CB9-48E7-81F0-8095F49D7126}" destId="{F2E5DF70-7A97-4DB8-90EC-9B7C751FA1E2}" srcOrd="17" destOrd="0" presId="urn:microsoft.com/office/officeart/2005/8/layout/list1"/>
    <dgm:cxn modelId="{607A6B21-C4B9-41C2-9F14-CE340BAA81BB}" type="presParOf" srcId="{AA1767D0-9CB9-48E7-81F0-8095F49D7126}" destId="{D68A5052-6D89-4010-86BA-D22F23AF8D83}" srcOrd="18" destOrd="0" presId="urn:microsoft.com/office/officeart/2005/8/layout/list1"/>
    <dgm:cxn modelId="{A2CCA585-9D4F-41B2-84BD-361639960F85}" type="presParOf" srcId="{AA1767D0-9CB9-48E7-81F0-8095F49D7126}" destId="{AE68CF74-C6B5-463E-9D35-9B58F9D21D1B}" srcOrd="19" destOrd="0" presId="urn:microsoft.com/office/officeart/2005/8/layout/list1"/>
    <dgm:cxn modelId="{AADAB65C-E117-49BB-BCD1-483C40561A71}" type="presParOf" srcId="{AA1767D0-9CB9-48E7-81F0-8095F49D7126}" destId="{55F5E035-BC38-4A74-8307-359F86EA3E02}" srcOrd="20" destOrd="0" presId="urn:microsoft.com/office/officeart/2005/8/layout/list1"/>
    <dgm:cxn modelId="{A37C10C1-1A91-491D-81CA-62E4B4BAA91E}" type="presParOf" srcId="{55F5E035-BC38-4A74-8307-359F86EA3E02}" destId="{C4596055-BECA-446D-BE68-DFE2F3DFE75B}" srcOrd="0" destOrd="0" presId="urn:microsoft.com/office/officeart/2005/8/layout/list1"/>
    <dgm:cxn modelId="{958139BB-22B4-4480-A101-E3C74F8DB642}" type="presParOf" srcId="{55F5E035-BC38-4A74-8307-359F86EA3E02}" destId="{A74B04C8-AC44-4C9E-B90C-6DDB2FC42432}" srcOrd="1" destOrd="0" presId="urn:microsoft.com/office/officeart/2005/8/layout/list1"/>
    <dgm:cxn modelId="{A8C19ECE-A86D-4FE5-984E-B9D344730279}" type="presParOf" srcId="{AA1767D0-9CB9-48E7-81F0-8095F49D7126}" destId="{B38C290D-1A92-4772-8DED-6307B003B36C}" srcOrd="21" destOrd="0" presId="urn:microsoft.com/office/officeart/2005/8/layout/list1"/>
    <dgm:cxn modelId="{9A7CE949-4A4B-4A89-9B82-CC433EE53428}" type="presParOf" srcId="{AA1767D0-9CB9-48E7-81F0-8095F49D7126}" destId="{0F3A8313-354C-4781-AA5E-BADC8C71EAFA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BE930D8-2C47-4427-9871-86E26753ECD5}" type="doc">
      <dgm:prSet loTypeId="urn:microsoft.com/office/officeart/2005/8/layout/cycle8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85369B04-5CC0-4228-95D1-F196A5600A7D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คุ้มค่า</a:t>
          </a:r>
          <a:endParaRPr lang="th-TH" sz="32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2B54C0A8-4812-4F09-8F13-5A9650A63D8D}" type="parTrans" cxnId="{B2594879-C669-4821-9B0F-09453AAF98D2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6DED50F2-5777-46C0-A967-235998117876}" type="sibTrans" cxnId="{B2594879-C669-4821-9B0F-09453AAF98D2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8E1F53CB-FE7A-47F8-BA02-DDCB5BDA73FC}">
      <dgm:prSet phldrT="[ข้อความ]" custT="1"/>
      <dgm:spPr/>
      <dgm:t>
        <a:bodyPr/>
        <a:lstStyle/>
        <a:p>
          <a:r>
            <a:rPr lang="th-TH" sz="2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ประสิทธิภาพ ประสิทธิผล</a:t>
          </a:r>
          <a:endParaRPr lang="th-TH" sz="28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2CFAA21-BCC7-47E0-B992-E5181DBA434B}" type="parTrans" cxnId="{FB449D3C-63F1-42DB-A9CD-ACF471BB08A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876A1D0-2983-4D24-A5A1-04718FDDD190}" type="sibTrans" cxnId="{FB449D3C-63F1-42DB-A9CD-ACF471BB08A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02399222-D2A3-42AF-9FA2-96100D56787D}">
      <dgm:prSet phldrT="[ข้อความ]" custT="1"/>
      <dgm:spPr/>
      <dgm:t>
        <a:bodyPr/>
        <a:lstStyle/>
        <a:p>
          <a:r>
            <a:rPr lang="th-TH" sz="2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ตรวจสอบได้</a:t>
          </a:r>
          <a:endParaRPr lang="th-TH" sz="28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CFAD88C9-0FBC-44DE-8FA1-A56D9E68834D}" type="parTrans" cxnId="{1AEE0FD0-078E-4874-89A0-486F71E95CB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7DB527EA-671C-4E1B-9035-9BCB66EE6FF8}" type="sibTrans" cxnId="{1AEE0FD0-078E-4874-89A0-486F71E95CB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DA4E7182-E511-461B-9E20-C3055A472D39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โปร่งใส</a:t>
          </a:r>
          <a:endParaRPr lang="th-TH" sz="32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598F9FB4-5B63-4705-A891-C89982EAED25}" type="parTrans" cxnId="{F516599B-640B-4E5A-BCCC-9478C16EF9B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FB2A6D8-45F7-46DC-A0B1-378431DF1908}" type="sibTrans" cxnId="{F516599B-640B-4E5A-BCCC-9478C16EF9B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7A3A5649-48D0-4224-9956-2EFB23A1D1B9}" type="pres">
      <dgm:prSet presAssocID="{3BE930D8-2C47-4427-9871-86E26753ECD5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7DABB2CF-BD82-4CBB-9550-A4AF0BF4EED9}" type="pres">
      <dgm:prSet presAssocID="{3BE930D8-2C47-4427-9871-86E26753ECD5}" presName="wedge1" presStyleLbl="node1" presStyleIdx="0" presStyleCnt="4"/>
      <dgm:spPr/>
      <dgm:t>
        <a:bodyPr/>
        <a:lstStyle/>
        <a:p>
          <a:endParaRPr lang="th-TH"/>
        </a:p>
      </dgm:t>
    </dgm:pt>
    <dgm:pt modelId="{6AA2531C-AD82-47BF-B60A-10A98DE745BC}" type="pres">
      <dgm:prSet presAssocID="{3BE930D8-2C47-4427-9871-86E26753ECD5}" presName="dummy1a" presStyleCnt="0"/>
      <dgm:spPr/>
    </dgm:pt>
    <dgm:pt modelId="{7ABB7139-541E-44AF-AD4E-E9F972539766}" type="pres">
      <dgm:prSet presAssocID="{3BE930D8-2C47-4427-9871-86E26753ECD5}" presName="dummy1b" presStyleCnt="0"/>
      <dgm:spPr/>
    </dgm:pt>
    <dgm:pt modelId="{487F3AD6-2008-44CB-B915-0F6CED7BC273}" type="pres">
      <dgm:prSet presAssocID="{3BE930D8-2C47-4427-9871-86E26753ECD5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4B1D808-F940-4612-A41D-2FD2195DFAAB}" type="pres">
      <dgm:prSet presAssocID="{3BE930D8-2C47-4427-9871-86E26753ECD5}" presName="wedge2" presStyleLbl="node1" presStyleIdx="1" presStyleCnt="4"/>
      <dgm:spPr/>
      <dgm:t>
        <a:bodyPr/>
        <a:lstStyle/>
        <a:p>
          <a:endParaRPr lang="th-TH"/>
        </a:p>
      </dgm:t>
    </dgm:pt>
    <dgm:pt modelId="{FEA443B6-A39B-49A4-878A-AB0B828301D4}" type="pres">
      <dgm:prSet presAssocID="{3BE930D8-2C47-4427-9871-86E26753ECD5}" presName="dummy2a" presStyleCnt="0"/>
      <dgm:spPr/>
    </dgm:pt>
    <dgm:pt modelId="{E6B33122-D9B1-4CB0-8132-C420A6C09047}" type="pres">
      <dgm:prSet presAssocID="{3BE930D8-2C47-4427-9871-86E26753ECD5}" presName="dummy2b" presStyleCnt="0"/>
      <dgm:spPr/>
    </dgm:pt>
    <dgm:pt modelId="{0D429B7E-91B7-4B72-939C-0368829CB414}" type="pres">
      <dgm:prSet presAssocID="{3BE930D8-2C47-4427-9871-86E26753ECD5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C2C2D03-3E10-400A-A96C-1CC50249EB03}" type="pres">
      <dgm:prSet presAssocID="{3BE930D8-2C47-4427-9871-86E26753ECD5}" presName="wedge3" presStyleLbl="node1" presStyleIdx="2" presStyleCnt="4"/>
      <dgm:spPr/>
      <dgm:t>
        <a:bodyPr/>
        <a:lstStyle/>
        <a:p>
          <a:endParaRPr lang="th-TH"/>
        </a:p>
      </dgm:t>
    </dgm:pt>
    <dgm:pt modelId="{A461BDFF-9E84-41D7-B3BA-C874247C39E4}" type="pres">
      <dgm:prSet presAssocID="{3BE930D8-2C47-4427-9871-86E26753ECD5}" presName="dummy3a" presStyleCnt="0"/>
      <dgm:spPr/>
    </dgm:pt>
    <dgm:pt modelId="{F429E19D-B61F-4454-A278-E5FDCB0BF7E4}" type="pres">
      <dgm:prSet presAssocID="{3BE930D8-2C47-4427-9871-86E26753ECD5}" presName="dummy3b" presStyleCnt="0"/>
      <dgm:spPr/>
    </dgm:pt>
    <dgm:pt modelId="{292E3148-3ED7-4B2C-8B34-8DFD0B82D68F}" type="pres">
      <dgm:prSet presAssocID="{3BE930D8-2C47-4427-9871-86E26753ECD5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D94D0A1-F136-4300-9154-DCA87470F781}" type="pres">
      <dgm:prSet presAssocID="{3BE930D8-2C47-4427-9871-86E26753ECD5}" presName="wedge4" presStyleLbl="node1" presStyleIdx="3" presStyleCnt="4"/>
      <dgm:spPr/>
      <dgm:t>
        <a:bodyPr/>
        <a:lstStyle/>
        <a:p>
          <a:endParaRPr lang="th-TH"/>
        </a:p>
      </dgm:t>
    </dgm:pt>
    <dgm:pt modelId="{128F111E-B02F-4723-A0E6-7A39D565B3F4}" type="pres">
      <dgm:prSet presAssocID="{3BE930D8-2C47-4427-9871-86E26753ECD5}" presName="dummy4a" presStyleCnt="0"/>
      <dgm:spPr/>
    </dgm:pt>
    <dgm:pt modelId="{EF2BEAB9-C2D3-4E18-A31B-CB092AB047A6}" type="pres">
      <dgm:prSet presAssocID="{3BE930D8-2C47-4427-9871-86E26753ECD5}" presName="dummy4b" presStyleCnt="0"/>
      <dgm:spPr/>
    </dgm:pt>
    <dgm:pt modelId="{DCE4D839-C9C7-4A3C-B3C8-6ECEC1C45E3D}" type="pres">
      <dgm:prSet presAssocID="{3BE930D8-2C47-4427-9871-86E26753ECD5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3104F3B-09BF-4A4F-BE34-3FC0618C71B0}" type="pres">
      <dgm:prSet presAssocID="{6DED50F2-5777-46C0-A967-235998117876}" presName="arrowWedge1" presStyleLbl="fgSibTrans2D1" presStyleIdx="0" presStyleCnt="4"/>
      <dgm:spPr/>
    </dgm:pt>
    <dgm:pt modelId="{9E5F7F5A-ECD4-4B37-8A15-E69250488EAD}" type="pres">
      <dgm:prSet presAssocID="{4FB2A6D8-45F7-46DC-A0B1-378431DF1908}" presName="arrowWedge2" presStyleLbl="fgSibTrans2D1" presStyleIdx="1" presStyleCnt="4"/>
      <dgm:spPr/>
    </dgm:pt>
    <dgm:pt modelId="{9BB3F98C-DAC7-4405-B757-6421F3E2D426}" type="pres">
      <dgm:prSet presAssocID="{9876A1D0-2983-4D24-A5A1-04718FDDD190}" presName="arrowWedge3" presStyleLbl="fgSibTrans2D1" presStyleIdx="2" presStyleCnt="4"/>
      <dgm:spPr/>
    </dgm:pt>
    <dgm:pt modelId="{F96E8918-D2E7-4089-B3C4-CBC532AD53D4}" type="pres">
      <dgm:prSet presAssocID="{7DB527EA-671C-4E1B-9035-9BCB66EE6FF8}" presName="arrowWedge4" presStyleLbl="fgSibTrans2D1" presStyleIdx="3" presStyleCnt="4"/>
      <dgm:spPr/>
    </dgm:pt>
  </dgm:ptLst>
  <dgm:cxnLst>
    <dgm:cxn modelId="{B2594879-C669-4821-9B0F-09453AAF98D2}" srcId="{3BE930D8-2C47-4427-9871-86E26753ECD5}" destId="{85369B04-5CC0-4228-95D1-F196A5600A7D}" srcOrd="0" destOrd="0" parTransId="{2B54C0A8-4812-4F09-8F13-5A9650A63D8D}" sibTransId="{6DED50F2-5777-46C0-A967-235998117876}"/>
    <dgm:cxn modelId="{1AEE0FD0-078E-4874-89A0-486F71E95CB8}" srcId="{3BE930D8-2C47-4427-9871-86E26753ECD5}" destId="{02399222-D2A3-42AF-9FA2-96100D56787D}" srcOrd="3" destOrd="0" parTransId="{CFAD88C9-0FBC-44DE-8FA1-A56D9E68834D}" sibTransId="{7DB527EA-671C-4E1B-9035-9BCB66EE6FF8}"/>
    <dgm:cxn modelId="{2D51AE74-C2B1-4CD0-9786-9FCDDDD64E4C}" type="presOf" srcId="{DA4E7182-E511-461B-9E20-C3055A472D39}" destId="{0D429B7E-91B7-4B72-939C-0368829CB414}" srcOrd="1" destOrd="0" presId="urn:microsoft.com/office/officeart/2005/8/layout/cycle8"/>
    <dgm:cxn modelId="{91B255CE-2AC8-423E-BD2D-7FFF6EE4F8FA}" type="presOf" srcId="{8E1F53CB-FE7A-47F8-BA02-DDCB5BDA73FC}" destId="{1C2C2D03-3E10-400A-A96C-1CC50249EB03}" srcOrd="0" destOrd="0" presId="urn:microsoft.com/office/officeart/2005/8/layout/cycle8"/>
    <dgm:cxn modelId="{FB449D3C-63F1-42DB-A9CD-ACF471BB08A8}" srcId="{3BE930D8-2C47-4427-9871-86E26753ECD5}" destId="{8E1F53CB-FE7A-47F8-BA02-DDCB5BDA73FC}" srcOrd="2" destOrd="0" parTransId="{92CFAA21-BCC7-47E0-B992-E5181DBA434B}" sibTransId="{9876A1D0-2983-4D24-A5A1-04718FDDD190}"/>
    <dgm:cxn modelId="{00C52A4B-6AFF-4EEE-AF72-09828D29F79C}" type="presOf" srcId="{3BE930D8-2C47-4427-9871-86E26753ECD5}" destId="{7A3A5649-48D0-4224-9956-2EFB23A1D1B9}" srcOrd="0" destOrd="0" presId="urn:microsoft.com/office/officeart/2005/8/layout/cycle8"/>
    <dgm:cxn modelId="{2742F076-543E-4C37-96BB-0227F14DCD85}" type="presOf" srcId="{DA4E7182-E511-461B-9E20-C3055A472D39}" destId="{54B1D808-F940-4612-A41D-2FD2195DFAAB}" srcOrd="0" destOrd="0" presId="urn:microsoft.com/office/officeart/2005/8/layout/cycle8"/>
    <dgm:cxn modelId="{AA02FBD6-681A-425B-98C9-2A3BEE1A0539}" type="presOf" srcId="{85369B04-5CC0-4228-95D1-F196A5600A7D}" destId="{487F3AD6-2008-44CB-B915-0F6CED7BC273}" srcOrd="1" destOrd="0" presId="urn:microsoft.com/office/officeart/2005/8/layout/cycle8"/>
    <dgm:cxn modelId="{F516599B-640B-4E5A-BCCC-9478C16EF9B8}" srcId="{3BE930D8-2C47-4427-9871-86E26753ECD5}" destId="{DA4E7182-E511-461B-9E20-C3055A472D39}" srcOrd="1" destOrd="0" parTransId="{598F9FB4-5B63-4705-A891-C89982EAED25}" sibTransId="{4FB2A6D8-45F7-46DC-A0B1-378431DF1908}"/>
    <dgm:cxn modelId="{F6016C7B-2F1A-46B0-B3A3-C502C54B2DE7}" type="presOf" srcId="{85369B04-5CC0-4228-95D1-F196A5600A7D}" destId="{7DABB2CF-BD82-4CBB-9550-A4AF0BF4EED9}" srcOrd="0" destOrd="0" presId="urn:microsoft.com/office/officeart/2005/8/layout/cycle8"/>
    <dgm:cxn modelId="{859DC7E0-DD48-483E-BFEC-45D3C6C3BFC0}" type="presOf" srcId="{02399222-D2A3-42AF-9FA2-96100D56787D}" destId="{8D94D0A1-F136-4300-9154-DCA87470F781}" srcOrd="0" destOrd="0" presId="urn:microsoft.com/office/officeart/2005/8/layout/cycle8"/>
    <dgm:cxn modelId="{F33B9173-5674-4972-BDAD-B5A3EFD01363}" type="presOf" srcId="{02399222-D2A3-42AF-9FA2-96100D56787D}" destId="{DCE4D839-C9C7-4A3C-B3C8-6ECEC1C45E3D}" srcOrd="1" destOrd="0" presId="urn:microsoft.com/office/officeart/2005/8/layout/cycle8"/>
    <dgm:cxn modelId="{85C028A2-7DDF-494E-A677-D0408B75EA68}" type="presOf" srcId="{8E1F53CB-FE7A-47F8-BA02-DDCB5BDA73FC}" destId="{292E3148-3ED7-4B2C-8B34-8DFD0B82D68F}" srcOrd="1" destOrd="0" presId="urn:microsoft.com/office/officeart/2005/8/layout/cycle8"/>
    <dgm:cxn modelId="{49BB436E-3003-427F-8037-F1C892A6634B}" type="presParOf" srcId="{7A3A5649-48D0-4224-9956-2EFB23A1D1B9}" destId="{7DABB2CF-BD82-4CBB-9550-A4AF0BF4EED9}" srcOrd="0" destOrd="0" presId="urn:microsoft.com/office/officeart/2005/8/layout/cycle8"/>
    <dgm:cxn modelId="{7D07E8BA-628A-4DA1-B57D-35A920188ED3}" type="presParOf" srcId="{7A3A5649-48D0-4224-9956-2EFB23A1D1B9}" destId="{6AA2531C-AD82-47BF-B60A-10A98DE745BC}" srcOrd="1" destOrd="0" presId="urn:microsoft.com/office/officeart/2005/8/layout/cycle8"/>
    <dgm:cxn modelId="{39EF4200-5F1F-4D10-9ED3-82BB880DB414}" type="presParOf" srcId="{7A3A5649-48D0-4224-9956-2EFB23A1D1B9}" destId="{7ABB7139-541E-44AF-AD4E-E9F972539766}" srcOrd="2" destOrd="0" presId="urn:microsoft.com/office/officeart/2005/8/layout/cycle8"/>
    <dgm:cxn modelId="{1D3045A0-66E0-414A-A5DA-55B8CFB4F30F}" type="presParOf" srcId="{7A3A5649-48D0-4224-9956-2EFB23A1D1B9}" destId="{487F3AD6-2008-44CB-B915-0F6CED7BC273}" srcOrd="3" destOrd="0" presId="urn:microsoft.com/office/officeart/2005/8/layout/cycle8"/>
    <dgm:cxn modelId="{D4ABE103-CCCE-4E1D-99C6-8AD5D72E51CB}" type="presParOf" srcId="{7A3A5649-48D0-4224-9956-2EFB23A1D1B9}" destId="{54B1D808-F940-4612-A41D-2FD2195DFAAB}" srcOrd="4" destOrd="0" presId="urn:microsoft.com/office/officeart/2005/8/layout/cycle8"/>
    <dgm:cxn modelId="{E05C35AE-069B-4047-A117-B5EDF932A895}" type="presParOf" srcId="{7A3A5649-48D0-4224-9956-2EFB23A1D1B9}" destId="{FEA443B6-A39B-49A4-878A-AB0B828301D4}" srcOrd="5" destOrd="0" presId="urn:microsoft.com/office/officeart/2005/8/layout/cycle8"/>
    <dgm:cxn modelId="{62BD589E-5647-4C0F-87D0-513097A77D44}" type="presParOf" srcId="{7A3A5649-48D0-4224-9956-2EFB23A1D1B9}" destId="{E6B33122-D9B1-4CB0-8132-C420A6C09047}" srcOrd="6" destOrd="0" presId="urn:microsoft.com/office/officeart/2005/8/layout/cycle8"/>
    <dgm:cxn modelId="{C1AF1889-816B-451B-AD32-EC8E81AADAB1}" type="presParOf" srcId="{7A3A5649-48D0-4224-9956-2EFB23A1D1B9}" destId="{0D429B7E-91B7-4B72-939C-0368829CB414}" srcOrd="7" destOrd="0" presId="urn:microsoft.com/office/officeart/2005/8/layout/cycle8"/>
    <dgm:cxn modelId="{6E664A8D-101A-45E5-8611-6CA8A491CE82}" type="presParOf" srcId="{7A3A5649-48D0-4224-9956-2EFB23A1D1B9}" destId="{1C2C2D03-3E10-400A-A96C-1CC50249EB03}" srcOrd="8" destOrd="0" presId="urn:microsoft.com/office/officeart/2005/8/layout/cycle8"/>
    <dgm:cxn modelId="{AFC7FC82-A1EF-42FF-9850-6E4707335A1E}" type="presParOf" srcId="{7A3A5649-48D0-4224-9956-2EFB23A1D1B9}" destId="{A461BDFF-9E84-41D7-B3BA-C874247C39E4}" srcOrd="9" destOrd="0" presId="urn:microsoft.com/office/officeart/2005/8/layout/cycle8"/>
    <dgm:cxn modelId="{17277BAB-8F6B-455F-8A76-ED85BA1C77C6}" type="presParOf" srcId="{7A3A5649-48D0-4224-9956-2EFB23A1D1B9}" destId="{F429E19D-B61F-4454-A278-E5FDCB0BF7E4}" srcOrd="10" destOrd="0" presId="urn:microsoft.com/office/officeart/2005/8/layout/cycle8"/>
    <dgm:cxn modelId="{F33A05B0-419B-428A-853A-84F06A65BA6C}" type="presParOf" srcId="{7A3A5649-48D0-4224-9956-2EFB23A1D1B9}" destId="{292E3148-3ED7-4B2C-8B34-8DFD0B82D68F}" srcOrd="11" destOrd="0" presId="urn:microsoft.com/office/officeart/2005/8/layout/cycle8"/>
    <dgm:cxn modelId="{7523A57E-9FDF-4899-8635-F05E680889A3}" type="presParOf" srcId="{7A3A5649-48D0-4224-9956-2EFB23A1D1B9}" destId="{8D94D0A1-F136-4300-9154-DCA87470F781}" srcOrd="12" destOrd="0" presId="urn:microsoft.com/office/officeart/2005/8/layout/cycle8"/>
    <dgm:cxn modelId="{515E05F4-DE1C-4BA8-AEC5-395EB0E9A463}" type="presParOf" srcId="{7A3A5649-48D0-4224-9956-2EFB23A1D1B9}" destId="{128F111E-B02F-4723-A0E6-7A39D565B3F4}" srcOrd="13" destOrd="0" presId="urn:microsoft.com/office/officeart/2005/8/layout/cycle8"/>
    <dgm:cxn modelId="{880F0981-09C8-4E3E-8AFB-56A6B2D16C1B}" type="presParOf" srcId="{7A3A5649-48D0-4224-9956-2EFB23A1D1B9}" destId="{EF2BEAB9-C2D3-4E18-A31B-CB092AB047A6}" srcOrd="14" destOrd="0" presId="urn:microsoft.com/office/officeart/2005/8/layout/cycle8"/>
    <dgm:cxn modelId="{A9A013E3-C580-4514-B3A9-63F073D5FF1F}" type="presParOf" srcId="{7A3A5649-48D0-4224-9956-2EFB23A1D1B9}" destId="{DCE4D839-C9C7-4A3C-B3C8-6ECEC1C45E3D}" srcOrd="15" destOrd="0" presId="urn:microsoft.com/office/officeart/2005/8/layout/cycle8"/>
    <dgm:cxn modelId="{3497FBCF-715C-4B4D-9C46-BDCC656B24D0}" type="presParOf" srcId="{7A3A5649-48D0-4224-9956-2EFB23A1D1B9}" destId="{B3104F3B-09BF-4A4F-BE34-3FC0618C71B0}" srcOrd="16" destOrd="0" presId="urn:microsoft.com/office/officeart/2005/8/layout/cycle8"/>
    <dgm:cxn modelId="{FD75915E-87CC-4F1B-9D08-FD8B13864C54}" type="presParOf" srcId="{7A3A5649-48D0-4224-9956-2EFB23A1D1B9}" destId="{9E5F7F5A-ECD4-4B37-8A15-E69250488EAD}" srcOrd="17" destOrd="0" presId="urn:microsoft.com/office/officeart/2005/8/layout/cycle8"/>
    <dgm:cxn modelId="{5E90DC21-0D4C-4E64-BBD1-CF6A39F70BFE}" type="presParOf" srcId="{7A3A5649-48D0-4224-9956-2EFB23A1D1B9}" destId="{9BB3F98C-DAC7-4405-B757-6421F3E2D426}" srcOrd="18" destOrd="0" presId="urn:microsoft.com/office/officeart/2005/8/layout/cycle8"/>
    <dgm:cxn modelId="{0EC4F19A-420C-4980-BCE8-305CB3F64FCC}" type="presParOf" srcId="{7A3A5649-48D0-4224-9956-2EFB23A1D1B9}" destId="{F96E8918-D2E7-4089-B3C4-CBC532AD53D4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86BF2C6-CA97-411C-98F5-21BEF51C4914}" type="doc">
      <dgm:prSet loTypeId="urn:microsoft.com/office/officeart/2005/8/layout/funnel1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C2F06E10-49F4-4040-953E-AE9DC6B2668F}">
      <dgm:prSet phldrT="[Text]"/>
      <dgm:spPr/>
      <dgm:t>
        <a:bodyPr/>
        <a:lstStyle/>
        <a:p>
          <a:r>
            <a:rPr lang="th-TH" altLang="th-TH" b="1" dirty="0" smtClean="0">
              <a:latin typeface="EucrosiaUPC" pitchFamily="18" charset="-34"/>
              <a:cs typeface="EucrosiaUPC" pitchFamily="18" charset="-34"/>
            </a:rPr>
            <a:t>คุณภาพ</a:t>
          </a:r>
          <a:endParaRPr lang="th-TH" dirty="0"/>
        </a:p>
      </dgm:t>
    </dgm:pt>
    <dgm:pt modelId="{5909E15C-E415-4EE9-AE74-14FC406725ED}" type="parTrans" cxnId="{A3980EDD-AA1B-41E7-A16D-09FBFC23EC2C}">
      <dgm:prSet/>
      <dgm:spPr/>
      <dgm:t>
        <a:bodyPr/>
        <a:lstStyle/>
        <a:p>
          <a:endParaRPr lang="th-TH"/>
        </a:p>
      </dgm:t>
    </dgm:pt>
    <dgm:pt modelId="{0C653B12-CC14-4569-894E-90E6996FBFEA}" type="sibTrans" cxnId="{A3980EDD-AA1B-41E7-A16D-09FBFC23EC2C}">
      <dgm:prSet/>
      <dgm:spPr/>
      <dgm:t>
        <a:bodyPr/>
        <a:lstStyle/>
        <a:p>
          <a:endParaRPr lang="th-TH"/>
        </a:p>
      </dgm:t>
    </dgm:pt>
    <dgm:pt modelId="{5166ECFE-D8C8-4B3D-939C-F1BC839A9336}">
      <dgm:prSet phldrT="[Text]"/>
      <dgm:spPr/>
      <dgm:t>
        <a:bodyPr/>
        <a:lstStyle/>
        <a:p>
          <a:r>
            <a:rPr lang="th-TH" altLang="th-TH" b="1" dirty="0" smtClean="0">
              <a:latin typeface="EucrosiaUPC" pitchFamily="18" charset="-34"/>
              <a:cs typeface="EucrosiaUPC" pitchFamily="18" charset="-34"/>
            </a:rPr>
            <a:t>เทคนิค</a:t>
          </a:r>
          <a:endParaRPr lang="th-TH" dirty="0"/>
        </a:p>
      </dgm:t>
    </dgm:pt>
    <dgm:pt modelId="{20671BA1-C40E-4930-B87C-32ABE265AFA9}" type="parTrans" cxnId="{406AF17E-D0D2-47A2-83C5-7B7A1845EDFE}">
      <dgm:prSet/>
      <dgm:spPr/>
      <dgm:t>
        <a:bodyPr/>
        <a:lstStyle/>
        <a:p>
          <a:endParaRPr lang="th-TH"/>
        </a:p>
      </dgm:t>
    </dgm:pt>
    <dgm:pt modelId="{2033891B-D520-45AB-97C9-EBF6546B020E}" type="sibTrans" cxnId="{406AF17E-D0D2-47A2-83C5-7B7A1845EDFE}">
      <dgm:prSet/>
      <dgm:spPr/>
      <dgm:t>
        <a:bodyPr/>
        <a:lstStyle/>
        <a:p>
          <a:endParaRPr lang="th-TH"/>
        </a:p>
      </dgm:t>
    </dgm:pt>
    <dgm:pt modelId="{8AEDD405-9B4C-41D5-9F00-257D8519DA80}">
      <dgm:prSet phldrT="[Text]" custT="1"/>
      <dgm:spPr>
        <a:solidFill>
          <a:srgbClr val="0000FF"/>
        </a:solidFill>
      </dgm:spPr>
      <dgm:t>
        <a:bodyPr/>
        <a:lstStyle/>
        <a:p>
          <a:r>
            <a:rPr lang="th-TH" sz="2400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วัตถุ</a:t>
          </a:r>
          <a:br>
            <a:rPr lang="th-TH" sz="2400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400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ประสงค์</a:t>
          </a:r>
          <a:endParaRPr lang="th-TH" sz="2400" b="1" dirty="0">
            <a:solidFill>
              <a:schemeClr val="bg1"/>
            </a:solidFill>
            <a:latin typeface="EucrosiaUPC" pitchFamily="18" charset="-34"/>
            <a:cs typeface="EucrosiaUPC" pitchFamily="18" charset="-34"/>
          </a:endParaRPr>
        </a:p>
      </dgm:t>
    </dgm:pt>
    <dgm:pt modelId="{CDE25EAC-8782-4092-957E-78EEE5BD1551}" type="parTrans" cxnId="{7207F178-A075-4FB7-9A27-D56504FFE90E}">
      <dgm:prSet/>
      <dgm:spPr/>
      <dgm:t>
        <a:bodyPr/>
        <a:lstStyle/>
        <a:p>
          <a:endParaRPr lang="th-TH"/>
        </a:p>
      </dgm:t>
    </dgm:pt>
    <dgm:pt modelId="{2BD167C5-1AE2-4FE7-8A81-6B816B6EB109}" type="sibTrans" cxnId="{7207F178-A075-4FB7-9A27-D56504FFE90E}">
      <dgm:prSet/>
      <dgm:spPr/>
      <dgm:t>
        <a:bodyPr/>
        <a:lstStyle/>
        <a:p>
          <a:endParaRPr lang="th-TH"/>
        </a:p>
      </dgm:t>
    </dgm:pt>
    <dgm:pt modelId="{74FE2A4F-9B17-48B9-A26D-BC8AFE2A243F}">
      <dgm:prSet phldrT="[Text]"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rPr>
            <a:t>Specification</a:t>
          </a:r>
          <a:endParaRPr lang="th-TH" b="1" dirty="0">
            <a:solidFill>
              <a:srgbClr val="FF00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  <a:reflection blurRad="6350" stA="55000" endA="300" endPos="45500" dir="5400000" sy="-100000" algn="bl" rotWithShape="0"/>
            </a:effectLst>
          </a:endParaRPr>
        </a:p>
      </dgm:t>
    </dgm:pt>
    <dgm:pt modelId="{7F7E220E-DCDC-45A6-B184-B1600FE6A223}" type="parTrans" cxnId="{B68F5B09-EBF9-421A-BB96-4EC63D243145}">
      <dgm:prSet/>
      <dgm:spPr/>
      <dgm:t>
        <a:bodyPr/>
        <a:lstStyle/>
        <a:p>
          <a:endParaRPr lang="th-TH"/>
        </a:p>
      </dgm:t>
    </dgm:pt>
    <dgm:pt modelId="{EDF334A8-E1CA-4E0C-A5C7-518654002120}" type="sibTrans" cxnId="{B68F5B09-EBF9-421A-BB96-4EC63D243145}">
      <dgm:prSet/>
      <dgm:spPr/>
      <dgm:t>
        <a:bodyPr/>
        <a:lstStyle/>
        <a:p>
          <a:endParaRPr lang="th-TH"/>
        </a:p>
      </dgm:t>
    </dgm:pt>
    <dgm:pt modelId="{6CFE4C2F-4A73-4A8C-9292-A04ED3A72981}" type="pres">
      <dgm:prSet presAssocID="{F86BF2C6-CA97-411C-98F5-21BEF51C4914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79756A10-4A59-4495-9057-A21B4049CD0C}" type="pres">
      <dgm:prSet presAssocID="{F86BF2C6-CA97-411C-98F5-21BEF51C4914}" presName="ellipse" presStyleLbl="trBgShp" presStyleIdx="0" presStyleCnt="1" custLinFactNeighborX="13901" custLinFactNeighborY="-266"/>
      <dgm:spPr>
        <a:solidFill>
          <a:srgbClr val="0070C0">
            <a:alpha val="40000"/>
          </a:srgbClr>
        </a:solidFill>
      </dgm:spPr>
    </dgm:pt>
    <dgm:pt modelId="{9A549AF5-9F72-4EAD-9E1D-9E34B79D1F4C}" type="pres">
      <dgm:prSet presAssocID="{F86BF2C6-CA97-411C-98F5-21BEF51C4914}" presName="arrow1" presStyleLbl="fgShp" presStyleIdx="0" presStyleCnt="1" custLinFactNeighborX="74020" custLinFactNeighborY="174"/>
      <dgm:spPr>
        <a:solidFill>
          <a:srgbClr val="3399FF"/>
        </a:solidFill>
      </dgm:spPr>
    </dgm:pt>
    <dgm:pt modelId="{E2F1EB12-4282-4A60-87A6-12B4239F8FD8}" type="pres">
      <dgm:prSet presAssocID="{F86BF2C6-CA97-411C-98F5-21BEF51C4914}" presName="rectangle" presStyleLbl="revTx" presStyleIdx="0" presStyleCnt="1" custLinFactNeighborX="15122" custLinFactNeighborY="-456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7733259-5C13-4251-A3DD-95E1371C87E8}" type="pres">
      <dgm:prSet presAssocID="{5166ECFE-D8C8-4B3D-939C-F1BC839A9336}" presName="item1" presStyleLbl="node1" presStyleIdx="0" presStyleCnt="3" custLinFactNeighborX="41122" custLinFactNeighborY="6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E1FF109-F1EB-475A-89EE-A7AD6F56935E}" type="pres">
      <dgm:prSet presAssocID="{8AEDD405-9B4C-41D5-9F00-257D8519DA80}" presName="item2" presStyleLbl="node1" presStyleIdx="1" presStyleCnt="3" custLinFactNeighborX="41122" custLinFactNeighborY="-678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55C01A4-6C44-4670-AA4E-D169221BD220}" type="pres">
      <dgm:prSet presAssocID="{74FE2A4F-9B17-48B9-A26D-BC8AFE2A243F}" presName="item3" presStyleLbl="node1" presStyleIdx="2" presStyleCnt="3" custLinFactNeighborX="41122" custLinFactNeighborY="6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3A54F77-EBFA-43E0-9F05-51360EB381BC}" type="pres">
      <dgm:prSet presAssocID="{F86BF2C6-CA97-411C-98F5-21BEF51C4914}" presName="funnel" presStyleLbl="trAlignAcc1" presStyleIdx="0" presStyleCnt="1" custLinFactNeighborX="13218" custLinFactNeighborY="25"/>
      <dgm:spPr>
        <a:solidFill>
          <a:srgbClr val="CCFFFF">
            <a:alpha val="4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</dgm:ptLst>
  <dgm:cxnLst>
    <dgm:cxn modelId="{6DCB6078-5AC0-4896-B21A-DC9F83CEEE5F}" type="presOf" srcId="{8AEDD405-9B4C-41D5-9F00-257D8519DA80}" destId="{C7733259-5C13-4251-A3DD-95E1371C87E8}" srcOrd="0" destOrd="0" presId="urn:microsoft.com/office/officeart/2005/8/layout/funnel1"/>
    <dgm:cxn modelId="{75836C7F-1EB2-445E-A290-FE2D5878780E}" type="presOf" srcId="{C2F06E10-49F4-4040-953E-AE9DC6B2668F}" destId="{D55C01A4-6C44-4670-AA4E-D169221BD220}" srcOrd="0" destOrd="0" presId="urn:microsoft.com/office/officeart/2005/8/layout/funnel1"/>
    <dgm:cxn modelId="{7207F178-A075-4FB7-9A27-D56504FFE90E}" srcId="{F86BF2C6-CA97-411C-98F5-21BEF51C4914}" destId="{8AEDD405-9B4C-41D5-9F00-257D8519DA80}" srcOrd="2" destOrd="0" parTransId="{CDE25EAC-8782-4092-957E-78EEE5BD1551}" sibTransId="{2BD167C5-1AE2-4FE7-8A81-6B816B6EB109}"/>
    <dgm:cxn modelId="{A3980EDD-AA1B-41E7-A16D-09FBFC23EC2C}" srcId="{F86BF2C6-CA97-411C-98F5-21BEF51C4914}" destId="{C2F06E10-49F4-4040-953E-AE9DC6B2668F}" srcOrd="0" destOrd="0" parTransId="{5909E15C-E415-4EE9-AE74-14FC406725ED}" sibTransId="{0C653B12-CC14-4569-894E-90E6996FBFEA}"/>
    <dgm:cxn modelId="{CCAB94AF-5420-4E85-9F3E-8FC1BD539E35}" type="presOf" srcId="{F86BF2C6-CA97-411C-98F5-21BEF51C4914}" destId="{6CFE4C2F-4A73-4A8C-9292-A04ED3A72981}" srcOrd="0" destOrd="0" presId="urn:microsoft.com/office/officeart/2005/8/layout/funnel1"/>
    <dgm:cxn modelId="{C311A2DD-BB80-427B-9359-363223377B02}" type="presOf" srcId="{5166ECFE-D8C8-4B3D-939C-F1BC839A9336}" destId="{2E1FF109-F1EB-475A-89EE-A7AD6F56935E}" srcOrd="0" destOrd="0" presId="urn:microsoft.com/office/officeart/2005/8/layout/funnel1"/>
    <dgm:cxn modelId="{6FC97223-06B5-4336-95C5-9E3EB3E73D12}" type="presOf" srcId="{74FE2A4F-9B17-48B9-A26D-BC8AFE2A243F}" destId="{E2F1EB12-4282-4A60-87A6-12B4239F8FD8}" srcOrd="0" destOrd="0" presId="urn:microsoft.com/office/officeart/2005/8/layout/funnel1"/>
    <dgm:cxn modelId="{406AF17E-D0D2-47A2-83C5-7B7A1845EDFE}" srcId="{F86BF2C6-CA97-411C-98F5-21BEF51C4914}" destId="{5166ECFE-D8C8-4B3D-939C-F1BC839A9336}" srcOrd="1" destOrd="0" parTransId="{20671BA1-C40E-4930-B87C-32ABE265AFA9}" sibTransId="{2033891B-D520-45AB-97C9-EBF6546B020E}"/>
    <dgm:cxn modelId="{B68F5B09-EBF9-421A-BB96-4EC63D243145}" srcId="{F86BF2C6-CA97-411C-98F5-21BEF51C4914}" destId="{74FE2A4F-9B17-48B9-A26D-BC8AFE2A243F}" srcOrd="3" destOrd="0" parTransId="{7F7E220E-DCDC-45A6-B184-B1600FE6A223}" sibTransId="{EDF334A8-E1CA-4E0C-A5C7-518654002120}"/>
    <dgm:cxn modelId="{8B9C1924-76B3-429A-BA57-6D05DC4E50EB}" type="presParOf" srcId="{6CFE4C2F-4A73-4A8C-9292-A04ED3A72981}" destId="{79756A10-4A59-4495-9057-A21B4049CD0C}" srcOrd="0" destOrd="0" presId="urn:microsoft.com/office/officeart/2005/8/layout/funnel1"/>
    <dgm:cxn modelId="{83209E34-0ADF-4892-AF3F-301B6A994454}" type="presParOf" srcId="{6CFE4C2F-4A73-4A8C-9292-A04ED3A72981}" destId="{9A549AF5-9F72-4EAD-9E1D-9E34B79D1F4C}" srcOrd="1" destOrd="0" presId="urn:microsoft.com/office/officeart/2005/8/layout/funnel1"/>
    <dgm:cxn modelId="{80BBC531-2A11-438F-81E9-53A9A1C7EAA2}" type="presParOf" srcId="{6CFE4C2F-4A73-4A8C-9292-A04ED3A72981}" destId="{E2F1EB12-4282-4A60-87A6-12B4239F8FD8}" srcOrd="2" destOrd="0" presId="urn:microsoft.com/office/officeart/2005/8/layout/funnel1"/>
    <dgm:cxn modelId="{A6682833-A44A-4AC5-B29F-0F7D9BD94654}" type="presParOf" srcId="{6CFE4C2F-4A73-4A8C-9292-A04ED3A72981}" destId="{C7733259-5C13-4251-A3DD-95E1371C87E8}" srcOrd="3" destOrd="0" presId="urn:microsoft.com/office/officeart/2005/8/layout/funnel1"/>
    <dgm:cxn modelId="{0F696A05-0F37-4BAA-8001-55CB46A1A1A8}" type="presParOf" srcId="{6CFE4C2F-4A73-4A8C-9292-A04ED3A72981}" destId="{2E1FF109-F1EB-475A-89EE-A7AD6F56935E}" srcOrd="4" destOrd="0" presId="urn:microsoft.com/office/officeart/2005/8/layout/funnel1"/>
    <dgm:cxn modelId="{C8B232E5-6338-4C60-889A-8FE7ABAF7E0A}" type="presParOf" srcId="{6CFE4C2F-4A73-4A8C-9292-A04ED3A72981}" destId="{D55C01A4-6C44-4670-AA4E-D169221BD220}" srcOrd="5" destOrd="0" presId="urn:microsoft.com/office/officeart/2005/8/layout/funnel1"/>
    <dgm:cxn modelId="{1CFAA197-2FD1-40C5-8AA7-4270021F8233}" type="presParOf" srcId="{6CFE4C2F-4A73-4A8C-9292-A04ED3A72981}" destId="{53A54F77-EBFA-43E0-9F05-51360EB381BC}" srcOrd="6" destOrd="0" presId="urn:microsoft.com/office/officeart/2005/8/layout/funnel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83A63E6-8EAF-4877-9298-6D4833FD6659}" type="doc">
      <dgm:prSet loTypeId="urn:microsoft.com/office/officeart/2009/layout/CircleArrowProcess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6B125282-ADF9-48A2-9950-0D5BBBB5A5C9}">
      <dgm:prSet phldrT="[Text]" custT="1"/>
      <dgm:spPr/>
      <dgm:t>
        <a:bodyPr/>
        <a:lstStyle/>
        <a:p>
          <a:r>
            <a:rPr lang="th-TH" sz="28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วิธีประกาศเชิญชวนทั่วไป</a:t>
          </a:r>
          <a:endParaRPr lang="th-TH" sz="2800" dirty="0">
            <a:solidFill>
              <a:srgbClr val="0000FF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3EA76524-D003-44DE-B146-3DDF523387D7}" type="parTrans" cxnId="{E24B6A14-27DE-4E83-8301-90A733526EA0}">
      <dgm:prSet/>
      <dgm:spPr/>
      <dgm:t>
        <a:bodyPr/>
        <a:lstStyle/>
        <a:p>
          <a:endParaRPr lang="th-TH"/>
        </a:p>
      </dgm:t>
    </dgm:pt>
    <dgm:pt modelId="{445F7003-67F9-479F-A01A-0094E1A2113A}" type="sibTrans" cxnId="{E24B6A14-27DE-4E83-8301-90A733526EA0}">
      <dgm:prSet/>
      <dgm:spPr/>
      <dgm:t>
        <a:bodyPr/>
        <a:lstStyle/>
        <a:p>
          <a:endParaRPr lang="th-TH"/>
        </a:p>
      </dgm:t>
    </dgm:pt>
    <dgm:pt modelId="{A2976726-71EA-4EBA-8A8D-E04D7478BD6D}">
      <dgm:prSet phldrT="[Text]" custT="1"/>
      <dgm:spPr/>
      <dgm:t>
        <a:bodyPr/>
        <a:lstStyle/>
        <a:p>
          <a:r>
            <a:rPr lang="th-TH" sz="3200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วิธีคัดเลือก</a:t>
          </a:r>
          <a:endParaRPr lang="th-TH" sz="3200" dirty="0">
            <a:solidFill>
              <a:srgbClr val="0080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935BABE6-D9D4-48DD-98FF-E31D2DF9524A}" type="parTrans" cxnId="{4D1A4FA6-476A-470B-9758-5F0ED331F3F5}">
      <dgm:prSet/>
      <dgm:spPr/>
      <dgm:t>
        <a:bodyPr/>
        <a:lstStyle/>
        <a:p>
          <a:endParaRPr lang="th-TH"/>
        </a:p>
      </dgm:t>
    </dgm:pt>
    <dgm:pt modelId="{55D976C0-EB63-4C42-9943-7040BE388D9D}" type="sibTrans" cxnId="{4D1A4FA6-476A-470B-9758-5F0ED331F3F5}">
      <dgm:prSet/>
      <dgm:spPr/>
      <dgm:t>
        <a:bodyPr/>
        <a:lstStyle/>
        <a:p>
          <a:endParaRPr lang="th-TH"/>
        </a:p>
      </dgm:t>
    </dgm:pt>
    <dgm:pt modelId="{CD4ECF29-ED1B-4071-AF61-583B94BC7965}">
      <dgm:prSet phldrT="[Text]" custT="1"/>
      <dgm:spPr/>
      <dgm:t>
        <a:bodyPr/>
        <a:lstStyle/>
        <a:p>
          <a:r>
            <a:rPr lang="th-TH" sz="2800" b="1" dirty="0" smtClean="0">
              <a:solidFill>
                <a:srgbClr val="FF33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วิธีเฉพาะ  เจาะจง</a:t>
          </a:r>
          <a:endParaRPr lang="th-TH" sz="2800" dirty="0">
            <a:solidFill>
              <a:srgbClr val="FF33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7F59D5D8-D19B-477A-B190-341A11826D1C}" type="parTrans" cxnId="{C414931C-C9AF-43B0-A29A-CF1417B5DBE4}">
      <dgm:prSet/>
      <dgm:spPr/>
      <dgm:t>
        <a:bodyPr/>
        <a:lstStyle/>
        <a:p>
          <a:endParaRPr lang="th-TH"/>
        </a:p>
      </dgm:t>
    </dgm:pt>
    <dgm:pt modelId="{F4AEFFF1-463E-45AC-8939-DD0BA8FA599D}" type="sibTrans" cxnId="{C414931C-C9AF-43B0-A29A-CF1417B5DBE4}">
      <dgm:prSet/>
      <dgm:spPr/>
      <dgm:t>
        <a:bodyPr/>
        <a:lstStyle/>
        <a:p>
          <a:endParaRPr lang="th-TH"/>
        </a:p>
      </dgm:t>
    </dgm:pt>
    <dgm:pt modelId="{E81C1BEE-F4E1-427B-AE31-57E2CB5B32CD}" type="pres">
      <dgm:prSet presAssocID="{983A63E6-8EAF-4877-9298-6D4833FD665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292F55AA-A102-4827-9C20-F66E9C2B124A}" type="pres">
      <dgm:prSet presAssocID="{6B125282-ADF9-48A2-9950-0D5BBBB5A5C9}" presName="Accent1" presStyleCnt="0"/>
      <dgm:spPr/>
    </dgm:pt>
    <dgm:pt modelId="{43D95F6F-75F7-4B88-9B65-322479FE868C}" type="pres">
      <dgm:prSet presAssocID="{6B125282-ADF9-48A2-9950-0D5BBBB5A5C9}" presName="Accent" presStyleLbl="node1" presStyleIdx="0" presStyleCnt="3"/>
      <dgm:spPr>
        <a:solidFill>
          <a:srgbClr val="00B0F0"/>
        </a:solidFill>
      </dgm:spPr>
      <dgm:t>
        <a:bodyPr/>
        <a:lstStyle/>
        <a:p>
          <a:endParaRPr lang="th-TH"/>
        </a:p>
      </dgm:t>
    </dgm:pt>
    <dgm:pt modelId="{8288AB83-BA3D-4255-BD69-6B174D8610FE}" type="pres">
      <dgm:prSet presAssocID="{6B125282-ADF9-48A2-9950-0D5BBBB5A5C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078657-B71E-49A7-9E42-CD0C4BDDA05F}" type="pres">
      <dgm:prSet presAssocID="{A2976726-71EA-4EBA-8A8D-E04D7478BD6D}" presName="Accent2" presStyleCnt="0"/>
      <dgm:spPr/>
    </dgm:pt>
    <dgm:pt modelId="{0A0A709C-CBEA-4B0C-97E8-07EFC1F10E2C}" type="pres">
      <dgm:prSet presAssocID="{A2976726-71EA-4EBA-8A8D-E04D7478BD6D}" presName="Accent" presStyleLbl="node1" presStyleIdx="1" presStyleCnt="3"/>
      <dgm:spPr>
        <a:solidFill>
          <a:srgbClr val="008000"/>
        </a:solidFill>
      </dgm:spPr>
      <dgm:t>
        <a:bodyPr/>
        <a:lstStyle/>
        <a:p>
          <a:endParaRPr lang="th-TH"/>
        </a:p>
      </dgm:t>
    </dgm:pt>
    <dgm:pt modelId="{02B7BD80-9A3E-410B-90A4-84474D95B783}" type="pres">
      <dgm:prSet presAssocID="{A2976726-71EA-4EBA-8A8D-E04D7478BD6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506947B-E22B-43A6-A0CF-E0488286136D}" type="pres">
      <dgm:prSet presAssocID="{CD4ECF29-ED1B-4071-AF61-583B94BC7965}" presName="Accent3" presStyleCnt="0"/>
      <dgm:spPr/>
    </dgm:pt>
    <dgm:pt modelId="{5DA839E5-ACAA-4842-8D7B-A71FC2D4DA80}" type="pres">
      <dgm:prSet presAssocID="{CD4ECF29-ED1B-4071-AF61-583B94BC7965}" presName="Accent" presStyleLbl="node1" presStyleIdx="2" presStyleCnt="3" custLinFactNeighborY="-1275"/>
      <dgm:spPr>
        <a:solidFill>
          <a:srgbClr val="FF6600"/>
        </a:solidFill>
      </dgm:spPr>
      <dgm:t>
        <a:bodyPr/>
        <a:lstStyle/>
        <a:p>
          <a:endParaRPr lang="th-TH"/>
        </a:p>
      </dgm:t>
    </dgm:pt>
    <dgm:pt modelId="{9B03C3E3-0AEC-448A-B4AD-5C51B4D82346}" type="pres">
      <dgm:prSet presAssocID="{CD4ECF29-ED1B-4071-AF61-583B94BC7965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443EB89-BA5B-421C-815B-6E961429B37A}" type="presOf" srcId="{CD4ECF29-ED1B-4071-AF61-583B94BC7965}" destId="{9B03C3E3-0AEC-448A-B4AD-5C51B4D82346}" srcOrd="0" destOrd="0" presId="urn:microsoft.com/office/officeart/2009/layout/CircleArrowProcess"/>
    <dgm:cxn modelId="{4D1A4FA6-476A-470B-9758-5F0ED331F3F5}" srcId="{983A63E6-8EAF-4877-9298-6D4833FD6659}" destId="{A2976726-71EA-4EBA-8A8D-E04D7478BD6D}" srcOrd="1" destOrd="0" parTransId="{935BABE6-D9D4-48DD-98FF-E31D2DF9524A}" sibTransId="{55D976C0-EB63-4C42-9943-7040BE388D9D}"/>
    <dgm:cxn modelId="{4F8F21D5-314B-4D2C-A0CC-F39573D5536F}" type="presOf" srcId="{6B125282-ADF9-48A2-9950-0D5BBBB5A5C9}" destId="{8288AB83-BA3D-4255-BD69-6B174D8610FE}" srcOrd="0" destOrd="0" presId="urn:microsoft.com/office/officeart/2009/layout/CircleArrowProcess"/>
    <dgm:cxn modelId="{C414931C-C9AF-43B0-A29A-CF1417B5DBE4}" srcId="{983A63E6-8EAF-4877-9298-6D4833FD6659}" destId="{CD4ECF29-ED1B-4071-AF61-583B94BC7965}" srcOrd="2" destOrd="0" parTransId="{7F59D5D8-D19B-477A-B190-341A11826D1C}" sibTransId="{F4AEFFF1-463E-45AC-8939-DD0BA8FA599D}"/>
    <dgm:cxn modelId="{E24B6A14-27DE-4E83-8301-90A733526EA0}" srcId="{983A63E6-8EAF-4877-9298-6D4833FD6659}" destId="{6B125282-ADF9-48A2-9950-0D5BBBB5A5C9}" srcOrd="0" destOrd="0" parTransId="{3EA76524-D003-44DE-B146-3DDF523387D7}" sibTransId="{445F7003-67F9-479F-A01A-0094E1A2113A}"/>
    <dgm:cxn modelId="{F3AE4DA0-4700-4BED-8710-46379AA4DFA0}" type="presOf" srcId="{A2976726-71EA-4EBA-8A8D-E04D7478BD6D}" destId="{02B7BD80-9A3E-410B-90A4-84474D95B783}" srcOrd="0" destOrd="0" presId="urn:microsoft.com/office/officeart/2009/layout/CircleArrowProcess"/>
    <dgm:cxn modelId="{B0C34608-BEEC-492F-B1F5-7E941009405E}" type="presOf" srcId="{983A63E6-8EAF-4877-9298-6D4833FD6659}" destId="{E81C1BEE-F4E1-427B-AE31-57E2CB5B32CD}" srcOrd="0" destOrd="0" presId="urn:microsoft.com/office/officeart/2009/layout/CircleArrowProcess"/>
    <dgm:cxn modelId="{8E47154D-D837-45FB-A701-6CB9EB85DAA1}" type="presParOf" srcId="{E81C1BEE-F4E1-427B-AE31-57E2CB5B32CD}" destId="{292F55AA-A102-4827-9C20-F66E9C2B124A}" srcOrd="0" destOrd="0" presId="urn:microsoft.com/office/officeart/2009/layout/CircleArrowProcess"/>
    <dgm:cxn modelId="{BD4D0F8E-BC85-4CF3-B4EC-194ACCBFA66E}" type="presParOf" srcId="{292F55AA-A102-4827-9C20-F66E9C2B124A}" destId="{43D95F6F-75F7-4B88-9B65-322479FE868C}" srcOrd="0" destOrd="0" presId="urn:microsoft.com/office/officeart/2009/layout/CircleArrowProcess"/>
    <dgm:cxn modelId="{1CB0C1BD-16DB-4D04-9EC7-933BCE198D1D}" type="presParOf" srcId="{E81C1BEE-F4E1-427B-AE31-57E2CB5B32CD}" destId="{8288AB83-BA3D-4255-BD69-6B174D8610FE}" srcOrd="1" destOrd="0" presId="urn:microsoft.com/office/officeart/2009/layout/CircleArrowProcess"/>
    <dgm:cxn modelId="{615136D6-E11C-42F6-B659-41584D52B2AB}" type="presParOf" srcId="{E81C1BEE-F4E1-427B-AE31-57E2CB5B32CD}" destId="{30078657-B71E-49A7-9E42-CD0C4BDDA05F}" srcOrd="2" destOrd="0" presId="urn:microsoft.com/office/officeart/2009/layout/CircleArrowProcess"/>
    <dgm:cxn modelId="{56AFFC82-197D-47A2-8202-DDC82FD89B45}" type="presParOf" srcId="{30078657-B71E-49A7-9E42-CD0C4BDDA05F}" destId="{0A0A709C-CBEA-4B0C-97E8-07EFC1F10E2C}" srcOrd="0" destOrd="0" presId="urn:microsoft.com/office/officeart/2009/layout/CircleArrowProcess"/>
    <dgm:cxn modelId="{8B9BF098-4180-4F1B-8009-470519ADD675}" type="presParOf" srcId="{E81C1BEE-F4E1-427B-AE31-57E2CB5B32CD}" destId="{02B7BD80-9A3E-410B-90A4-84474D95B783}" srcOrd="3" destOrd="0" presId="urn:microsoft.com/office/officeart/2009/layout/CircleArrowProcess"/>
    <dgm:cxn modelId="{AD868D92-274D-4737-B0F6-16245D756EFF}" type="presParOf" srcId="{E81C1BEE-F4E1-427B-AE31-57E2CB5B32CD}" destId="{6506947B-E22B-43A6-A0CF-E0488286136D}" srcOrd="4" destOrd="0" presId="urn:microsoft.com/office/officeart/2009/layout/CircleArrowProcess"/>
    <dgm:cxn modelId="{BF81EFF7-F408-4734-90D9-13E53086AE04}" type="presParOf" srcId="{6506947B-E22B-43A6-A0CF-E0488286136D}" destId="{5DA839E5-ACAA-4842-8D7B-A71FC2D4DA80}" srcOrd="0" destOrd="0" presId="urn:microsoft.com/office/officeart/2009/layout/CircleArrowProcess"/>
    <dgm:cxn modelId="{F0A131ED-F259-45FE-A64B-AA48EEB973C9}" type="presParOf" srcId="{E81C1BEE-F4E1-427B-AE31-57E2CB5B32CD}" destId="{9B03C3E3-0AEC-448A-B4AD-5C51B4D8234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9C66125-3433-454E-A783-794B4933172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1BC3BFE9-5516-4C41-8E01-32E3B5A2CA37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sz="17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(1) </a:t>
          </a:r>
          <a:r>
            <a:rPr lang="th-TH" sz="1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ราคาที่ได้มาจากการคำนวณตามหลักเกณฑ์</a:t>
          </a:r>
        </a:p>
        <a:p>
          <a:r>
            <a:rPr lang="th-TH" sz="1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ที่คณะกรรมการราคากลางกำหนด</a:t>
          </a:r>
          <a:endParaRPr lang="th-TH" sz="1800" b="1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gm:t>
    </dgm:pt>
    <dgm:pt modelId="{8EDFE48D-DA1A-48C1-A29E-0B9AC3FD42A7}" type="parTrans" cxnId="{B144999C-8FF6-40EF-B3DF-CA9F5C9D02CB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44FDB36-D6C6-4526-A50D-F1B8E5152BBA}" type="sibTrans" cxnId="{B144999C-8FF6-40EF-B3DF-CA9F5C9D02CB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E910D17-1BDA-474C-B9AD-3EE713572051}">
      <dgm:prSet phldrT="[ข้อความ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(2) ฐานข้อมูล</a:t>
          </a:r>
          <a:b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ราคาอ้างอิง</a:t>
          </a:r>
          <a:b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ของกรมบัญชีกลาง</a:t>
          </a:r>
          <a:endParaRPr lang="th-TH" b="1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gm:t>
    </dgm:pt>
    <dgm:pt modelId="{1623B390-BECF-4288-AC11-947525674DBA}" type="parTrans" cxnId="{964DF3AA-296D-4CD8-9CA0-5081FCF408C9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F36017EF-7232-4355-A424-0CBC727442BD}" type="sibTrans" cxnId="{964DF3AA-296D-4CD8-9CA0-5081FCF408C9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BFDC24C8-54AF-4A22-B600-CC0BF0117F47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(4) สืบราคา</a:t>
          </a:r>
          <a:b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จากท้องตลาด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D9E201E-34EE-4EC0-AC03-7F5C4225BBFA}" type="parTrans" cxnId="{14178D22-07A7-499F-8C70-46D6F827CFFF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CC4C6F27-A569-4FF1-948C-70942235EE58}" type="sibTrans" cxnId="{14178D22-07A7-499F-8C70-46D6F827CFFF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899021A-AAD8-4EB5-8B31-FFA21DB09A74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(5) ราคาที่เคยซื้อหรือจ้างครั้งหลังสุดภายใน 2 ปีงบประมาณ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A710669-4469-4851-9086-00A8E7D51E46}" type="parTrans" cxnId="{8ABA9BEE-35AB-469A-8BD1-02C5E63CB2CD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2C61F04-B6BD-4D45-98B7-E44B38D12F87}" type="sibTrans" cxnId="{8ABA9BEE-35AB-469A-8BD1-02C5E63CB2CD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1FD6A2FE-E624-4E8F-B55B-DA2064C8B81C}">
      <dgm:prSet phldrT="[ข้อความ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(3) ราคามาตรฐานของสำนักงบประมาณหรือหน่วยงานอื่น</a:t>
          </a:r>
          <a:endParaRPr lang="th-TH" b="1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gm:t>
    </dgm:pt>
    <dgm:pt modelId="{C71E116A-64D4-48FE-AE62-61686E862F4A}" type="parTrans" cxnId="{8F647B9E-FF30-4E66-8048-7696A9FF1314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0E67916A-A370-4F9A-A734-8615E7A06E04}" type="sibTrans" cxnId="{8F647B9E-FF30-4E66-8048-7696A9FF1314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D16DF52-EB6B-45CA-B0B1-8AF4AF73B2DB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(6) ราคาตามหลักเกณฑ์อื่นของหน่วยงานของรัฐ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7ED8134-9D40-4E14-89C1-CDF43FFA2B64}" type="parTrans" cxnId="{4E321C13-E869-413E-A0EF-ADBE35B682B3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71E4E940-6807-4EF6-B3C6-76F1CFA9F4A6}" type="sibTrans" cxnId="{4E321C13-E869-413E-A0EF-ADBE35B682B3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7796A604-7B31-45D2-A395-85C0162F699A}" type="pres">
      <dgm:prSet presAssocID="{69C66125-3433-454E-A783-794B493317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5212CB3F-917D-469D-B565-A5B10E0A5EF7}" type="pres">
      <dgm:prSet presAssocID="{1BC3BFE9-5516-4C41-8E01-32E3B5A2CA37}" presName="hierRoot1" presStyleCnt="0"/>
      <dgm:spPr/>
    </dgm:pt>
    <dgm:pt modelId="{D7C1EF3B-81F6-4615-AA4B-4C68CD23F4ED}" type="pres">
      <dgm:prSet presAssocID="{1BC3BFE9-5516-4C41-8E01-32E3B5A2CA37}" presName="composite" presStyleCnt="0"/>
      <dgm:spPr/>
    </dgm:pt>
    <dgm:pt modelId="{C54016BD-8060-4AF5-807D-3E3D2794743B}" type="pres">
      <dgm:prSet presAssocID="{1BC3BFE9-5516-4C41-8E01-32E3B5A2CA37}" presName="background" presStyleLbl="node0" presStyleIdx="0" presStyleCnt="1"/>
      <dgm:spPr>
        <a:solidFill>
          <a:schemeClr val="tx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7CE7765C-1109-4FB1-A055-D9A1736B8B0A}" type="pres">
      <dgm:prSet presAssocID="{1BC3BFE9-5516-4C41-8E01-32E3B5A2CA37}" presName="text" presStyleLbl="fgAcc0" presStyleIdx="0" presStyleCnt="1" custScaleX="248089" custLinFactNeighborX="0" custLinFactNeighborY="200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A02E4D32-BB96-4293-B85A-6A4C2AD31D44}" type="pres">
      <dgm:prSet presAssocID="{1BC3BFE9-5516-4C41-8E01-32E3B5A2CA37}" presName="hierChild2" presStyleCnt="0"/>
      <dgm:spPr/>
    </dgm:pt>
    <dgm:pt modelId="{74BDF6BB-7B16-4D99-ABEE-42C0034BF030}" type="pres">
      <dgm:prSet presAssocID="{1623B390-BECF-4288-AC11-947525674DBA}" presName="Name10" presStyleLbl="parChTrans1D2" presStyleIdx="0" presStyleCnt="2"/>
      <dgm:spPr/>
      <dgm:t>
        <a:bodyPr/>
        <a:lstStyle/>
        <a:p>
          <a:endParaRPr lang="th-TH"/>
        </a:p>
      </dgm:t>
    </dgm:pt>
    <dgm:pt modelId="{A767BFA2-4E8F-4FF5-B597-9BAFEF9B58DD}" type="pres">
      <dgm:prSet presAssocID="{3E910D17-1BDA-474C-B9AD-3EE713572051}" presName="hierRoot2" presStyleCnt="0"/>
      <dgm:spPr/>
    </dgm:pt>
    <dgm:pt modelId="{4228C040-7CC2-4185-9A94-A918F3859EB8}" type="pres">
      <dgm:prSet presAssocID="{3E910D17-1BDA-474C-B9AD-3EE713572051}" presName="composite2" presStyleCnt="0"/>
      <dgm:spPr/>
    </dgm:pt>
    <dgm:pt modelId="{25DAEB73-64CE-4B4E-86E2-8D9774AE4274}" type="pres">
      <dgm:prSet presAssocID="{3E910D17-1BDA-474C-B9AD-3EE713572051}" presName="background2" presStyleLbl="node2" presStyleIdx="0" presStyleCnt="2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3E64321D-477D-41AB-B86D-F833CF4DCEAE}" type="pres">
      <dgm:prSet presAssocID="{3E910D17-1BDA-474C-B9AD-3EE713572051}" presName="text2" presStyleLbl="fgAcc2" presStyleIdx="0" presStyleCnt="2" custLinFactNeighborX="-981" custLinFactNeighborY="-316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FFCBE649-8228-4D12-91A6-CEC3E0518298}" type="pres">
      <dgm:prSet presAssocID="{3E910D17-1BDA-474C-B9AD-3EE713572051}" presName="hierChild3" presStyleCnt="0"/>
      <dgm:spPr/>
    </dgm:pt>
    <dgm:pt modelId="{2FBA69C9-BCCE-4C41-BDFC-4110E86BC3FA}" type="pres">
      <dgm:prSet presAssocID="{9D9E201E-34EE-4EC0-AC03-7F5C4225BBFA}" presName="Name17" presStyleLbl="parChTrans1D3" presStyleIdx="0" presStyleCnt="3"/>
      <dgm:spPr/>
      <dgm:t>
        <a:bodyPr/>
        <a:lstStyle/>
        <a:p>
          <a:endParaRPr lang="th-TH"/>
        </a:p>
      </dgm:t>
    </dgm:pt>
    <dgm:pt modelId="{B704B303-6AC7-4733-9F06-882231951AAE}" type="pres">
      <dgm:prSet presAssocID="{BFDC24C8-54AF-4A22-B600-CC0BF0117F47}" presName="hierRoot3" presStyleCnt="0"/>
      <dgm:spPr/>
    </dgm:pt>
    <dgm:pt modelId="{BA98BAB1-9A35-4689-B5E2-13F30566F60C}" type="pres">
      <dgm:prSet presAssocID="{BFDC24C8-54AF-4A22-B600-CC0BF0117F47}" presName="composite3" presStyleCnt="0"/>
      <dgm:spPr/>
    </dgm:pt>
    <dgm:pt modelId="{D45A1378-B308-4A5E-8D88-65D387AF0D58}" type="pres">
      <dgm:prSet presAssocID="{BFDC24C8-54AF-4A22-B600-CC0BF0117F47}" presName="background3" presStyleLbl="node3" presStyleIdx="0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2B7515EA-CFC0-4EFC-B306-FF5709A44350}" type="pres">
      <dgm:prSet presAssocID="{BFDC24C8-54AF-4A22-B600-CC0BF0117F47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238CAB1-A61A-4953-9605-E9FA6AAF081F}" type="pres">
      <dgm:prSet presAssocID="{BFDC24C8-54AF-4A22-B600-CC0BF0117F47}" presName="hierChild4" presStyleCnt="0"/>
      <dgm:spPr/>
    </dgm:pt>
    <dgm:pt modelId="{2DF7C1A3-90B9-442D-B278-8D00DD25F3C2}" type="pres">
      <dgm:prSet presAssocID="{9A710669-4469-4851-9086-00A8E7D51E46}" presName="Name17" presStyleLbl="parChTrans1D3" presStyleIdx="1" presStyleCnt="3"/>
      <dgm:spPr/>
      <dgm:t>
        <a:bodyPr/>
        <a:lstStyle/>
        <a:p>
          <a:endParaRPr lang="th-TH"/>
        </a:p>
      </dgm:t>
    </dgm:pt>
    <dgm:pt modelId="{6FC06684-B4EC-41E1-80FB-A3CB73B6DFFC}" type="pres">
      <dgm:prSet presAssocID="{A899021A-AAD8-4EB5-8B31-FFA21DB09A74}" presName="hierRoot3" presStyleCnt="0"/>
      <dgm:spPr/>
    </dgm:pt>
    <dgm:pt modelId="{CE6A509A-D68B-484E-8A7B-D9FF2D422516}" type="pres">
      <dgm:prSet presAssocID="{A899021A-AAD8-4EB5-8B31-FFA21DB09A74}" presName="composite3" presStyleCnt="0"/>
      <dgm:spPr/>
    </dgm:pt>
    <dgm:pt modelId="{4CB19E09-393F-4C20-942C-F588D0367638}" type="pres">
      <dgm:prSet presAssocID="{A899021A-AAD8-4EB5-8B31-FFA21DB09A74}" presName="background3" presStyleLbl="node3" presStyleIdx="1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CB115447-490D-4B2E-8181-7F54E4AF58EF}" type="pres">
      <dgm:prSet presAssocID="{A899021A-AAD8-4EB5-8B31-FFA21DB09A74}" presName="text3" presStyleLbl="fgAcc3" presStyleIdx="1" presStyleCnt="3" custLinFactNeighborX="-2561" custLinFactNeighborY="337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DEF6F96C-0851-43BD-B3D2-3E5156130FBC}" type="pres">
      <dgm:prSet presAssocID="{A899021A-AAD8-4EB5-8B31-FFA21DB09A74}" presName="hierChild4" presStyleCnt="0"/>
      <dgm:spPr/>
    </dgm:pt>
    <dgm:pt modelId="{FF6B47DF-05A2-4C7E-BF19-2C6753502FD1}" type="pres">
      <dgm:prSet presAssocID="{C71E116A-64D4-48FE-AE62-61686E862F4A}" presName="Name10" presStyleLbl="parChTrans1D2" presStyleIdx="1" presStyleCnt="2"/>
      <dgm:spPr/>
      <dgm:t>
        <a:bodyPr/>
        <a:lstStyle/>
        <a:p>
          <a:endParaRPr lang="th-TH"/>
        </a:p>
      </dgm:t>
    </dgm:pt>
    <dgm:pt modelId="{9F998E11-41D5-438F-AE07-1327FF6EE029}" type="pres">
      <dgm:prSet presAssocID="{1FD6A2FE-E624-4E8F-B55B-DA2064C8B81C}" presName="hierRoot2" presStyleCnt="0"/>
      <dgm:spPr/>
    </dgm:pt>
    <dgm:pt modelId="{09309310-39A8-4D3A-B846-907A9BC26CCA}" type="pres">
      <dgm:prSet presAssocID="{1FD6A2FE-E624-4E8F-B55B-DA2064C8B81C}" presName="composite2" presStyleCnt="0"/>
      <dgm:spPr/>
    </dgm:pt>
    <dgm:pt modelId="{4397ADF7-5871-454C-887B-D120E1790098}" type="pres">
      <dgm:prSet presAssocID="{1FD6A2FE-E624-4E8F-B55B-DA2064C8B81C}" presName="background2" presStyleLbl="node2" presStyleIdx="1" presStyleCnt="2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363E58AB-0640-4DB9-A902-0C9D36C539BF}" type="pres">
      <dgm:prSet presAssocID="{1FD6A2FE-E624-4E8F-B55B-DA2064C8B81C}" presName="text2" presStyleLbl="fgAcc2" presStyleIdx="1" presStyleCnt="2" custLinFactNeighborX="1722" custLinFactNeighborY="-316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22A20752-A65C-43E8-BF93-F0004B9E0870}" type="pres">
      <dgm:prSet presAssocID="{1FD6A2FE-E624-4E8F-B55B-DA2064C8B81C}" presName="hierChild3" presStyleCnt="0"/>
      <dgm:spPr/>
    </dgm:pt>
    <dgm:pt modelId="{D929A59B-5A79-4B3F-B288-D6710EBFA3E0}" type="pres">
      <dgm:prSet presAssocID="{47ED8134-9D40-4E14-89C1-CDF43FFA2B64}" presName="Name17" presStyleLbl="parChTrans1D3" presStyleIdx="2" presStyleCnt="3"/>
      <dgm:spPr/>
      <dgm:t>
        <a:bodyPr/>
        <a:lstStyle/>
        <a:p>
          <a:endParaRPr lang="th-TH"/>
        </a:p>
      </dgm:t>
    </dgm:pt>
    <dgm:pt modelId="{559AD5B2-71FC-43BB-A189-A0D988A70CFB}" type="pres">
      <dgm:prSet presAssocID="{3D16DF52-EB6B-45CA-B0B1-8AF4AF73B2DB}" presName="hierRoot3" presStyleCnt="0"/>
      <dgm:spPr/>
    </dgm:pt>
    <dgm:pt modelId="{E28A0904-CF13-4699-85CD-2367CE9D566B}" type="pres">
      <dgm:prSet presAssocID="{3D16DF52-EB6B-45CA-B0B1-8AF4AF73B2DB}" presName="composite3" presStyleCnt="0"/>
      <dgm:spPr/>
    </dgm:pt>
    <dgm:pt modelId="{7A36103A-EE62-49A1-B03F-9DE4C6301F03}" type="pres">
      <dgm:prSet presAssocID="{3D16DF52-EB6B-45CA-B0B1-8AF4AF73B2DB}" presName="background3" presStyleLbl="node3" presStyleIdx="2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5BE78546-3892-4448-9985-8D8CDDAD08BD}" type="pres">
      <dgm:prSet presAssocID="{3D16DF52-EB6B-45CA-B0B1-8AF4AF73B2DB}" presName="text3" presStyleLbl="fgAcc3" presStyleIdx="2" presStyleCnt="3" custLinFactNeighborX="-1999" custLinFactNeighborY="337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1C67F567-EF2A-448A-96DA-AC0DC4FBA6BC}" type="pres">
      <dgm:prSet presAssocID="{3D16DF52-EB6B-45CA-B0B1-8AF4AF73B2DB}" presName="hierChild4" presStyleCnt="0"/>
      <dgm:spPr/>
    </dgm:pt>
  </dgm:ptLst>
  <dgm:cxnLst>
    <dgm:cxn modelId="{3D8C00D8-220D-48D8-A461-A7FA38007D30}" type="presOf" srcId="{A899021A-AAD8-4EB5-8B31-FFA21DB09A74}" destId="{CB115447-490D-4B2E-8181-7F54E4AF58EF}" srcOrd="0" destOrd="0" presId="urn:microsoft.com/office/officeart/2005/8/layout/hierarchy1"/>
    <dgm:cxn modelId="{7D7A25F9-F373-4323-B3A5-B20775F1AED0}" type="presOf" srcId="{C71E116A-64D4-48FE-AE62-61686E862F4A}" destId="{FF6B47DF-05A2-4C7E-BF19-2C6753502FD1}" srcOrd="0" destOrd="0" presId="urn:microsoft.com/office/officeart/2005/8/layout/hierarchy1"/>
    <dgm:cxn modelId="{4E321C13-E869-413E-A0EF-ADBE35B682B3}" srcId="{1FD6A2FE-E624-4E8F-B55B-DA2064C8B81C}" destId="{3D16DF52-EB6B-45CA-B0B1-8AF4AF73B2DB}" srcOrd="0" destOrd="0" parTransId="{47ED8134-9D40-4E14-89C1-CDF43FFA2B64}" sibTransId="{71E4E940-6807-4EF6-B3C6-76F1CFA9F4A6}"/>
    <dgm:cxn modelId="{278944F5-0E94-48E3-9EC3-4249A1263489}" type="presOf" srcId="{1BC3BFE9-5516-4C41-8E01-32E3B5A2CA37}" destId="{7CE7765C-1109-4FB1-A055-D9A1736B8B0A}" srcOrd="0" destOrd="0" presId="urn:microsoft.com/office/officeart/2005/8/layout/hierarchy1"/>
    <dgm:cxn modelId="{14178D22-07A7-499F-8C70-46D6F827CFFF}" srcId="{3E910D17-1BDA-474C-B9AD-3EE713572051}" destId="{BFDC24C8-54AF-4A22-B600-CC0BF0117F47}" srcOrd="0" destOrd="0" parTransId="{9D9E201E-34EE-4EC0-AC03-7F5C4225BBFA}" sibTransId="{CC4C6F27-A569-4FF1-948C-70942235EE58}"/>
    <dgm:cxn modelId="{8F647B9E-FF30-4E66-8048-7696A9FF1314}" srcId="{1BC3BFE9-5516-4C41-8E01-32E3B5A2CA37}" destId="{1FD6A2FE-E624-4E8F-B55B-DA2064C8B81C}" srcOrd="1" destOrd="0" parTransId="{C71E116A-64D4-48FE-AE62-61686E862F4A}" sibTransId="{0E67916A-A370-4F9A-A734-8615E7A06E04}"/>
    <dgm:cxn modelId="{EA8E0EAB-B161-4B5A-B8CF-C2D5CE199B49}" type="presOf" srcId="{3E910D17-1BDA-474C-B9AD-3EE713572051}" destId="{3E64321D-477D-41AB-B86D-F833CF4DCEAE}" srcOrd="0" destOrd="0" presId="urn:microsoft.com/office/officeart/2005/8/layout/hierarchy1"/>
    <dgm:cxn modelId="{0D5B860A-DB4C-41A1-873F-4F21D76FE3EF}" type="presOf" srcId="{BFDC24C8-54AF-4A22-B600-CC0BF0117F47}" destId="{2B7515EA-CFC0-4EFC-B306-FF5709A44350}" srcOrd="0" destOrd="0" presId="urn:microsoft.com/office/officeart/2005/8/layout/hierarchy1"/>
    <dgm:cxn modelId="{964DF3AA-296D-4CD8-9CA0-5081FCF408C9}" srcId="{1BC3BFE9-5516-4C41-8E01-32E3B5A2CA37}" destId="{3E910D17-1BDA-474C-B9AD-3EE713572051}" srcOrd="0" destOrd="0" parTransId="{1623B390-BECF-4288-AC11-947525674DBA}" sibTransId="{F36017EF-7232-4355-A424-0CBC727442BD}"/>
    <dgm:cxn modelId="{C90C488E-B4D9-42DE-A2F5-38D8ADF739FC}" type="presOf" srcId="{9A710669-4469-4851-9086-00A8E7D51E46}" destId="{2DF7C1A3-90B9-442D-B278-8D00DD25F3C2}" srcOrd="0" destOrd="0" presId="urn:microsoft.com/office/officeart/2005/8/layout/hierarchy1"/>
    <dgm:cxn modelId="{8ABA9BEE-35AB-469A-8BD1-02C5E63CB2CD}" srcId="{3E910D17-1BDA-474C-B9AD-3EE713572051}" destId="{A899021A-AAD8-4EB5-8B31-FFA21DB09A74}" srcOrd="1" destOrd="0" parTransId="{9A710669-4469-4851-9086-00A8E7D51E46}" sibTransId="{A2C61F04-B6BD-4D45-98B7-E44B38D12F87}"/>
    <dgm:cxn modelId="{B144999C-8FF6-40EF-B3DF-CA9F5C9D02CB}" srcId="{69C66125-3433-454E-A783-794B49331728}" destId="{1BC3BFE9-5516-4C41-8E01-32E3B5A2CA37}" srcOrd="0" destOrd="0" parTransId="{8EDFE48D-DA1A-48C1-A29E-0B9AC3FD42A7}" sibTransId="{344FDB36-D6C6-4526-A50D-F1B8E5152BBA}"/>
    <dgm:cxn modelId="{84F39E82-E924-4C77-AA01-58C3A6B66D3B}" type="presOf" srcId="{3D16DF52-EB6B-45CA-B0B1-8AF4AF73B2DB}" destId="{5BE78546-3892-4448-9985-8D8CDDAD08BD}" srcOrd="0" destOrd="0" presId="urn:microsoft.com/office/officeart/2005/8/layout/hierarchy1"/>
    <dgm:cxn modelId="{12AB723E-E7BA-4534-91D2-91D117987AC5}" type="presOf" srcId="{69C66125-3433-454E-A783-794B49331728}" destId="{7796A604-7B31-45D2-A395-85C0162F699A}" srcOrd="0" destOrd="0" presId="urn:microsoft.com/office/officeart/2005/8/layout/hierarchy1"/>
    <dgm:cxn modelId="{94034F38-0C33-448B-B164-72F48DD42D70}" type="presOf" srcId="{47ED8134-9D40-4E14-89C1-CDF43FFA2B64}" destId="{D929A59B-5A79-4B3F-B288-D6710EBFA3E0}" srcOrd="0" destOrd="0" presId="urn:microsoft.com/office/officeart/2005/8/layout/hierarchy1"/>
    <dgm:cxn modelId="{D71A0CB1-0DF3-417B-BCB9-12181A41221D}" type="presOf" srcId="{9D9E201E-34EE-4EC0-AC03-7F5C4225BBFA}" destId="{2FBA69C9-BCCE-4C41-BDFC-4110E86BC3FA}" srcOrd="0" destOrd="0" presId="urn:microsoft.com/office/officeart/2005/8/layout/hierarchy1"/>
    <dgm:cxn modelId="{53AE5372-9731-4F17-8A28-716949675E96}" type="presOf" srcId="{1623B390-BECF-4288-AC11-947525674DBA}" destId="{74BDF6BB-7B16-4D99-ABEE-42C0034BF030}" srcOrd="0" destOrd="0" presId="urn:microsoft.com/office/officeart/2005/8/layout/hierarchy1"/>
    <dgm:cxn modelId="{6C676E89-1068-4321-9E45-1F4FA1FFA79A}" type="presOf" srcId="{1FD6A2FE-E624-4E8F-B55B-DA2064C8B81C}" destId="{363E58AB-0640-4DB9-A902-0C9D36C539BF}" srcOrd="0" destOrd="0" presId="urn:microsoft.com/office/officeart/2005/8/layout/hierarchy1"/>
    <dgm:cxn modelId="{560EFBD0-A9C6-4239-8719-DCCE024B8985}" type="presParOf" srcId="{7796A604-7B31-45D2-A395-85C0162F699A}" destId="{5212CB3F-917D-469D-B565-A5B10E0A5EF7}" srcOrd="0" destOrd="0" presId="urn:microsoft.com/office/officeart/2005/8/layout/hierarchy1"/>
    <dgm:cxn modelId="{27EDDBCA-7DF0-4F5A-B63C-425B30D7A6B3}" type="presParOf" srcId="{5212CB3F-917D-469D-B565-A5B10E0A5EF7}" destId="{D7C1EF3B-81F6-4615-AA4B-4C68CD23F4ED}" srcOrd="0" destOrd="0" presId="urn:microsoft.com/office/officeart/2005/8/layout/hierarchy1"/>
    <dgm:cxn modelId="{41E53C5A-377E-428D-891D-D86015280174}" type="presParOf" srcId="{D7C1EF3B-81F6-4615-AA4B-4C68CD23F4ED}" destId="{C54016BD-8060-4AF5-807D-3E3D2794743B}" srcOrd="0" destOrd="0" presId="urn:microsoft.com/office/officeart/2005/8/layout/hierarchy1"/>
    <dgm:cxn modelId="{C8D79DBF-55D9-46DB-9D4B-82E1B9B7318B}" type="presParOf" srcId="{D7C1EF3B-81F6-4615-AA4B-4C68CD23F4ED}" destId="{7CE7765C-1109-4FB1-A055-D9A1736B8B0A}" srcOrd="1" destOrd="0" presId="urn:microsoft.com/office/officeart/2005/8/layout/hierarchy1"/>
    <dgm:cxn modelId="{122AFC54-F05B-4009-A706-614EA8F45C92}" type="presParOf" srcId="{5212CB3F-917D-469D-B565-A5B10E0A5EF7}" destId="{A02E4D32-BB96-4293-B85A-6A4C2AD31D44}" srcOrd="1" destOrd="0" presId="urn:microsoft.com/office/officeart/2005/8/layout/hierarchy1"/>
    <dgm:cxn modelId="{ADC2CE38-D90A-413D-B0EB-90F8D1501F18}" type="presParOf" srcId="{A02E4D32-BB96-4293-B85A-6A4C2AD31D44}" destId="{74BDF6BB-7B16-4D99-ABEE-42C0034BF030}" srcOrd="0" destOrd="0" presId="urn:microsoft.com/office/officeart/2005/8/layout/hierarchy1"/>
    <dgm:cxn modelId="{86E43FE0-625B-4F1A-866A-F0F78B8FCB63}" type="presParOf" srcId="{A02E4D32-BB96-4293-B85A-6A4C2AD31D44}" destId="{A767BFA2-4E8F-4FF5-B597-9BAFEF9B58DD}" srcOrd="1" destOrd="0" presId="urn:microsoft.com/office/officeart/2005/8/layout/hierarchy1"/>
    <dgm:cxn modelId="{C74303EF-1745-423B-8432-619BA4162796}" type="presParOf" srcId="{A767BFA2-4E8F-4FF5-B597-9BAFEF9B58DD}" destId="{4228C040-7CC2-4185-9A94-A918F3859EB8}" srcOrd="0" destOrd="0" presId="urn:microsoft.com/office/officeart/2005/8/layout/hierarchy1"/>
    <dgm:cxn modelId="{15A1A0EF-E7E8-4CE1-8B34-DD73B99A003B}" type="presParOf" srcId="{4228C040-7CC2-4185-9A94-A918F3859EB8}" destId="{25DAEB73-64CE-4B4E-86E2-8D9774AE4274}" srcOrd="0" destOrd="0" presId="urn:microsoft.com/office/officeart/2005/8/layout/hierarchy1"/>
    <dgm:cxn modelId="{AAEB2EAD-B824-4BBC-BA2C-B93CFC3AC077}" type="presParOf" srcId="{4228C040-7CC2-4185-9A94-A918F3859EB8}" destId="{3E64321D-477D-41AB-B86D-F833CF4DCEAE}" srcOrd="1" destOrd="0" presId="urn:microsoft.com/office/officeart/2005/8/layout/hierarchy1"/>
    <dgm:cxn modelId="{D7FAADC4-2FBA-4D61-ACC4-BA21236B20EA}" type="presParOf" srcId="{A767BFA2-4E8F-4FF5-B597-9BAFEF9B58DD}" destId="{FFCBE649-8228-4D12-91A6-CEC3E0518298}" srcOrd="1" destOrd="0" presId="urn:microsoft.com/office/officeart/2005/8/layout/hierarchy1"/>
    <dgm:cxn modelId="{96050402-AE44-4408-AFA3-12FA62964D93}" type="presParOf" srcId="{FFCBE649-8228-4D12-91A6-CEC3E0518298}" destId="{2FBA69C9-BCCE-4C41-BDFC-4110E86BC3FA}" srcOrd="0" destOrd="0" presId="urn:microsoft.com/office/officeart/2005/8/layout/hierarchy1"/>
    <dgm:cxn modelId="{422BF850-AC74-49D3-9596-668375250F14}" type="presParOf" srcId="{FFCBE649-8228-4D12-91A6-CEC3E0518298}" destId="{B704B303-6AC7-4733-9F06-882231951AAE}" srcOrd="1" destOrd="0" presId="urn:microsoft.com/office/officeart/2005/8/layout/hierarchy1"/>
    <dgm:cxn modelId="{13980063-F720-44EB-8EBD-6B1E11CA4B6B}" type="presParOf" srcId="{B704B303-6AC7-4733-9F06-882231951AAE}" destId="{BA98BAB1-9A35-4689-B5E2-13F30566F60C}" srcOrd="0" destOrd="0" presId="urn:microsoft.com/office/officeart/2005/8/layout/hierarchy1"/>
    <dgm:cxn modelId="{6701132D-9C21-4AFA-A0A7-417C63F9BF90}" type="presParOf" srcId="{BA98BAB1-9A35-4689-B5E2-13F30566F60C}" destId="{D45A1378-B308-4A5E-8D88-65D387AF0D58}" srcOrd="0" destOrd="0" presId="urn:microsoft.com/office/officeart/2005/8/layout/hierarchy1"/>
    <dgm:cxn modelId="{745AB6B5-1C2C-4F14-AE91-91883DBB4B39}" type="presParOf" srcId="{BA98BAB1-9A35-4689-B5E2-13F30566F60C}" destId="{2B7515EA-CFC0-4EFC-B306-FF5709A44350}" srcOrd="1" destOrd="0" presId="urn:microsoft.com/office/officeart/2005/8/layout/hierarchy1"/>
    <dgm:cxn modelId="{3EBA2369-A4D3-4FF9-836A-EBC828AC4894}" type="presParOf" srcId="{B704B303-6AC7-4733-9F06-882231951AAE}" destId="{9238CAB1-A61A-4953-9605-E9FA6AAF081F}" srcOrd="1" destOrd="0" presId="urn:microsoft.com/office/officeart/2005/8/layout/hierarchy1"/>
    <dgm:cxn modelId="{F8E11936-F7BF-4628-9CFD-C59A8A1C7757}" type="presParOf" srcId="{FFCBE649-8228-4D12-91A6-CEC3E0518298}" destId="{2DF7C1A3-90B9-442D-B278-8D00DD25F3C2}" srcOrd="2" destOrd="0" presId="urn:microsoft.com/office/officeart/2005/8/layout/hierarchy1"/>
    <dgm:cxn modelId="{9F2AA5C1-4F34-45A4-976F-88974ED85FC1}" type="presParOf" srcId="{FFCBE649-8228-4D12-91A6-CEC3E0518298}" destId="{6FC06684-B4EC-41E1-80FB-A3CB73B6DFFC}" srcOrd="3" destOrd="0" presId="urn:microsoft.com/office/officeart/2005/8/layout/hierarchy1"/>
    <dgm:cxn modelId="{5039A651-20A7-463C-8B12-08E4045B31B9}" type="presParOf" srcId="{6FC06684-B4EC-41E1-80FB-A3CB73B6DFFC}" destId="{CE6A509A-D68B-484E-8A7B-D9FF2D422516}" srcOrd="0" destOrd="0" presId="urn:microsoft.com/office/officeart/2005/8/layout/hierarchy1"/>
    <dgm:cxn modelId="{57A75FCD-0E2F-41D8-848C-66E572B5A71E}" type="presParOf" srcId="{CE6A509A-D68B-484E-8A7B-D9FF2D422516}" destId="{4CB19E09-393F-4C20-942C-F588D0367638}" srcOrd="0" destOrd="0" presId="urn:microsoft.com/office/officeart/2005/8/layout/hierarchy1"/>
    <dgm:cxn modelId="{7F4E11C9-A1E6-462D-9F35-18201AF419C5}" type="presParOf" srcId="{CE6A509A-D68B-484E-8A7B-D9FF2D422516}" destId="{CB115447-490D-4B2E-8181-7F54E4AF58EF}" srcOrd="1" destOrd="0" presId="urn:microsoft.com/office/officeart/2005/8/layout/hierarchy1"/>
    <dgm:cxn modelId="{B715B8A7-505B-47C1-9F09-01F9C4793D81}" type="presParOf" srcId="{6FC06684-B4EC-41E1-80FB-A3CB73B6DFFC}" destId="{DEF6F96C-0851-43BD-B3D2-3E5156130FBC}" srcOrd="1" destOrd="0" presId="urn:microsoft.com/office/officeart/2005/8/layout/hierarchy1"/>
    <dgm:cxn modelId="{E105CB21-12D1-42D9-B4F8-C4A2685AADD0}" type="presParOf" srcId="{A02E4D32-BB96-4293-B85A-6A4C2AD31D44}" destId="{FF6B47DF-05A2-4C7E-BF19-2C6753502FD1}" srcOrd="2" destOrd="0" presId="urn:microsoft.com/office/officeart/2005/8/layout/hierarchy1"/>
    <dgm:cxn modelId="{AA9AC4BA-7CEC-41F0-B459-F8A4801F39C1}" type="presParOf" srcId="{A02E4D32-BB96-4293-B85A-6A4C2AD31D44}" destId="{9F998E11-41D5-438F-AE07-1327FF6EE029}" srcOrd="3" destOrd="0" presId="urn:microsoft.com/office/officeart/2005/8/layout/hierarchy1"/>
    <dgm:cxn modelId="{23BB5D02-B883-4E5B-B1A7-D388575B96BB}" type="presParOf" srcId="{9F998E11-41D5-438F-AE07-1327FF6EE029}" destId="{09309310-39A8-4D3A-B846-907A9BC26CCA}" srcOrd="0" destOrd="0" presId="urn:microsoft.com/office/officeart/2005/8/layout/hierarchy1"/>
    <dgm:cxn modelId="{126F6AB4-5357-4005-8330-5BC6397E2744}" type="presParOf" srcId="{09309310-39A8-4D3A-B846-907A9BC26CCA}" destId="{4397ADF7-5871-454C-887B-D120E1790098}" srcOrd="0" destOrd="0" presId="urn:microsoft.com/office/officeart/2005/8/layout/hierarchy1"/>
    <dgm:cxn modelId="{A28DD59C-026C-4490-9339-09AC75BF861F}" type="presParOf" srcId="{09309310-39A8-4D3A-B846-907A9BC26CCA}" destId="{363E58AB-0640-4DB9-A902-0C9D36C539BF}" srcOrd="1" destOrd="0" presId="urn:microsoft.com/office/officeart/2005/8/layout/hierarchy1"/>
    <dgm:cxn modelId="{7AFB249B-3B0D-41B5-99D2-E754E105BA6C}" type="presParOf" srcId="{9F998E11-41D5-438F-AE07-1327FF6EE029}" destId="{22A20752-A65C-43E8-BF93-F0004B9E0870}" srcOrd="1" destOrd="0" presId="urn:microsoft.com/office/officeart/2005/8/layout/hierarchy1"/>
    <dgm:cxn modelId="{110B1D3F-EB2E-4EF9-BFBE-3058E386EB2A}" type="presParOf" srcId="{22A20752-A65C-43E8-BF93-F0004B9E0870}" destId="{D929A59B-5A79-4B3F-B288-D6710EBFA3E0}" srcOrd="0" destOrd="0" presId="urn:microsoft.com/office/officeart/2005/8/layout/hierarchy1"/>
    <dgm:cxn modelId="{C880D7D7-9C72-492C-BA80-3F70A0750FBC}" type="presParOf" srcId="{22A20752-A65C-43E8-BF93-F0004B9E0870}" destId="{559AD5B2-71FC-43BB-A189-A0D988A70CFB}" srcOrd="1" destOrd="0" presId="urn:microsoft.com/office/officeart/2005/8/layout/hierarchy1"/>
    <dgm:cxn modelId="{B059503C-8D8E-410B-B9E7-0122C0AFE366}" type="presParOf" srcId="{559AD5B2-71FC-43BB-A189-A0D988A70CFB}" destId="{E28A0904-CF13-4699-85CD-2367CE9D566B}" srcOrd="0" destOrd="0" presId="urn:microsoft.com/office/officeart/2005/8/layout/hierarchy1"/>
    <dgm:cxn modelId="{609DE06B-DB98-489F-87D6-539B5394D3B5}" type="presParOf" srcId="{E28A0904-CF13-4699-85CD-2367CE9D566B}" destId="{7A36103A-EE62-49A1-B03F-9DE4C6301F03}" srcOrd="0" destOrd="0" presId="urn:microsoft.com/office/officeart/2005/8/layout/hierarchy1"/>
    <dgm:cxn modelId="{71928AD6-98B1-4E43-BCA7-6B9B964F86A5}" type="presParOf" srcId="{E28A0904-CF13-4699-85CD-2367CE9D566B}" destId="{5BE78546-3892-4448-9985-8D8CDDAD08BD}" srcOrd="1" destOrd="0" presId="urn:microsoft.com/office/officeart/2005/8/layout/hierarchy1"/>
    <dgm:cxn modelId="{4CCB23AF-7B93-47A9-8429-D7DD1138A1C4}" type="presParOf" srcId="{559AD5B2-71FC-43BB-A189-A0D988A70CFB}" destId="{1C67F567-EF2A-448A-96DA-AC0DC4FBA6BC}" srcOrd="1" destOrd="0" presId="urn:microsoft.com/office/officeart/2005/8/layout/hierarchy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ACD0C3-FE15-46BE-9E66-809708CB3801}" type="doc">
      <dgm:prSet loTypeId="urn:microsoft.com/office/officeart/2011/layout/HexagonRadial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5112FD44-0948-48CF-B1B9-E9054ECAB36C}">
      <dgm:prSet phldrT="[Text]" custT="1"/>
      <dgm:spPr>
        <a:solidFill>
          <a:srgbClr val="FF5050"/>
        </a:solidFill>
        <a:ln cmpd="thickThin"/>
      </dgm:spPr>
      <dgm:t>
        <a:bodyPr/>
        <a:lstStyle/>
        <a:p>
          <a: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สร้าง</a:t>
          </a:r>
          <a:b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</a:br>
          <a: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ความเชื่อมั่นให้กับ</a:t>
          </a:r>
          <a:b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</a:br>
          <a: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ทุกภาคส่วน</a:t>
          </a:r>
          <a:endParaRPr lang="th-TH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ucrosiaUPC" pitchFamily="18" charset="-34"/>
            <a:cs typeface="EucrosiaUPC" pitchFamily="18" charset="-34"/>
          </a:endParaRPr>
        </a:p>
      </dgm:t>
    </dgm:pt>
    <dgm:pt modelId="{E42FE1A3-0C09-48E5-8DBC-2CF7C5932269}" type="parTrans" cxnId="{F727C791-269A-44EC-8B83-0E84EE540E32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068BA29B-E285-4651-8811-1454E7B20B29}" type="sibTrans" cxnId="{F727C791-269A-44EC-8B83-0E84EE540E32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B41F2E66-797C-42E1-9EB4-41BB91CBE178}">
      <dgm:prSet phldrT="[Text]" custT="1"/>
      <dgm:spPr>
        <a:solidFill>
          <a:srgbClr val="00B0F0"/>
        </a:solidFill>
      </dgm:spPr>
      <dgm:t>
        <a:bodyPr/>
        <a:lstStyle/>
        <a:p>
          <a:r>
            <a:rPr lang="th-TH" altLang="th-TH" sz="1800" b="1" i="0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</a:t>
          </a:r>
          <a:br>
            <a:rPr lang="th-TH" altLang="th-TH" sz="1800" b="1" i="0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1800" b="1" i="0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มีกรอบการปฏิบัติงานที่เป็นมาตรฐานเดียวกัน</a:t>
          </a:r>
          <a:endParaRPr lang="th-TH" sz="1800" b="1" i="0" u="none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C56C4139-6CE5-43AF-8243-4E95AA967AB8}" type="parTrans" cxnId="{E54C2F29-4D9F-40C6-9959-F1896BD3BFE0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C6E15D1F-88B0-4C01-8383-C4FA9EE096E6}" type="sibTrans" cxnId="{E54C2F29-4D9F-40C6-9959-F1896BD3BFE0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A849D7E5-76B3-47C0-A285-EA2BC8C70948}">
      <dgm:prSet phldrT="[Text]" custT="1"/>
      <dgm:spPr>
        <a:solidFill>
          <a:srgbClr val="FFFF00"/>
        </a:solidFill>
      </dgm:spPr>
      <dgm:t>
        <a:bodyPr/>
        <a:lstStyle/>
        <a:p>
          <a: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มุ่งเน้นการเปิดเผยข้อมูล เพื่อความโปร่งใส และมีการแข่งขันอย่างเป็นธรรม</a:t>
          </a:r>
          <a:endParaRPr lang="th-TH" sz="18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063639EB-D6E8-4C8F-A7E6-7DCADE715398}" type="parTrans" cxnId="{454AF067-AB12-4DEA-A5BE-4E24944339A9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686E6574-8EF0-450C-86F1-F1338F33D085}" type="sibTrans" cxnId="{454AF067-AB12-4DEA-A5BE-4E24944339A9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BE4269D1-0449-4363-BD11-AA772A6B2DF1}">
      <dgm:prSet phldrT="[Text]" custT="1"/>
      <dgm:spPr>
        <a:solidFill>
          <a:srgbClr val="FFE79B"/>
        </a:solidFill>
      </dgm:spPr>
      <dgm:t>
        <a:bodyPr/>
        <a:lstStyle/>
        <a:p>
          <a: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คำนึงถึงวัตถุประสงค์การใช้งานเป็นสำคัญ เพื่อให้เกิดความคุ้มค่าในการใช้จ่ายเงิน</a:t>
          </a:r>
          <a:endParaRPr lang="th-TH" sz="18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63A933FB-E6C9-4B11-B85B-77610260434D}" type="parTrans" cxnId="{8099C51F-0C0D-4927-AE4C-F1F79A721C67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6131EDF8-B638-499D-985F-31BE024FBEFF}" type="sibTrans" cxnId="{8099C51F-0C0D-4927-AE4C-F1F79A721C67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B92A4140-E5E6-416C-A727-6B9049B202E9}">
      <dgm:prSet phldrT="[Text]" custT="1"/>
      <dgm:spPr/>
      <dgm:t>
        <a:bodyPr/>
        <a:lstStyle/>
        <a:p>
          <a: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เน้นการวางแผนและประเมินผลเพื่อให้เกิดประสิทธิภาพและประสิทธิผล</a:t>
          </a:r>
          <a:endParaRPr lang="th-TH" sz="18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D9F0B361-7C9D-4391-B6E1-922DF36C71F0}" type="parTrans" cxnId="{8CD18B53-A041-4A65-8D64-E7F125712D9F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3752D78E-D21F-4D3C-A39D-F5D6822AB850}" type="sibTrans" cxnId="{8CD18B53-A041-4A65-8D64-E7F125712D9F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759B8B0A-D0C2-4C0B-A743-6C7BD5759F08}">
      <dgm:prSet phldrT="[Text]" custT="1"/>
      <dgm:spPr/>
      <dgm:t>
        <a:bodyPr/>
        <a:lstStyle/>
        <a:p>
          <a: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ส่งเสริมให้</a:t>
          </a:r>
          <a:b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ภาคประชาชนมีส่วนร่วม เพื่อตรวจสอบและป้องกันการทุจริต</a:t>
          </a:r>
          <a:endParaRPr lang="th-TH" sz="18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5EC61A2-ABB0-4864-A352-F6743705F5B5}" type="parTrans" cxnId="{B5A51F62-CBCA-4739-AA4C-C2CD47A4159A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5497FEF3-A802-4E29-895A-4FC13CD6B291}" type="sibTrans" cxnId="{B5A51F62-CBCA-4739-AA4C-C2CD47A4159A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25B346A1-DCEF-4182-94E9-60562FF33AD9}">
      <dgm:prSet phldrT="[Text]" custT="1"/>
      <dgm:spPr/>
      <dgm:t>
        <a:bodyPr/>
        <a:lstStyle/>
        <a:p>
          <a: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การจัดซื้อจัดจ้างด้วยวิธีการทางอิเล็กทรอนิกส์ เพื่อการเปิดเผยโปร่งใส</a:t>
          </a:r>
          <a:endParaRPr lang="th-TH" sz="18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78F5437A-94EC-40A8-B248-00F27E9E913B}" type="parTrans" cxnId="{D03BE465-7748-4CF4-B30E-FB0861701737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7370EF77-DCD6-4DFD-9E85-1C38A83F140C}" type="sibTrans" cxnId="{D03BE465-7748-4CF4-B30E-FB0861701737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893D6B7C-A07B-494B-8664-B7DC9D3BB49C}" type="pres">
      <dgm:prSet presAssocID="{CBACD0C3-FE15-46BE-9E66-809708CB38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B43E1A2A-8E8A-4CE1-8CBF-84E1656D9194}" type="pres">
      <dgm:prSet presAssocID="{5112FD44-0948-48CF-B1B9-E9054ECAB36C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th-TH"/>
        </a:p>
      </dgm:t>
    </dgm:pt>
    <dgm:pt modelId="{A6D77528-F361-4EED-B85D-E4772A8B476D}" type="pres">
      <dgm:prSet presAssocID="{B41F2E66-797C-42E1-9EB4-41BB91CBE178}" presName="Accent1" presStyleCnt="0"/>
      <dgm:spPr/>
      <dgm:t>
        <a:bodyPr/>
        <a:lstStyle/>
        <a:p>
          <a:endParaRPr lang="th-TH"/>
        </a:p>
      </dgm:t>
    </dgm:pt>
    <dgm:pt modelId="{A2BBA60E-90E6-42CA-B49E-7707D36C2BD6}" type="pres">
      <dgm:prSet presAssocID="{B41F2E66-797C-42E1-9EB4-41BB91CBE178}" presName="Accent" presStyleLbl="bgShp" presStyleIdx="0" presStyleCnt="6"/>
      <dgm:spPr/>
      <dgm:t>
        <a:bodyPr/>
        <a:lstStyle/>
        <a:p>
          <a:endParaRPr lang="th-TH"/>
        </a:p>
      </dgm:t>
    </dgm:pt>
    <dgm:pt modelId="{0C52F167-D3DA-4B1C-AB9C-C975B0AF0CE1}" type="pres">
      <dgm:prSet presAssocID="{B41F2E66-797C-42E1-9EB4-41BB91CBE178}" presName="Child1" presStyleLbl="node1" presStyleIdx="0" presStyleCnt="6" custLinFactNeighborY="-44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69775D5-B276-400C-A333-80DF0FF5F60B}" type="pres">
      <dgm:prSet presAssocID="{A849D7E5-76B3-47C0-A285-EA2BC8C70948}" presName="Accent2" presStyleCnt="0"/>
      <dgm:spPr/>
      <dgm:t>
        <a:bodyPr/>
        <a:lstStyle/>
        <a:p>
          <a:endParaRPr lang="th-TH"/>
        </a:p>
      </dgm:t>
    </dgm:pt>
    <dgm:pt modelId="{60E93B20-6940-4700-B69B-7C58FB9BCBB1}" type="pres">
      <dgm:prSet presAssocID="{A849D7E5-76B3-47C0-A285-EA2BC8C70948}" presName="Accent" presStyleLbl="bgShp" presStyleIdx="1" presStyleCnt="6" custLinFactNeighborX="20450" custLinFactNeighborY="19946"/>
      <dgm:spPr/>
      <dgm:t>
        <a:bodyPr/>
        <a:lstStyle/>
        <a:p>
          <a:endParaRPr lang="th-TH"/>
        </a:p>
      </dgm:t>
    </dgm:pt>
    <dgm:pt modelId="{4A80CA7E-CF92-4998-B7F5-CB8F30500FD2}" type="pres">
      <dgm:prSet presAssocID="{A849D7E5-76B3-47C0-A285-EA2BC8C70948}" presName="Child2" presStyleLbl="node1" presStyleIdx="1" presStyleCnt="6" custLinFactNeighborX="21029" custLinFactNeighborY="-159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7F1D6AE-3FBF-476B-8F61-1E0107D74E6E}" type="pres">
      <dgm:prSet presAssocID="{BE4269D1-0449-4363-BD11-AA772A6B2DF1}" presName="Accent3" presStyleCnt="0"/>
      <dgm:spPr/>
      <dgm:t>
        <a:bodyPr/>
        <a:lstStyle/>
        <a:p>
          <a:endParaRPr lang="th-TH"/>
        </a:p>
      </dgm:t>
    </dgm:pt>
    <dgm:pt modelId="{B9198E5B-9981-42FB-AC6D-07A1B5046098}" type="pres">
      <dgm:prSet presAssocID="{BE4269D1-0449-4363-BD11-AA772A6B2DF1}" presName="Accent" presStyleLbl="bgShp" presStyleIdx="2" presStyleCnt="6"/>
      <dgm:spPr/>
      <dgm:t>
        <a:bodyPr/>
        <a:lstStyle/>
        <a:p>
          <a:endParaRPr lang="th-TH"/>
        </a:p>
      </dgm:t>
    </dgm:pt>
    <dgm:pt modelId="{BA90A0EF-315F-4D9F-A6C5-594EAE6A9128}" type="pres">
      <dgm:prSet presAssocID="{BE4269D1-0449-4363-BD11-AA772A6B2DF1}" presName="Child3" presStyleLbl="node1" presStyleIdx="2" presStyleCnt="6" custLinFactNeighborX="87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6081892-0B53-41F5-B77F-A58F3D784697}" type="pres">
      <dgm:prSet presAssocID="{B92A4140-E5E6-416C-A727-6B9049B202E9}" presName="Accent4" presStyleCnt="0"/>
      <dgm:spPr/>
      <dgm:t>
        <a:bodyPr/>
        <a:lstStyle/>
        <a:p>
          <a:endParaRPr lang="th-TH"/>
        </a:p>
      </dgm:t>
    </dgm:pt>
    <dgm:pt modelId="{7FC20031-0A9E-4E9D-990E-A9DFC57C3941}" type="pres">
      <dgm:prSet presAssocID="{B92A4140-E5E6-416C-A727-6B9049B202E9}" presName="Accent" presStyleLbl="bgShp" presStyleIdx="3" presStyleCnt="6" custLinFactNeighborX="17963" custLinFactNeighborY="64389"/>
      <dgm:spPr/>
      <dgm:t>
        <a:bodyPr/>
        <a:lstStyle/>
        <a:p>
          <a:endParaRPr lang="th-TH"/>
        </a:p>
      </dgm:t>
    </dgm:pt>
    <dgm:pt modelId="{7B19050F-8F54-41CC-8314-80562264E6C3}" type="pres">
      <dgm:prSet presAssocID="{B92A4140-E5E6-416C-A727-6B9049B202E9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0670F57-9858-4BD0-A767-D3BB8E57BEE3}" type="pres">
      <dgm:prSet presAssocID="{759B8B0A-D0C2-4C0B-A743-6C7BD5759F08}" presName="Accent5" presStyleCnt="0"/>
      <dgm:spPr/>
      <dgm:t>
        <a:bodyPr/>
        <a:lstStyle/>
        <a:p>
          <a:endParaRPr lang="th-TH"/>
        </a:p>
      </dgm:t>
    </dgm:pt>
    <dgm:pt modelId="{437E727A-C47B-411A-84D2-7C36462E0EC9}" type="pres">
      <dgm:prSet presAssocID="{759B8B0A-D0C2-4C0B-A743-6C7BD5759F08}" presName="Accent" presStyleLbl="bgShp" presStyleIdx="4" presStyleCnt="6" custLinFactNeighborX="-21250" custLinFactNeighborY="-5605"/>
      <dgm:spPr/>
      <dgm:t>
        <a:bodyPr/>
        <a:lstStyle/>
        <a:p>
          <a:endParaRPr lang="th-TH"/>
        </a:p>
      </dgm:t>
    </dgm:pt>
    <dgm:pt modelId="{CAC62337-6D50-404A-813C-429052A65D44}" type="pres">
      <dgm:prSet presAssocID="{759B8B0A-D0C2-4C0B-A743-6C7BD5759F08}" presName="Child5" presStyleLbl="node1" presStyleIdx="4" presStyleCnt="6" custLinFactNeighborX="-12598" custLinFactNeighborY="7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903A95D-0760-44B0-9D56-3F6F9F5DCB46}" type="pres">
      <dgm:prSet presAssocID="{25B346A1-DCEF-4182-94E9-60562FF33AD9}" presName="Accent6" presStyleCnt="0"/>
      <dgm:spPr/>
      <dgm:t>
        <a:bodyPr/>
        <a:lstStyle/>
        <a:p>
          <a:endParaRPr lang="th-TH"/>
        </a:p>
      </dgm:t>
    </dgm:pt>
    <dgm:pt modelId="{D87717D8-7C84-455A-8420-1DC93AEEB32C}" type="pres">
      <dgm:prSet presAssocID="{25B346A1-DCEF-4182-94E9-60562FF33AD9}" presName="Accent" presStyleLbl="bgShp" presStyleIdx="5" presStyleCnt="6"/>
      <dgm:spPr/>
      <dgm:t>
        <a:bodyPr/>
        <a:lstStyle/>
        <a:p>
          <a:endParaRPr lang="th-TH"/>
        </a:p>
      </dgm:t>
    </dgm:pt>
    <dgm:pt modelId="{614D0621-3D17-410D-9326-C1010E8DB764}" type="pres">
      <dgm:prSet presAssocID="{25B346A1-DCEF-4182-94E9-60562FF33AD9}" presName="Child6" presStyleLbl="node1" presStyleIdx="5" presStyleCnt="6" custLinFactNeighborX="-13398" custLinFactNeighborY="-158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FB0C13FC-28C0-470F-A53D-7E93FFB06FA7}" type="presOf" srcId="{B41F2E66-797C-42E1-9EB4-41BB91CBE178}" destId="{0C52F167-D3DA-4B1C-AB9C-C975B0AF0CE1}" srcOrd="0" destOrd="0" presId="urn:microsoft.com/office/officeart/2011/layout/HexagonRadial"/>
    <dgm:cxn modelId="{B5A51F62-CBCA-4739-AA4C-C2CD47A4159A}" srcId="{5112FD44-0948-48CF-B1B9-E9054ECAB36C}" destId="{759B8B0A-D0C2-4C0B-A743-6C7BD5759F08}" srcOrd="4" destOrd="0" parTransId="{E5EC61A2-ABB0-4864-A352-F6743705F5B5}" sibTransId="{5497FEF3-A802-4E29-895A-4FC13CD6B291}"/>
    <dgm:cxn modelId="{D03BE465-7748-4CF4-B30E-FB0861701737}" srcId="{5112FD44-0948-48CF-B1B9-E9054ECAB36C}" destId="{25B346A1-DCEF-4182-94E9-60562FF33AD9}" srcOrd="5" destOrd="0" parTransId="{78F5437A-94EC-40A8-B248-00F27E9E913B}" sibTransId="{7370EF77-DCD6-4DFD-9E85-1C38A83F140C}"/>
    <dgm:cxn modelId="{6957CBB8-C469-4D1C-886C-4EFB608D7645}" type="presOf" srcId="{25B346A1-DCEF-4182-94E9-60562FF33AD9}" destId="{614D0621-3D17-410D-9326-C1010E8DB764}" srcOrd="0" destOrd="0" presId="urn:microsoft.com/office/officeart/2011/layout/HexagonRadial"/>
    <dgm:cxn modelId="{E54C2F29-4D9F-40C6-9959-F1896BD3BFE0}" srcId="{5112FD44-0948-48CF-B1B9-E9054ECAB36C}" destId="{B41F2E66-797C-42E1-9EB4-41BB91CBE178}" srcOrd="0" destOrd="0" parTransId="{C56C4139-6CE5-43AF-8243-4E95AA967AB8}" sibTransId="{C6E15D1F-88B0-4C01-8383-C4FA9EE096E6}"/>
    <dgm:cxn modelId="{8CD18B53-A041-4A65-8D64-E7F125712D9F}" srcId="{5112FD44-0948-48CF-B1B9-E9054ECAB36C}" destId="{B92A4140-E5E6-416C-A727-6B9049B202E9}" srcOrd="3" destOrd="0" parTransId="{D9F0B361-7C9D-4391-B6E1-922DF36C71F0}" sibTransId="{3752D78E-D21F-4D3C-A39D-F5D6822AB850}"/>
    <dgm:cxn modelId="{982BB392-777F-4B32-880E-9AE3DD138708}" type="presOf" srcId="{BE4269D1-0449-4363-BD11-AA772A6B2DF1}" destId="{BA90A0EF-315F-4D9F-A6C5-594EAE6A9128}" srcOrd="0" destOrd="0" presId="urn:microsoft.com/office/officeart/2011/layout/HexagonRadial"/>
    <dgm:cxn modelId="{2414F07E-E53F-44C2-8467-F1BC41C70438}" type="presOf" srcId="{5112FD44-0948-48CF-B1B9-E9054ECAB36C}" destId="{B43E1A2A-8E8A-4CE1-8CBF-84E1656D9194}" srcOrd="0" destOrd="0" presId="urn:microsoft.com/office/officeart/2011/layout/HexagonRadial"/>
    <dgm:cxn modelId="{454AF067-AB12-4DEA-A5BE-4E24944339A9}" srcId="{5112FD44-0948-48CF-B1B9-E9054ECAB36C}" destId="{A849D7E5-76B3-47C0-A285-EA2BC8C70948}" srcOrd="1" destOrd="0" parTransId="{063639EB-D6E8-4C8F-A7E6-7DCADE715398}" sibTransId="{686E6574-8EF0-450C-86F1-F1338F33D085}"/>
    <dgm:cxn modelId="{F727C791-269A-44EC-8B83-0E84EE540E32}" srcId="{CBACD0C3-FE15-46BE-9E66-809708CB3801}" destId="{5112FD44-0948-48CF-B1B9-E9054ECAB36C}" srcOrd="0" destOrd="0" parTransId="{E42FE1A3-0C09-48E5-8DBC-2CF7C5932269}" sibTransId="{068BA29B-E285-4651-8811-1454E7B20B29}"/>
    <dgm:cxn modelId="{0E514E44-B0AB-4CBC-9F98-E3C147C79831}" type="presOf" srcId="{CBACD0C3-FE15-46BE-9E66-809708CB3801}" destId="{893D6B7C-A07B-494B-8664-B7DC9D3BB49C}" srcOrd="0" destOrd="0" presId="urn:microsoft.com/office/officeart/2011/layout/HexagonRadial"/>
    <dgm:cxn modelId="{BE71BE47-1727-40C7-85A4-74D8BF16D11E}" type="presOf" srcId="{759B8B0A-D0C2-4C0B-A743-6C7BD5759F08}" destId="{CAC62337-6D50-404A-813C-429052A65D44}" srcOrd="0" destOrd="0" presId="urn:microsoft.com/office/officeart/2011/layout/HexagonRadial"/>
    <dgm:cxn modelId="{29610155-2918-4250-8F0C-39E3A61C951A}" type="presOf" srcId="{A849D7E5-76B3-47C0-A285-EA2BC8C70948}" destId="{4A80CA7E-CF92-4998-B7F5-CB8F30500FD2}" srcOrd="0" destOrd="0" presId="urn:microsoft.com/office/officeart/2011/layout/HexagonRadial"/>
    <dgm:cxn modelId="{8099C51F-0C0D-4927-AE4C-F1F79A721C67}" srcId="{5112FD44-0948-48CF-B1B9-E9054ECAB36C}" destId="{BE4269D1-0449-4363-BD11-AA772A6B2DF1}" srcOrd="2" destOrd="0" parTransId="{63A933FB-E6C9-4B11-B85B-77610260434D}" sibTransId="{6131EDF8-B638-499D-985F-31BE024FBEFF}"/>
    <dgm:cxn modelId="{70968885-2638-4D4B-A141-8192F9D72A3D}" type="presOf" srcId="{B92A4140-E5E6-416C-A727-6B9049B202E9}" destId="{7B19050F-8F54-41CC-8314-80562264E6C3}" srcOrd="0" destOrd="0" presId="urn:microsoft.com/office/officeart/2011/layout/HexagonRadial"/>
    <dgm:cxn modelId="{1180A353-12FC-48C1-B9B9-1327A2F49CCC}" type="presParOf" srcId="{893D6B7C-A07B-494B-8664-B7DC9D3BB49C}" destId="{B43E1A2A-8E8A-4CE1-8CBF-84E1656D9194}" srcOrd="0" destOrd="0" presId="urn:microsoft.com/office/officeart/2011/layout/HexagonRadial"/>
    <dgm:cxn modelId="{40001C97-9983-4E9E-BC4A-3B088CA32550}" type="presParOf" srcId="{893D6B7C-A07B-494B-8664-B7DC9D3BB49C}" destId="{A6D77528-F361-4EED-B85D-E4772A8B476D}" srcOrd="1" destOrd="0" presId="urn:microsoft.com/office/officeart/2011/layout/HexagonRadial"/>
    <dgm:cxn modelId="{4537D5CE-88F2-4E4A-B121-9AA655D93118}" type="presParOf" srcId="{A6D77528-F361-4EED-B85D-E4772A8B476D}" destId="{A2BBA60E-90E6-42CA-B49E-7707D36C2BD6}" srcOrd="0" destOrd="0" presId="urn:microsoft.com/office/officeart/2011/layout/HexagonRadial"/>
    <dgm:cxn modelId="{C9B57E76-8D63-4224-BB85-01EED4036E9B}" type="presParOf" srcId="{893D6B7C-A07B-494B-8664-B7DC9D3BB49C}" destId="{0C52F167-D3DA-4B1C-AB9C-C975B0AF0CE1}" srcOrd="2" destOrd="0" presId="urn:microsoft.com/office/officeart/2011/layout/HexagonRadial"/>
    <dgm:cxn modelId="{B2321C61-9225-466C-BFCD-C8179D98991E}" type="presParOf" srcId="{893D6B7C-A07B-494B-8664-B7DC9D3BB49C}" destId="{469775D5-B276-400C-A333-80DF0FF5F60B}" srcOrd="3" destOrd="0" presId="urn:microsoft.com/office/officeart/2011/layout/HexagonRadial"/>
    <dgm:cxn modelId="{FCFCE5BA-9BBB-45B8-85B5-D9A18BE525BA}" type="presParOf" srcId="{469775D5-B276-400C-A333-80DF0FF5F60B}" destId="{60E93B20-6940-4700-B69B-7C58FB9BCBB1}" srcOrd="0" destOrd="0" presId="urn:microsoft.com/office/officeart/2011/layout/HexagonRadial"/>
    <dgm:cxn modelId="{D6EC398A-79E3-46D6-91C4-4875A90625C3}" type="presParOf" srcId="{893D6B7C-A07B-494B-8664-B7DC9D3BB49C}" destId="{4A80CA7E-CF92-4998-B7F5-CB8F30500FD2}" srcOrd="4" destOrd="0" presId="urn:microsoft.com/office/officeart/2011/layout/HexagonRadial"/>
    <dgm:cxn modelId="{63BAA10C-A7D3-4B47-A63E-74861827B73C}" type="presParOf" srcId="{893D6B7C-A07B-494B-8664-B7DC9D3BB49C}" destId="{87F1D6AE-3FBF-476B-8F61-1E0107D74E6E}" srcOrd="5" destOrd="0" presId="urn:microsoft.com/office/officeart/2011/layout/HexagonRadial"/>
    <dgm:cxn modelId="{648A82C3-94C2-49EB-BF5D-89864EF1E585}" type="presParOf" srcId="{87F1D6AE-3FBF-476B-8F61-1E0107D74E6E}" destId="{B9198E5B-9981-42FB-AC6D-07A1B5046098}" srcOrd="0" destOrd="0" presId="urn:microsoft.com/office/officeart/2011/layout/HexagonRadial"/>
    <dgm:cxn modelId="{504E2F00-F56B-4C5C-BD36-9E023035292F}" type="presParOf" srcId="{893D6B7C-A07B-494B-8664-B7DC9D3BB49C}" destId="{BA90A0EF-315F-4D9F-A6C5-594EAE6A9128}" srcOrd="6" destOrd="0" presId="urn:microsoft.com/office/officeart/2011/layout/HexagonRadial"/>
    <dgm:cxn modelId="{9FEB8B5A-5459-4910-8D66-28BD707998D0}" type="presParOf" srcId="{893D6B7C-A07B-494B-8664-B7DC9D3BB49C}" destId="{26081892-0B53-41F5-B77F-A58F3D784697}" srcOrd="7" destOrd="0" presId="urn:microsoft.com/office/officeart/2011/layout/HexagonRadial"/>
    <dgm:cxn modelId="{0FE0EFA0-58F2-452F-B3C6-09F2C354DB50}" type="presParOf" srcId="{26081892-0B53-41F5-B77F-A58F3D784697}" destId="{7FC20031-0A9E-4E9D-990E-A9DFC57C3941}" srcOrd="0" destOrd="0" presId="urn:microsoft.com/office/officeart/2011/layout/HexagonRadial"/>
    <dgm:cxn modelId="{A66611E9-773B-46E5-ABA7-8DCF1737E3E1}" type="presParOf" srcId="{893D6B7C-A07B-494B-8664-B7DC9D3BB49C}" destId="{7B19050F-8F54-41CC-8314-80562264E6C3}" srcOrd="8" destOrd="0" presId="urn:microsoft.com/office/officeart/2011/layout/HexagonRadial"/>
    <dgm:cxn modelId="{488B08EB-9DFE-46A9-AF72-9519756A9B0C}" type="presParOf" srcId="{893D6B7C-A07B-494B-8664-B7DC9D3BB49C}" destId="{50670F57-9858-4BD0-A767-D3BB8E57BEE3}" srcOrd="9" destOrd="0" presId="urn:microsoft.com/office/officeart/2011/layout/HexagonRadial"/>
    <dgm:cxn modelId="{C25B4BAA-CFC3-4CAF-A914-8CD7890EB04F}" type="presParOf" srcId="{50670F57-9858-4BD0-A767-D3BB8E57BEE3}" destId="{437E727A-C47B-411A-84D2-7C36462E0EC9}" srcOrd="0" destOrd="0" presId="urn:microsoft.com/office/officeart/2011/layout/HexagonRadial"/>
    <dgm:cxn modelId="{78A1A5D6-8530-4F9C-9BE7-49C1E5DD915A}" type="presParOf" srcId="{893D6B7C-A07B-494B-8664-B7DC9D3BB49C}" destId="{CAC62337-6D50-404A-813C-429052A65D44}" srcOrd="10" destOrd="0" presId="urn:microsoft.com/office/officeart/2011/layout/HexagonRadial"/>
    <dgm:cxn modelId="{210908E0-990D-41C0-AF1B-4F95CB9A17C2}" type="presParOf" srcId="{893D6B7C-A07B-494B-8664-B7DC9D3BB49C}" destId="{6903A95D-0760-44B0-9D56-3F6F9F5DCB46}" srcOrd="11" destOrd="0" presId="urn:microsoft.com/office/officeart/2011/layout/HexagonRadial"/>
    <dgm:cxn modelId="{0B42E699-8E56-4516-BFED-BDD81EC0203A}" type="presParOf" srcId="{6903A95D-0760-44B0-9D56-3F6F9F5DCB46}" destId="{D87717D8-7C84-455A-8420-1DC93AEEB32C}" srcOrd="0" destOrd="0" presId="urn:microsoft.com/office/officeart/2011/layout/HexagonRadial"/>
    <dgm:cxn modelId="{CEB2F389-C8CB-4A9D-94BD-0B26D0471F31}" type="presParOf" srcId="{893D6B7C-A07B-494B-8664-B7DC9D3BB49C}" destId="{614D0621-3D17-410D-9326-C1010E8DB76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06CAD8-2B67-4837-87FE-6F1CA2959C0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6884396-5557-4877-B833-8E07C35E6D8D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กำหนดหลักเกณฑ์ วิธีการ และเงื่อนไขการขึ้นทะเบียนที่ปรึกษา พ.ศ. 2560</a:t>
          </a:r>
        </a:p>
      </dgm:t>
    </dgm:pt>
    <dgm:pt modelId="{050204A8-BB16-4C16-B955-3B34F21D5F68}" type="parTrans" cxnId="{C0C3E38C-9651-4415-BA1F-A090F5A03535}">
      <dgm:prSet/>
      <dgm:spPr/>
      <dgm:t>
        <a:bodyPr/>
        <a:lstStyle/>
        <a:p>
          <a:endParaRPr lang="th-TH"/>
        </a:p>
      </dgm:t>
    </dgm:pt>
    <dgm:pt modelId="{2651D11C-A4BC-408B-99E2-97AEF100B77E}" type="sibTrans" cxnId="{C0C3E38C-9651-4415-BA1F-A090F5A03535}">
      <dgm:prSet/>
      <dgm:spPr/>
      <dgm:t>
        <a:bodyPr/>
        <a:lstStyle/>
        <a:p>
          <a:endParaRPr lang="th-TH"/>
        </a:p>
      </dgm:t>
    </dgm:pt>
    <dgm:pt modelId="{DEC39953-E7E0-4DF9-AB46-3CC4BF5D54AE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กำหนดหลักเกณฑ์เกี่ยวกับผู้มีสิทธิขอขึ้นทะเบียนผู้ประกอบการ พ.ศ. 2560</a:t>
          </a:r>
        </a:p>
      </dgm:t>
    </dgm:pt>
    <dgm:pt modelId="{1025AE2A-F55A-4D8A-B636-92CB8065AB39}" type="parTrans" cxnId="{FE7C8D4D-00D3-4138-9D67-96995CC2B0CD}">
      <dgm:prSet/>
      <dgm:spPr/>
      <dgm:t>
        <a:bodyPr/>
        <a:lstStyle/>
        <a:p>
          <a:endParaRPr lang="th-TH"/>
        </a:p>
      </dgm:t>
    </dgm:pt>
    <dgm:pt modelId="{8686866E-8770-4928-AA0E-3F8C4C68CB28}" type="sibTrans" cxnId="{FE7C8D4D-00D3-4138-9D67-96995CC2B0CD}">
      <dgm:prSet/>
      <dgm:spPr/>
      <dgm:t>
        <a:bodyPr/>
        <a:lstStyle/>
        <a:p>
          <a:endParaRPr lang="th-TH"/>
        </a:p>
      </dgm:t>
    </dgm:pt>
    <dgm:pt modelId="{B17C99B1-1A02-44D6-A8B3-3A028E1011F0}">
      <dgm:prSet custT="1"/>
      <dgm:spPr>
        <a:solidFill>
          <a:srgbClr val="FFE79B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กำหนดให้หน่วยงานอื่นเป็นหน่วยงานของรัฐ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ตามพระราชบัญญัติการจัดซื้อจัดจ้างและการบริหารพัสดุภาครัฐ พ.ศ. 2560</a:t>
          </a:r>
          <a:endParaRPr lang="th-TH" sz="1900" dirty="0">
            <a:solidFill>
              <a:schemeClr val="tx1"/>
            </a:solidFill>
          </a:endParaRPr>
        </a:p>
      </dgm:t>
    </dgm:pt>
    <dgm:pt modelId="{99EE106A-3479-42D0-82EC-2BC1B3B92B0A}" type="parTrans" cxnId="{34C06FED-1D86-4D4B-8A50-78B2CAFFB7E6}">
      <dgm:prSet/>
      <dgm:spPr/>
      <dgm:t>
        <a:bodyPr/>
        <a:lstStyle/>
        <a:p>
          <a:endParaRPr lang="th-TH"/>
        </a:p>
      </dgm:t>
    </dgm:pt>
    <dgm:pt modelId="{5685FE91-5837-4210-AF2B-8C336C4B7043}" type="sibTrans" cxnId="{34C06FED-1D86-4D4B-8A50-78B2CAFFB7E6}">
      <dgm:prSet/>
      <dgm:spPr/>
      <dgm:t>
        <a:bodyPr/>
        <a:lstStyle/>
        <a:p>
          <a:endParaRPr lang="th-TH"/>
        </a:p>
      </dgm:t>
    </dgm:pt>
    <dgm:pt modelId="{151B293B-68AC-45D1-B423-1826928CDF7E}">
      <dgm:prSet custT="1"/>
      <dgm:spPr>
        <a:solidFill>
          <a:srgbClr val="CCFFFF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กำหนดพัสดุที่รัฐต้องการส่งเสริมหรือสนับสนุนและกำหนดวิธีการจัดซื้อจัดจ้างพัสดุ โดยวิธีคัดเลือกและวิธีเฉพาะเจาะจง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พ.ศ. 2560</a:t>
          </a:r>
        </a:p>
      </dgm:t>
    </dgm:pt>
    <dgm:pt modelId="{492BB320-2518-4117-9D1A-AB6917FA6D45}" type="parTrans" cxnId="{2508A7B0-158E-466D-98CE-12A70B857EE3}">
      <dgm:prSet/>
      <dgm:spPr/>
      <dgm:t>
        <a:bodyPr/>
        <a:lstStyle/>
        <a:p>
          <a:endParaRPr lang="th-TH"/>
        </a:p>
      </dgm:t>
    </dgm:pt>
    <dgm:pt modelId="{54993D93-7758-4A70-BDAC-9C9C07BFC167}" type="sibTrans" cxnId="{2508A7B0-158E-466D-98CE-12A70B857EE3}">
      <dgm:prSet/>
      <dgm:spPr/>
      <dgm:t>
        <a:bodyPr/>
        <a:lstStyle/>
        <a:p>
          <a:endParaRPr lang="th-TH"/>
        </a:p>
      </dgm:t>
    </dgm:pt>
    <dgm:pt modelId="{41DD34D3-868E-4765-A941-7EADC7916A14}">
      <dgm:prSet custT="1"/>
      <dgm:spPr>
        <a:solidFill>
          <a:srgbClr val="FFFF00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กำหนดวงเงินการจัดซื้อจัดจ้างพัสดุโดยวิธีเฉพาะเจาะจง 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วงเงินการจัดซื้อจัดจ้างที่ไม่ทำข้อตกลงเป็นหนังสือ 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และวงเงินการจัดซื้อจัดจ้างในการแต่งตั้งผู้ตรวจรับพัสดุ 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พ.ศ. 2560</a:t>
          </a:r>
        </a:p>
      </dgm:t>
    </dgm:pt>
    <dgm:pt modelId="{7A416716-A51B-48FA-8078-199063D76C0B}" type="parTrans" cxnId="{9FAECDA9-EC22-4A9D-ABA5-F65D395097C3}">
      <dgm:prSet/>
      <dgm:spPr/>
      <dgm:t>
        <a:bodyPr/>
        <a:lstStyle/>
        <a:p>
          <a:endParaRPr lang="th-TH"/>
        </a:p>
      </dgm:t>
    </dgm:pt>
    <dgm:pt modelId="{9468D346-D60E-4CEC-8255-57683A3A0726}" type="sibTrans" cxnId="{9FAECDA9-EC22-4A9D-ABA5-F65D395097C3}">
      <dgm:prSet/>
      <dgm:spPr/>
      <dgm:t>
        <a:bodyPr/>
        <a:lstStyle/>
        <a:p>
          <a:endParaRPr lang="th-TH"/>
        </a:p>
      </dgm:t>
    </dgm:pt>
    <dgm:pt modelId="{ECA9300E-6BEC-476B-85F9-6B688A7EC0B5}" type="pres">
      <dgm:prSet presAssocID="{9206CAD8-2B67-4837-87FE-6F1CA2959C01}" presName="linearFlow" presStyleCnt="0">
        <dgm:presLayoutVars>
          <dgm:dir/>
          <dgm:resizeHandles val="exact"/>
        </dgm:presLayoutVars>
      </dgm:prSet>
      <dgm:spPr/>
    </dgm:pt>
    <dgm:pt modelId="{164265A6-FE9C-499E-954D-9ACA4410956F}" type="pres">
      <dgm:prSet presAssocID="{B17C99B1-1A02-44D6-A8B3-3A028E1011F0}" presName="composite" presStyleCnt="0"/>
      <dgm:spPr/>
    </dgm:pt>
    <dgm:pt modelId="{C8199C85-6B84-4315-B80B-4CD7ED7DF6CD}" type="pres">
      <dgm:prSet presAssocID="{B17C99B1-1A02-44D6-A8B3-3A028E1011F0}" presName="imgShp" presStyleLbl="fgImgPlace1" presStyleIdx="0" presStyleCnt="5" custLinFactX="-96216" custLinFactNeighborX="-100000"/>
      <dgm:spPr/>
    </dgm:pt>
    <dgm:pt modelId="{C8248120-DD98-4045-9B64-A74A6DC09A44}" type="pres">
      <dgm:prSet presAssocID="{B17C99B1-1A02-44D6-A8B3-3A028E1011F0}" presName="txShp" presStyleLbl="node1" presStyleIdx="0" presStyleCnt="5" custScaleX="144735" custScaleY="156744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1ADBCE6-335E-400E-B7B2-01EC15403582}" type="pres">
      <dgm:prSet presAssocID="{5685FE91-5837-4210-AF2B-8C336C4B7043}" presName="spacing" presStyleCnt="0"/>
      <dgm:spPr/>
    </dgm:pt>
    <dgm:pt modelId="{4021F7D1-F775-4C3B-BB93-A596648AD86E}" type="pres">
      <dgm:prSet presAssocID="{DEC39953-E7E0-4DF9-AB46-3CC4BF5D54AE}" presName="composite" presStyleCnt="0"/>
      <dgm:spPr/>
    </dgm:pt>
    <dgm:pt modelId="{B29BEE8D-56CE-4DAA-B01E-E8C52696B859}" type="pres">
      <dgm:prSet presAssocID="{DEC39953-E7E0-4DF9-AB46-3CC4BF5D54AE}" presName="imgShp" presStyleLbl="fgImgPlace1" presStyleIdx="1" presStyleCnt="5" custLinFactX="-96216" custLinFactNeighborX="-100000"/>
      <dgm:spPr/>
    </dgm:pt>
    <dgm:pt modelId="{EEE419DE-B9F8-4DF2-B234-49D0951C6FA5}" type="pres">
      <dgm:prSet presAssocID="{DEC39953-E7E0-4DF9-AB46-3CC4BF5D54AE}" presName="txShp" presStyleLbl="node1" presStyleIdx="1" presStyleCnt="5" custScaleX="144735" custScaleY="118777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BF2D463-6C4D-496A-8C25-6E4589AEC0D0}" type="pres">
      <dgm:prSet presAssocID="{8686866E-8770-4928-AA0E-3F8C4C68CB28}" presName="spacing" presStyleCnt="0"/>
      <dgm:spPr/>
    </dgm:pt>
    <dgm:pt modelId="{0B8C75AC-CA1A-472C-9A00-B8575E9AA169}" type="pres">
      <dgm:prSet presAssocID="{151B293B-68AC-45D1-B423-1826928CDF7E}" presName="composite" presStyleCnt="0"/>
      <dgm:spPr/>
    </dgm:pt>
    <dgm:pt modelId="{02C0C3DD-2AF5-42D4-B3C7-D44CD00BBF5D}" type="pres">
      <dgm:prSet presAssocID="{151B293B-68AC-45D1-B423-1826928CDF7E}" presName="imgShp" presStyleLbl="fgImgPlace1" presStyleIdx="2" presStyleCnt="5" custLinFactX="-96216" custLinFactNeighborX="-100000"/>
      <dgm:spPr/>
    </dgm:pt>
    <dgm:pt modelId="{FB3EBDC0-34C5-4D29-9922-5CF92E065126}" type="pres">
      <dgm:prSet presAssocID="{151B293B-68AC-45D1-B423-1826928CDF7E}" presName="txShp" presStyleLbl="node1" presStyleIdx="2" presStyleCnt="5" custScaleX="144735" custScaleY="121400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63DE704-BB45-4537-975B-DD48883182C7}" type="pres">
      <dgm:prSet presAssocID="{54993D93-7758-4A70-BDAC-9C9C07BFC167}" presName="spacing" presStyleCnt="0"/>
      <dgm:spPr/>
    </dgm:pt>
    <dgm:pt modelId="{8549268B-717F-46AD-B381-117B4F588A09}" type="pres">
      <dgm:prSet presAssocID="{41DD34D3-868E-4765-A941-7EADC7916A14}" presName="composite" presStyleCnt="0"/>
      <dgm:spPr/>
    </dgm:pt>
    <dgm:pt modelId="{81D2E58F-0AF7-48BD-AFE2-E03544CD3863}" type="pres">
      <dgm:prSet presAssocID="{41DD34D3-868E-4765-A941-7EADC7916A14}" presName="imgShp" presStyleLbl="fgImgPlace1" presStyleIdx="3" presStyleCnt="5" custLinFactX="-96216" custLinFactNeighborX="-100000"/>
      <dgm:spPr/>
    </dgm:pt>
    <dgm:pt modelId="{5ECE97FD-F2CD-4F5B-A74D-BEE35C435BC2}" type="pres">
      <dgm:prSet presAssocID="{41DD34D3-868E-4765-A941-7EADC7916A14}" presName="txShp" presStyleLbl="node1" presStyleIdx="3" presStyleCnt="5" custScaleX="144735" custScaleY="160152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407C2EF-C4D3-4AA7-946F-56DA613E9838}" type="pres">
      <dgm:prSet presAssocID="{9468D346-D60E-4CEC-8255-57683A3A0726}" presName="spacing" presStyleCnt="0"/>
      <dgm:spPr/>
    </dgm:pt>
    <dgm:pt modelId="{4097161B-EDAC-4607-9533-17F14D61E4A9}" type="pres">
      <dgm:prSet presAssocID="{86884396-5557-4877-B833-8E07C35E6D8D}" presName="composite" presStyleCnt="0"/>
      <dgm:spPr/>
    </dgm:pt>
    <dgm:pt modelId="{F20B7757-433F-41E0-90B0-84E5617E462B}" type="pres">
      <dgm:prSet presAssocID="{86884396-5557-4877-B833-8E07C35E6D8D}" presName="imgShp" presStyleLbl="fgImgPlace1" presStyleIdx="4" presStyleCnt="5" custLinFactX="-96216" custLinFactNeighborX="-100000"/>
      <dgm:spPr/>
    </dgm:pt>
    <dgm:pt modelId="{1DB8B932-6A20-40B5-ABB8-46ABFE1E6A3B}" type="pres">
      <dgm:prSet presAssocID="{86884396-5557-4877-B833-8E07C35E6D8D}" presName="txShp" presStyleLbl="node1" presStyleIdx="4" presStyleCnt="5" custScaleX="144735" custScaleY="119460" custLinFactNeighborX="3569" custLinFactNeighborY="-250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96D05C5-A5C4-44C3-8147-1B24CA98B08C}" type="presOf" srcId="{41DD34D3-868E-4765-A941-7EADC7916A14}" destId="{5ECE97FD-F2CD-4F5B-A74D-BEE35C435BC2}" srcOrd="0" destOrd="0" presId="urn:microsoft.com/office/officeart/2005/8/layout/vList3"/>
    <dgm:cxn modelId="{36DF7C2A-F121-493B-880A-199441FC7D35}" type="presOf" srcId="{151B293B-68AC-45D1-B423-1826928CDF7E}" destId="{FB3EBDC0-34C5-4D29-9922-5CF92E065126}" srcOrd="0" destOrd="0" presId="urn:microsoft.com/office/officeart/2005/8/layout/vList3"/>
    <dgm:cxn modelId="{C0C3E38C-9651-4415-BA1F-A090F5A03535}" srcId="{9206CAD8-2B67-4837-87FE-6F1CA2959C01}" destId="{86884396-5557-4877-B833-8E07C35E6D8D}" srcOrd="4" destOrd="0" parTransId="{050204A8-BB16-4C16-B955-3B34F21D5F68}" sibTransId="{2651D11C-A4BC-408B-99E2-97AEF100B77E}"/>
    <dgm:cxn modelId="{9A80784B-621B-4933-9A73-BE31DF6F8062}" type="presOf" srcId="{9206CAD8-2B67-4837-87FE-6F1CA2959C01}" destId="{ECA9300E-6BEC-476B-85F9-6B688A7EC0B5}" srcOrd="0" destOrd="0" presId="urn:microsoft.com/office/officeart/2005/8/layout/vList3"/>
    <dgm:cxn modelId="{34C06FED-1D86-4D4B-8A50-78B2CAFFB7E6}" srcId="{9206CAD8-2B67-4837-87FE-6F1CA2959C01}" destId="{B17C99B1-1A02-44D6-A8B3-3A028E1011F0}" srcOrd="0" destOrd="0" parTransId="{99EE106A-3479-42D0-82EC-2BC1B3B92B0A}" sibTransId="{5685FE91-5837-4210-AF2B-8C336C4B7043}"/>
    <dgm:cxn modelId="{0F9A035D-3994-4978-A885-1DCD8365FC46}" type="presOf" srcId="{86884396-5557-4877-B833-8E07C35E6D8D}" destId="{1DB8B932-6A20-40B5-ABB8-46ABFE1E6A3B}" srcOrd="0" destOrd="0" presId="urn:microsoft.com/office/officeart/2005/8/layout/vList3"/>
    <dgm:cxn modelId="{12C47DCA-E71D-49F7-874E-16C999F4F007}" type="presOf" srcId="{B17C99B1-1A02-44D6-A8B3-3A028E1011F0}" destId="{C8248120-DD98-4045-9B64-A74A6DC09A44}" srcOrd="0" destOrd="0" presId="urn:microsoft.com/office/officeart/2005/8/layout/vList3"/>
    <dgm:cxn modelId="{9FAECDA9-EC22-4A9D-ABA5-F65D395097C3}" srcId="{9206CAD8-2B67-4837-87FE-6F1CA2959C01}" destId="{41DD34D3-868E-4765-A941-7EADC7916A14}" srcOrd="3" destOrd="0" parTransId="{7A416716-A51B-48FA-8078-199063D76C0B}" sibTransId="{9468D346-D60E-4CEC-8255-57683A3A0726}"/>
    <dgm:cxn modelId="{BEB17EFD-4B03-4044-A446-ADE61BB1320B}" type="presOf" srcId="{DEC39953-E7E0-4DF9-AB46-3CC4BF5D54AE}" destId="{EEE419DE-B9F8-4DF2-B234-49D0951C6FA5}" srcOrd="0" destOrd="0" presId="urn:microsoft.com/office/officeart/2005/8/layout/vList3"/>
    <dgm:cxn modelId="{FE7C8D4D-00D3-4138-9D67-96995CC2B0CD}" srcId="{9206CAD8-2B67-4837-87FE-6F1CA2959C01}" destId="{DEC39953-E7E0-4DF9-AB46-3CC4BF5D54AE}" srcOrd="1" destOrd="0" parTransId="{1025AE2A-F55A-4D8A-B636-92CB8065AB39}" sibTransId="{8686866E-8770-4928-AA0E-3F8C4C68CB28}"/>
    <dgm:cxn modelId="{2508A7B0-158E-466D-98CE-12A70B857EE3}" srcId="{9206CAD8-2B67-4837-87FE-6F1CA2959C01}" destId="{151B293B-68AC-45D1-B423-1826928CDF7E}" srcOrd="2" destOrd="0" parTransId="{492BB320-2518-4117-9D1A-AB6917FA6D45}" sibTransId="{54993D93-7758-4A70-BDAC-9C9C07BFC167}"/>
    <dgm:cxn modelId="{26948D33-F305-4F21-9568-84CCA243CEBE}" type="presParOf" srcId="{ECA9300E-6BEC-476B-85F9-6B688A7EC0B5}" destId="{164265A6-FE9C-499E-954D-9ACA4410956F}" srcOrd="0" destOrd="0" presId="urn:microsoft.com/office/officeart/2005/8/layout/vList3"/>
    <dgm:cxn modelId="{1D6497B1-D84A-4EBF-B80F-7FD792673C5D}" type="presParOf" srcId="{164265A6-FE9C-499E-954D-9ACA4410956F}" destId="{C8199C85-6B84-4315-B80B-4CD7ED7DF6CD}" srcOrd="0" destOrd="0" presId="urn:microsoft.com/office/officeart/2005/8/layout/vList3"/>
    <dgm:cxn modelId="{5B6077B6-5F57-41DC-8AF8-C7671D5EAAC0}" type="presParOf" srcId="{164265A6-FE9C-499E-954D-9ACA4410956F}" destId="{C8248120-DD98-4045-9B64-A74A6DC09A44}" srcOrd="1" destOrd="0" presId="urn:microsoft.com/office/officeart/2005/8/layout/vList3"/>
    <dgm:cxn modelId="{7E412A6F-2F47-4864-8D15-D3B8EA7599A5}" type="presParOf" srcId="{ECA9300E-6BEC-476B-85F9-6B688A7EC0B5}" destId="{01ADBCE6-335E-400E-B7B2-01EC15403582}" srcOrd="1" destOrd="0" presId="urn:microsoft.com/office/officeart/2005/8/layout/vList3"/>
    <dgm:cxn modelId="{8598138E-A001-469A-A88A-F5E726526AAB}" type="presParOf" srcId="{ECA9300E-6BEC-476B-85F9-6B688A7EC0B5}" destId="{4021F7D1-F775-4C3B-BB93-A596648AD86E}" srcOrd="2" destOrd="0" presId="urn:microsoft.com/office/officeart/2005/8/layout/vList3"/>
    <dgm:cxn modelId="{A47BBB5E-D278-454B-8105-2A47E15B3349}" type="presParOf" srcId="{4021F7D1-F775-4C3B-BB93-A596648AD86E}" destId="{B29BEE8D-56CE-4DAA-B01E-E8C52696B859}" srcOrd="0" destOrd="0" presId="urn:microsoft.com/office/officeart/2005/8/layout/vList3"/>
    <dgm:cxn modelId="{643356F7-8B03-4A4D-8FBF-83D4AFF9C135}" type="presParOf" srcId="{4021F7D1-F775-4C3B-BB93-A596648AD86E}" destId="{EEE419DE-B9F8-4DF2-B234-49D0951C6FA5}" srcOrd="1" destOrd="0" presId="urn:microsoft.com/office/officeart/2005/8/layout/vList3"/>
    <dgm:cxn modelId="{4D782073-5E9F-436F-AC11-D2984918712E}" type="presParOf" srcId="{ECA9300E-6BEC-476B-85F9-6B688A7EC0B5}" destId="{5BF2D463-6C4D-496A-8C25-6E4589AEC0D0}" srcOrd="3" destOrd="0" presId="urn:microsoft.com/office/officeart/2005/8/layout/vList3"/>
    <dgm:cxn modelId="{B4B250B4-5DC1-45D3-BD3A-27FFDA38ADF5}" type="presParOf" srcId="{ECA9300E-6BEC-476B-85F9-6B688A7EC0B5}" destId="{0B8C75AC-CA1A-472C-9A00-B8575E9AA169}" srcOrd="4" destOrd="0" presId="urn:microsoft.com/office/officeart/2005/8/layout/vList3"/>
    <dgm:cxn modelId="{AFB76216-D88D-47D7-A682-CF749BD26DDE}" type="presParOf" srcId="{0B8C75AC-CA1A-472C-9A00-B8575E9AA169}" destId="{02C0C3DD-2AF5-42D4-B3C7-D44CD00BBF5D}" srcOrd="0" destOrd="0" presId="urn:microsoft.com/office/officeart/2005/8/layout/vList3"/>
    <dgm:cxn modelId="{1662609A-5C53-4AA3-8D27-E328E476A773}" type="presParOf" srcId="{0B8C75AC-CA1A-472C-9A00-B8575E9AA169}" destId="{FB3EBDC0-34C5-4D29-9922-5CF92E065126}" srcOrd="1" destOrd="0" presId="urn:microsoft.com/office/officeart/2005/8/layout/vList3"/>
    <dgm:cxn modelId="{5E0BB018-0867-4218-833A-CD584AF959F8}" type="presParOf" srcId="{ECA9300E-6BEC-476B-85F9-6B688A7EC0B5}" destId="{663DE704-BB45-4537-975B-DD48883182C7}" srcOrd="5" destOrd="0" presId="urn:microsoft.com/office/officeart/2005/8/layout/vList3"/>
    <dgm:cxn modelId="{AA16CAB4-9062-4522-8D87-41FFB1404F2B}" type="presParOf" srcId="{ECA9300E-6BEC-476B-85F9-6B688A7EC0B5}" destId="{8549268B-717F-46AD-B381-117B4F588A09}" srcOrd="6" destOrd="0" presId="urn:microsoft.com/office/officeart/2005/8/layout/vList3"/>
    <dgm:cxn modelId="{21108C87-DBFF-48BD-9A9A-8E95D4DCE25B}" type="presParOf" srcId="{8549268B-717F-46AD-B381-117B4F588A09}" destId="{81D2E58F-0AF7-48BD-AFE2-E03544CD3863}" srcOrd="0" destOrd="0" presId="urn:microsoft.com/office/officeart/2005/8/layout/vList3"/>
    <dgm:cxn modelId="{F8DA1779-ED28-44AE-968B-55AD8EF4485E}" type="presParOf" srcId="{8549268B-717F-46AD-B381-117B4F588A09}" destId="{5ECE97FD-F2CD-4F5B-A74D-BEE35C435BC2}" srcOrd="1" destOrd="0" presId="urn:microsoft.com/office/officeart/2005/8/layout/vList3"/>
    <dgm:cxn modelId="{5B251DFB-889D-4A31-886E-B123D35E3EA2}" type="presParOf" srcId="{ECA9300E-6BEC-476B-85F9-6B688A7EC0B5}" destId="{7407C2EF-C4D3-4AA7-946F-56DA613E9838}" srcOrd="7" destOrd="0" presId="urn:microsoft.com/office/officeart/2005/8/layout/vList3"/>
    <dgm:cxn modelId="{AA873A01-579A-4E7F-AA70-A07069C76E39}" type="presParOf" srcId="{ECA9300E-6BEC-476B-85F9-6B688A7EC0B5}" destId="{4097161B-EDAC-4607-9533-17F14D61E4A9}" srcOrd="8" destOrd="0" presId="urn:microsoft.com/office/officeart/2005/8/layout/vList3"/>
    <dgm:cxn modelId="{9A6F0F4D-CDF8-45A2-9ABE-1EE94264EB20}" type="presParOf" srcId="{4097161B-EDAC-4607-9533-17F14D61E4A9}" destId="{F20B7757-433F-41E0-90B0-84E5617E462B}" srcOrd="0" destOrd="0" presId="urn:microsoft.com/office/officeart/2005/8/layout/vList3"/>
    <dgm:cxn modelId="{AB611869-CCCE-4EA7-AA07-682099F33591}" type="presParOf" srcId="{4097161B-EDAC-4607-9533-17F14D61E4A9}" destId="{1DB8B932-6A20-40B5-ABB8-46ABFE1E6A3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06CAD8-2B67-4837-87FE-6F1CA2959C0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09FF15D8-531D-494C-B25B-DC716E086518}">
      <dgm:prSet custT="1"/>
      <dgm:spPr>
        <a:solidFill>
          <a:srgbClr val="CCFFCC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กำหนดอัตราค่าจ้างผู้ให้บริการงานจ้างออกแบบหรือควบคุมงานก่อสร้าง พ.ศ. 2560</a:t>
          </a:r>
        </a:p>
      </dgm:t>
    </dgm:pt>
    <dgm:pt modelId="{A8EC32EA-4748-4F58-9820-E36CEAD2DED5}" type="parTrans" cxnId="{31AE074D-8717-4C99-AD2C-19F6C0CBE58A}">
      <dgm:prSet/>
      <dgm:spPr/>
      <dgm:t>
        <a:bodyPr/>
        <a:lstStyle/>
        <a:p>
          <a:endParaRPr lang="th-TH"/>
        </a:p>
      </dgm:t>
    </dgm:pt>
    <dgm:pt modelId="{B042E035-870A-48AF-BFCD-66701B638DC6}" type="sibTrans" cxnId="{31AE074D-8717-4C99-AD2C-19F6C0CBE58A}">
      <dgm:prSet/>
      <dgm:spPr/>
      <dgm:t>
        <a:bodyPr/>
        <a:lstStyle/>
        <a:p>
          <a:endParaRPr lang="th-TH"/>
        </a:p>
      </dgm:t>
    </dgm:pt>
    <dgm:pt modelId="{684E080F-F85D-4884-9E28-9D04EFE16F6F}">
      <dgm:prSet custT="1"/>
      <dgm:spPr>
        <a:solidFill>
          <a:srgbClr val="92D050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กำหนดกรณีการจัดซื้อจัดจ้างโดยวิธีเฉพาะเจาะจง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พ.ศ. 2561</a:t>
          </a:r>
        </a:p>
      </dgm:t>
    </dgm:pt>
    <dgm:pt modelId="{940323E8-9D5C-4FF2-AEB6-2392F8C1EA12}" type="sibTrans" cxnId="{328EC1CE-4EE5-455A-AD43-D06E4248DB66}">
      <dgm:prSet/>
      <dgm:spPr/>
      <dgm:t>
        <a:bodyPr/>
        <a:lstStyle/>
        <a:p>
          <a:endParaRPr lang="th-TH"/>
        </a:p>
      </dgm:t>
    </dgm:pt>
    <dgm:pt modelId="{9D921D58-4BF3-430F-99A3-585E58BA1D0E}" type="parTrans" cxnId="{328EC1CE-4EE5-455A-AD43-D06E4248DB66}">
      <dgm:prSet/>
      <dgm:spPr/>
      <dgm:t>
        <a:bodyPr/>
        <a:lstStyle/>
        <a:p>
          <a:endParaRPr lang="th-TH"/>
        </a:p>
      </dgm:t>
    </dgm:pt>
    <dgm:pt modelId="{22BBAA0C-6C09-4BA0-8CD3-431FBA5DAA1F}">
      <dgm:prSet custT="1"/>
      <dgm:spPr>
        <a:solidFill>
          <a:srgbClr val="CCFFFF"/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พัสดุที่รัฐต้องการส่งเสริมหรือสนับสนุนและกำหนดวิธีการจัดซื้อจัดจ้างพัสดุโดยวิธีคัดเลือกและวิธีเฉพาะเจาะจง (ฉบับที่ 2) พ.ศ. 2561</a:t>
          </a:r>
        </a:p>
      </dgm:t>
    </dgm:pt>
    <dgm:pt modelId="{224F787E-B0FF-4D7C-9327-7EBE7089D9F8}" type="sibTrans" cxnId="{CFF34522-7DFC-4F80-84C6-7B2D9E6CFCEB}">
      <dgm:prSet/>
      <dgm:spPr/>
      <dgm:t>
        <a:bodyPr/>
        <a:lstStyle/>
        <a:p>
          <a:endParaRPr lang="th-TH"/>
        </a:p>
      </dgm:t>
    </dgm:pt>
    <dgm:pt modelId="{C3E29728-C548-41F4-96A0-2390E76DB704}" type="parTrans" cxnId="{CFF34522-7DFC-4F80-84C6-7B2D9E6CFCEB}">
      <dgm:prSet/>
      <dgm:spPr/>
      <dgm:t>
        <a:bodyPr/>
        <a:lstStyle/>
        <a:p>
          <a:endParaRPr lang="th-TH"/>
        </a:p>
      </dgm:t>
    </dgm:pt>
    <dgm:pt modelId="{86884396-5557-4877-B833-8E07C35E6D8D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กำหนดเรื่องการจัดซื้อจัดจ้างกับหน่วยงานของรัฐที่ใช้สิทธิอุทธรณ์ไม่ได้ พ.ศ. 2560</a:t>
          </a:r>
        </a:p>
      </dgm:t>
    </dgm:pt>
    <dgm:pt modelId="{2651D11C-A4BC-408B-99E2-97AEF100B77E}" type="sibTrans" cxnId="{C0C3E38C-9651-4415-BA1F-A090F5A03535}">
      <dgm:prSet/>
      <dgm:spPr/>
      <dgm:t>
        <a:bodyPr/>
        <a:lstStyle/>
        <a:p>
          <a:endParaRPr lang="th-TH"/>
        </a:p>
      </dgm:t>
    </dgm:pt>
    <dgm:pt modelId="{050204A8-BB16-4C16-B955-3B34F21D5F68}" type="parTrans" cxnId="{C0C3E38C-9651-4415-BA1F-A090F5A03535}">
      <dgm:prSet/>
      <dgm:spPr/>
      <dgm:t>
        <a:bodyPr/>
        <a:lstStyle/>
        <a:p>
          <a:endParaRPr lang="th-TH"/>
        </a:p>
      </dgm:t>
    </dgm:pt>
    <dgm:pt modelId="{ECA9300E-6BEC-476B-85F9-6B688A7EC0B5}" type="pres">
      <dgm:prSet presAssocID="{9206CAD8-2B67-4837-87FE-6F1CA2959C01}" presName="linearFlow" presStyleCnt="0">
        <dgm:presLayoutVars>
          <dgm:dir/>
          <dgm:resizeHandles val="exact"/>
        </dgm:presLayoutVars>
      </dgm:prSet>
      <dgm:spPr/>
    </dgm:pt>
    <dgm:pt modelId="{4097161B-EDAC-4607-9533-17F14D61E4A9}" type="pres">
      <dgm:prSet presAssocID="{86884396-5557-4877-B833-8E07C35E6D8D}" presName="composite" presStyleCnt="0"/>
      <dgm:spPr/>
    </dgm:pt>
    <dgm:pt modelId="{F20B7757-433F-41E0-90B0-84E5617E462B}" type="pres">
      <dgm:prSet presAssocID="{86884396-5557-4877-B833-8E07C35E6D8D}" presName="imgShp" presStyleLbl="fgImgPlace1" presStyleIdx="0" presStyleCnt="4" custLinFactX="-96216" custLinFactNeighborX="-100000"/>
      <dgm:spPr/>
    </dgm:pt>
    <dgm:pt modelId="{1DB8B932-6A20-40B5-ABB8-46ABFE1E6A3B}" type="pres">
      <dgm:prSet presAssocID="{86884396-5557-4877-B833-8E07C35E6D8D}" presName="txShp" presStyleLbl="node1" presStyleIdx="0" presStyleCnt="4" custScaleX="144735" custScaleY="119460" custLinFactNeighborX="3569" custLinFactNeighborY="-250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5166BC7-67FA-460E-97E0-4B96364167B2}" type="pres">
      <dgm:prSet presAssocID="{2651D11C-A4BC-408B-99E2-97AEF100B77E}" presName="spacing" presStyleCnt="0"/>
      <dgm:spPr/>
    </dgm:pt>
    <dgm:pt modelId="{5815EF3D-E8FD-4218-AC5A-072F58D46118}" type="pres">
      <dgm:prSet presAssocID="{09FF15D8-531D-494C-B25B-DC716E086518}" presName="composite" presStyleCnt="0"/>
      <dgm:spPr/>
    </dgm:pt>
    <dgm:pt modelId="{BE4768C5-6E1F-4BCC-9762-105406D370D0}" type="pres">
      <dgm:prSet presAssocID="{09FF15D8-531D-494C-B25B-DC716E086518}" presName="imgShp" presStyleLbl="fgImgPlace1" presStyleIdx="1" presStyleCnt="4" custLinFactX="-96216" custLinFactNeighborX="-100000"/>
      <dgm:spPr/>
    </dgm:pt>
    <dgm:pt modelId="{8236E75E-585D-4D8D-9950-625FC8839152}" type="pres">
      <dgm:prSet presAssocID="{09FF15D8-531D-494C-B25B-DC716E086518}" presName="txShp" presStyleLbl="node1" presStyleIdx="1" presStyleCnt="4" custScaleX="144734" custScaleY="108874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4B2A150-BA46-499B-9B35-18F2EE17F352}" type="pres">
      <dgm:prSet presAssocID="{B042E035-870A-48AF-BFCD-66701B638DC6}" presName="spacing" presStyleCnt="0"/>
      <dgm:spPr/>
    </dgm:pt>
    <dgm:pt modelId="{F4F6C1F1-108B-4952-9063-836777388EDA}" type="pres">
      <dgm:prSet presAssocID="{684E080F-F85D-4884-9E28-9D04EFE16F6F}" presName="composite" presStyleCnt="0"/>
      <dgm:spPr/>
    </dgm:pt>
    <dgm:pt modelId="{1433A250-93E1-4519-97DC-9F06ABBB5F28}" type="pres">
      <dgm:prSet presAssocID="{684E080F-F85D-4884-9E28-9D04EFE16F6F}" presName="imgShp" presStyleLbl="fgImgPlace1" presStyleIdx="2" presStyleCnt="4" custLinFactX="-96216" custLinFactNeighborX="-100000"/>
      <dgm:spPr/>
    </dgm:pt>
    <dgm:pt modelId="{4FEFB357-B1CE-4094-A024-06767DFE056A}" type="pres">
      <dgm:prSet presAssocID="{684E080F-F85D-4884-9E28-9D04EFE16F6F}" presName="txShp" presStyleLbl="node1" presStyleIdx="2" presStyleCnt="4" custScaleX="144734" custScaleY="154326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18D378B-B435-4DA4-8394-930FF685EA8B}" type="pres">
      <dgm:prSet presAssocID="{940323E8-9D5C-4FF2-AEB6-2392F8C1EA12}" presName="spacing" presStyleCnt="0"/>
      <dgm:spPr/>
    </dgm:pt>
    <dgm:pt modelId="{2352C5DF-D568-4A72-A3A9-55393A578A02}" type="pres">
      <dgm:prSet presAssocID="{22BBAA0C-6C09-4BA0-8CD3-431FBA5DAA1F}" presName="composite" presStyleCnt="0"/>
      <dgm:spPr/>
    </dgm:pt>
    <dgm:pt modelId="{C791EE58-D991-45D2-8AE4-DAC6A90090E0}" type="pres">
      <dgm:prSet presAssocID="{22BBAA0C-6C09-4BA0-8CD3-431FBA5DAA1F}" presName="imgShp" presStyleLbl="fgImgPlace1" presStyleIdx="3" presStyleCnt="4" custLinFactX="-96216" custLinFactNeighborX="-100000"/>
      <dgm:spPr/>
    </dgm:pt>
    <dgm:pt modelId="{C1FEFAEF-71C4-418A-94AE-18B017D97B96}" type="pres">
      <dgm:prSet presAssocID="{22BBAA0C-6C09-4BA0-8CD3-431FBA5DAA1F}" presName="txShp" presStyleLbl="node1" presStyleIdx="3" presStyleCnt="4" custScaleX="144734" custScaleY="128994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5A2DB3E-21C8-4C0D-B624-BCF45EBD1370}" type="presOf" srcId="{22BBAA0C-6C09-4BA0-8CD3-431FBA5DAA1F}" destId="{C1FEFAEF-71C4-418A-94AE-18B017D97B96}" srcOrd="0" destOrd="0" presId="urn:microsoft.com/office/officeart/2005/8/layout/vList3"/>
    <dgm:cxn modelId="{ED4F365D-C93B-43F6-9BF1-FDD984E6DD6C}" type="presOf" srcId="{86884396-5557-4877-B833-8E07C35E6D8D}" destId="{1DB8B932-6A20-40B5-ABB8-46ABFE1E6A3B}" srcOrd="0" destOrd="0" presId="urn:microsoft.com/office/officeart/2005/8/layout/vList3"/>
    <dgm:cxn modelId="{328EC1CE-4EE5-455A-AD43-D06E4248DB66}" srcId="{9206CAD8-2B67-4837-87FE-6F1CA2959C01}" destId="{684E080F-F85D-4884-9E28-9D04EFE16F6F}" srcOrd="2" destOrd="0" parTransId="{9D921D58-4BF3-430F-99A3-585E58BA1D0E}" sibTransId="{940323E8-9D5C-4FF2-AEB6-2392F8C1EA12}"/>
    <dgm:cxn modelId="{C0C3E38C-9651-4415-BA1F-A090F5A03535}" srcId="{9206CAD8-2B67-4837-87FE-6F1CA2959C01}" destId="{86884396-5557-4877-B833-8E07C35E6D8D}" srcOrd="0" destOrd="0" parTransId="{050204A8-BB16-4C16-B955-3B34F21D5F68}" sibTransId="{2651D11C-A4BC-408B-99E2-97AEF100B77E}"/>
    <dgm:cxn modelId="{30548F54-00E1-4B6B-A91F-14810EB3A5FB}" type="presOf" srcId="{09FF15D8-531D-494C-B25B-DC716E086518}" destId="{8236E75E-585D-4D8D-9950-625FC8839152}" srcOrd="0" destOrd="0" presId="urn:microsoft.com/office/officeart/2005/8/layout/vList3"/>
    <dgm:cxn modelId="{CFF34522-7DFC-4F80-84C6-7B2D9E6CFCEB}" srcId="{9206CAD8-2B67-4837-87FE-6F1CA2959C01}" destId="{22BBAA0C-6C09-4BA0-8CD3-431FBA5DAA1F}" srcOrd="3" destOrd="0" parTransId="{C3E29728-C548-41F4-96A0-2390E76DB704}" sibTransId="{224F787E-B0FF-4D7C-9327-7EBE7089D9F8}"/>
    <dgm:cxn modelId="{D9D99F06-5F67-419B-9F84-EDFF9B81BA9D}" type="presOf" srcId="{684E080F-F85D-4884-9E28-9D04EFE16F6F}" destId="{4FEFB357-B1CE-4094-A024-06767DFE056A}" srcOrd="0" destOrd="0" presId="urn:microsoft.com/office/officeart/2005/8/layout/vList3"/>
    <dgm:cxn modelId="{C28EB6CA-B6D9-46B3-A50A-55492DEFA2FD}" type="presOf" srcId="{9206CAD8-2B67-4837-87FE-6F1CA2959C01}" destId="{ECA9300E-6BEC-476B-85F9-6B688A7EC0B5}" srcOrd="0" destOrd="0" presId="urn:microsoft.com/office/officeart/2005/8/layout/vList3"/>
    <dgm:cxn modelId="{31AE074D-8717-4C99-AD2C-19F6C0CBE58A}" srcId="{9206CAD8-2B67-4837-87FE-6F1CA2959C01}" destId="{09FF15D8-531D-494C-B25B-DC716E086518}" srcOrd="1" destOrd="0" parTransId="{A8EC32EA-4748-4F58-9820-E36CEAD2DED5}" sibTransId="{B042E035-870A-48AF-BFCD-66701B638DC6}"/>
    <dgm:cxn modelId="{86E57BDB-812D-4406-984D-06D54B2D5DDF}" type="presParOf" srcId="{ECA9300E-6BEC-476B-85F9-6B688A7EC0B5}" destId="{4097161B-EDAC-4607-9533-17F14D61E4A9}" srcOrd="0" destOrd="0" presId="urn:microsoft.com/office/officeart/2005/8/layout/vList3"/>
    <dgm:cxn modelId="{2A885F4F-8F1C-452A-9C7E-77D4B79939B3}" type="presParOf" srcId="{4097161B-EDAC-4607-9533-17F14D61E4A9}" destId="{F20B7757-433F-41E0-90B0-84E5617E462B}" srcOrd="0" destOrd="0" presId="urn:microsoft.com/office/officeart/2005/8/layout/vList3"/>
    <dgm:cxn modelId="{F510C394-5799-4136-AE2C-38899BF9AA9A}" type="presParOf" srcId="{4097161B-EDAC-4607-9533-17F14D61E4A9}" destId="{1DB8B932-6A20-40B5-ABB8-46ABFE1E6A3B}" srcOrd="1" destOrd="0" presId="urn:microsoft.com/office/officeart/2005/8/layout/vList3"/>
    <dgm:cxn modelId="{A4A47BD6-56E9-4A01-988E-86EA39BF8D32}" type="presParOf" srcId="{ECA9300E-6BEC-476B-85F9-6B688A7EC0B5}" destId="{15166BC7-67FA-460E-97E0-4B96364167B2}" srcOrd="1" destOrd="0" presId="urn:microsoft.com/office/officeart/2005/8/layout/vList3"/>
    <dgm:cxn modelId="{18D94F57-72C2-4523-BA60-63343F5F3A7B}" type="presParOf" srcId="{ECA9300E-6BEC-476B-85F9-6B688A7EC0B5}" destId="{5815EF3D-E8FD-4218-AC5A-072F58D46118}" srcOrd="2" destOrd="0" presId="urn:microsoft.com/office/officeart/2005/8/layout/vList3"/>
    <dgm:cxn modelId="{06E56528-67FA-4915-A41D-8B92CB5D9E23}" type="presParOf" srcId="{5815EF3D-E8FD-4218-AC5A-072F58D46118}" destId="{BE4768C5-6E1F-4BCC-9762-105406D370D0}" srcOrd="0" destOrd="0" presId="urn:microsoft.com/office/officeart/2005/8/layout/vList3"/>
    <dgm:cxn modelId="{EE4C1C20-D9DB-4EFF-94BB-DEFD6A0C5F2F}" type="presParOf" srcId="{5815EF3D-E8FD-4218-AC5A-072F58D46118}" destId="{8236E75E-585D-4D8D-9950-625FC8839152}" srcOrd="1" destOrd="0" presId="urn:microsoft.com/office/officeart/2005/8/layout/vList3"/>
    <dgm:cxn modelId="{93A82599-A8B8-443F-8D09-7EF74ABD10FA}" type="presParOf" srcId="{ECA9300E-6BEC-476B-85F9-6B688A7EC0B5}" destId="{74B2A150-BA46-499B-9B35-18F2EE17F352}" srcOrd="3" destOrd="0" presId="urn:microsoft.com/office/officeart/2005/8/layout/vList3"/>
    <dgm:cxn modelId="{1E34DE0B-26C6-4B31-A697-7F8F78E597C3}" type="presParOf" srcId="{ECA9300E-6BEC-476B-85F9-6B688A7EC0B5}" destId="{F4F6C1F1-108B-4952-9063-836777388EDA}" srcOrd="4" destOrd="0" presId="urn:microsoft.com/office/officeart/2005/8/layout/vList3"/>
    <dgm:cxn modelId="{EEF928DB-6F47-477C-8743-C701331D395C}" type="presParOf" srcId="{F4F6C1F1-108B-4952-9063-836777388EDA}" destId="{1433A250-93E1-4519-97DC-9F06ABBB5F28}" srcOrd="0" destOrd="0" presId="urn:microsoft.com/office/officeart/2005/8/layout/vList3"/>
    <dgm:cxn modelId="{E76543F4-99DC-4776-825B-E8F7F534AA29}" type="presParOf" srcId="{F4F6C1F1-108B-4952-9063-836777388EDA}" destId="{4FEFB357-B1CE-4094-A024-06767DFE056A}" srcOrd="1" destOrd="0" presId="urn:microsoft.com/office/officeart/2005/8/layout/vList3"/>
    <dgm:cxn modelId="{92E070DD-51C3-4387-A251-F0EF1957FB6F}" type="presParOf" srcId="{ECA9300E-6BEC-476B-85F9-6B688A7EC0B5}" destId="{518D378B-B435-4DA4-8394-930FF685EA8B}" srcOrd="5" destOrd="0" presId="urn:microsoft.com/office/officeart/2005/8/layout/vList3"/>
    <dgm:cxn modelId="{9AF552B7-BC03-4AD4-A2AD-FA97A34E9FD5}" type="presParOf" srcId="{ECA9300E-6BEC-476B-85F9-6B688A7EC0B5}" destId="{2352C5DF-D568-4A72-A3A9-55393A578A02}" srcOrd="6" destOrd="0" presId="urn:microsoft.com/office/officeart/2005/8/layout/vList3"/>
    <dgm:cxn modelId="{C1A73B7A-41B5-442B-AD55-AFA0F2290B13}" type="presParOf" srcId="{2352C5DF-D568-4A72-A3A9-55393A578A02}" destId="{C791EE58-D991-45D2-8AE4-DAC6A90090E0}" srcOrd="0" destOrd="0" presId="urn:microsoft.com/office/officeart/2005/8/layout/vList3"/>
    <dgm:cxn modelId="{5E2F8988-98D5-4877-828F-DB099187E1BE}" type="presParOf" srcId="{2352C5DF-D568-4A72-A3A9-55393A578A02}" destId="{C1FEFAEF-71C4-418A-94AE-18B017D97B9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6FAED2-FC13-4BCA-A979-61A1751617C5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4288E37-F342-4E44-B6AC-3D8E9A802999}">
      <dgm:prSet phldrT="[ข้อความ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th-TH" sz="40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ซื้อ</a:t>
          </a:r>
          <a:endParaRPr lang="th-TH" sz="40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A5998956-C039-47C9-8090-DF2C2F9306A7}" type="parTrans" cxnId="{76AB5B25-F2F7-46EA-8D73-0FD94DEE3056}">
      <dgm:prSet/>
      <dgm:spPr/>
      <dgm:t>
        <a:bodyPr/>
        <a:lstStyle/>
        <a:p>
          <a:endParaRPr lang="th-TH"/>
        </a:p>
      </dgm:t>
    </dgm:pt>
    <dgm:pt modelId="{2C0AF901-11FE-48A2-9F1B-65F4D8037D6C}" type="sibTrans" cxnId="{76AB5B25-F2F7-46EA-8D73-0FD94DEE3056}">
      <dgm:prSet/>
      <dgm:spPr/>
      <dgm:t>
        <a:bodyPr/>
        <a:lstStyle/>
        <a:p>
          <a:endParaRPr lang="th-TH"/>
        </a:p>
      </dgm:t>
    </dgm:pt>
    <dgm:pt modelId="{AFD40C82-3608-4C40-96D1-D783134C43CD}">
      <dgm:prSet phldrT="[ข้อความ]" custT="1"/>
      <dgm:spPr>
        <a:solidFill>
          <a:srgbClr val="75D4D9">
            <a:alpha val="50000"/>
          </a:srgbClr>
        </a:solidFill>
      </dgm:spPr>
      <dgm:t>
        <a:bodyPr/>
        <a:lstStyle/>
        <a:p>
          <a:r>
            <a:rPr lang="th-TH" sz="40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จ้าง</a:t>
          </a:r>
          <a:endParaRPr lang="th-TH" sz="40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25FC705D-DC3D-4D9E-AC42-25DAB5BA6435}" type="parTrans" cxnId="{B9EF33F1-C317-4B9D-BDC0-D56E382BA4BD}">
      <dgm:prSet/>
      <dgm:spPr/>
      <dgm:t>
        <a:bodyPr/>
        <a:lstStyle/>
        <a:p>
          <a:endParaRPr lang="th-TH"/>
        </a:p>
      </dgm:t>
    </dgm:pt>
    <dgm:pt modelId="{03B4AF9B-4DBE-4177-87DD-E55E93E09AA6}" type="sibTrans" cxnId="{B9EF33F1-C317-4B9D-BDC0-D56E382BA4BD}">
      <dgm:prSet/>
      <dgm:spPr/>
      <dgm:t>
        <a:bodyPr/>
        <a:lstStyle/>
        <a:p>
          <a:endParaRPr lang="th-TH"/>
        </a:p>
      </dgm:t>
    </dgm:pt>
    <dgm:pt modelId="{00DD0F69-9778-46C1-8C50-8E470EE8A826}">
      <dgm:prSet phldrT="[ข้อความ]" custT="1"/>
      <dgm:spPr>
        <a:solidFill>
          <a:srgbClr val="FF99FF">
            <a:alpha val="49804"/>
          </a:srgbClr>
        </a:solidFill>
      </dgm:spPr>
      <dgm:t>
        <a:bodyPr/>
        <a:lstStyle/>
        <a:p>
          <a:r>
            <a:rPr lang="th-TH" sz="40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เช่า</a:t>
          </a:r>
          <a:endParaRPr lang="th-TH" sz="40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65530EF6-D6BB-4E71-AF6F-759D29A9D25B}" type="parTrans" cxnId="{A5834D82-5DE9-46D0-A9EC-4D325A31292C}">
      <dgm:prSet/>
      <dgm:spPr/>
      <dgm:t>
        <a:bodyPr/>
        <a:lstStyle/>
        <a:p>
          <a:endParaRPr lang="th-TH"/>
        </a:p>
      </dgm:t>
    </dgm:pt>
    <dgm:pt modelId="{062E3701-78C5-4C78-A5D4-E4CE00FCEA4F}" type="sibTrans" cxnId="{A5834D82-5DE9-46D0-A9EC-4D325A31292C}">
      <dgm:prSet/>
      <dgm:spPr/>
      <dgm:t>
        <a:bodyPr/>
        <a:lstStyle/>
        <a:p>
          <a:endParaRPr lang="th-TH"/>
        </a:p>
      </dgm:t>
    </dgm:pt>
    <dgm:pt modelId="{2BE0495D-71BE-41A2-8F04-04CA0D33AA5A}">
      <dgm:prSet phldrT="[ข้อความ]" custT="1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th-TH" sz="23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แลกเปลี่ยน</a:t>
          </a:r>
          <a:endParaRPr lang="th-TH" sz="23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515FE3DB-E2B3-4427-BA67-F0A7BE382000}" type="parTrans" cxnId="{7A9BA7A2-BED4-4AD3-92E6-B9813ECEB3B2}">
      <dgm:prSet/>
      <dgm:spPr/>
      <dgm:t>
        <a:bodyPr/>
        <a:lstStyle/>
        <a:p>
          <a:endParaRPr lang="th-TH"/>
        </a:p>
      </dgm:t>
    </dgm:pt>
    <dgm:pt modelId="{642AA283-470B-4245-83EB-11A0A0FCEA8A}" type="sibTrans" cxnId="{7A9BA7A2-BED4-4AD3-92E6-B9813ECEB3B2}">
      <dgm:prSet/>
      <dgm:spPr/>
      <dgm:t>
        <a:bodyPr/>
        <a:lstStyle/>
        <a:p>
          <a:endParaRPr lang="th-TH"/>
        </a:p>
      </dgm:t>
    </dgm:pt>
    <dgm:pt modelId="{9917C799-402C-4F8A-BBB2-ED1F5BA8203B}">
      <dgm:prSet phldrT="[ข้อความ]" custT="1"/>
      <dgm:spPr>
        <a:solidFill>
          <a:srgbClr val="CCFF33">
            <a:alpha val="49804"/>
          </a:srgbClr>
        </a:solidFill>
      </dgm:spPr>
      <dgm:t>
        <a:bodyPr/>
        <a:lstStyle/>
        <a:p>
          <a:r>
            <a:rPr lang="th-TH" sz="23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นิติกรรมอื่น</a:t>
          </a:r>
          <a:endParaRPr lang="th-TH" sz="23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B7153D27-CD55-4792-99B8-FCC64DFC4080}" type="parTrans" cxnId="{A5150AEB-06A4-4156-982F-5E9176F82093}">
      <dgm:prSet/>
      <dgm:spPr/>
      <dgm:t>
        <a:bodyPr/>
        <a:lstStyle/>
        <a:p>
          <a:endParaRPr lang="th-TH"/>
        </a:p>
      </dgm:t>
    </dgm:pt>
    <dgm:pt modelId="{01B221D5-9385-42F7-8480-3C10337CBAEE}" type="sibTrans" cxnId="{A5150AEB-06A4-4156-982F-5E9176F82093}">
      <dgm:prSet/>
      <dgm:spPr/>
      <dgm:t>
        <a:bodyPr/>
        <a:lstStyle/>
        <a:p>
          <a:endParaRPr lang="th-TH"/>
        </a:p>
      </dgm:t>
    </dgm:pt>
    <dgm:pt modelId="{C9C80859-DFA0-4256-A0CB-DA4C5AD9948E}" type="pres">
      <dgm:prSet presAssocID="{0D6FAED2-FC13-4BCA-A979-61A1751617C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48DC402-6EA8-439E-9BA2-FC46777F857A}" type="pres">
      <dgm:prSet presAssocID="{D4288E37-F342-4E44-B6AC-3D8E9A802999}" presName="Name5" presStyleLbl="vennNode1" presStyleIdx="0" presStyleCnt="5" custLinFactX="13848" custLinFactNeighborX="100000" custLinFactNeighborY="-1612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B11DEBF-466A-4225-912A-BF5D21FB66FE}" type="pres">
      <dgm:prSet presAssocID="{2C0AF901-11FE-48A2-9F1B-65F4D8037D6C}" presName="space" presStyleCnt="0"/>
      <dgm:spPr/>
    </dgm:pt>
    <dgm:pt modelId="{B33D3E7E-A042-4646-9108-D130284EA7B3}" type="pres">
      <dgm:prSet presAssocID="{AFD40C82-3608-4C40-96D1-D783134C43CD}" presName="Name5" presStyleLbl="vennNode1" presStyleIdx="1" presStyleCnt="5" custLinFactNeighborX="23484" custLinFactNeighborY="-9362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D262931-31F3-4A7D-BF95-9767DDCAA5E1}" type="pres">
      <dgm:prSet presAssocID="{03B4AF9B-4DBE-4177-87DD-E55E93E09AA6}" presName="space" presStyleCnt="0"/>
      <dgm:spPr/>
    </dgm:pt>
    <dgm:pt modelId="{DF1FAF52-4EA8-45BF-B89D-169630E6D53D}" type="pres">
      <dgm:prSet presAssocID="{00DD0F69-9778-46C1-8C50-8E470EE8A826}" presName="Name5" presStyleLbl="vennNode1" presStyleIdx="2" presStyleCnt="5" custLinFactY="-10572" custLinFactNeighborX="55712" custLinFactNeighborY="-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ECB8386-90D1-4769-93CE-1FDDFF62800E}" type="pres">
      <dgm:prSet presAssocID="{062E3701-78C5-4C78-A5D4-E4CE00FCEA4F}" presName="space" presStyleCnt="0"/>
      <dgm:spPr/>
    </dgm:pt>
    <dgm:pt modelId="{BC30AEE3-664D-4201-9A6E-8A9F4D77BC2D}" type="pres">
      <dgm:prSet presAssocID="{2BE0495D-71BE-41A2-8F04-04CA0D33AA5A}" presName="Name5" presStyleLbl="vennNode1" presStyleIdx="3" presStyleCnt="5" custLinFactX="128" custLinFactNeighborX="100000" custLinFactNeighborY="-8768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37D0914-A303-4CE8-8A8A-EAD9277910A5}" type="pres">
      <dgm:prSet presAssocID="{642AA283-470B-4245-83EB-11A0A0FCEA8A}" presName="space" presStyleCnt="0"/>
      <dgm:spPr/>
    </dgm:pt>
    <dgm:pt modelId="{1CB39A62-0014-47C2-AC05-919375C43E5D}" type="pres">
      <dgm:prSet presAssocID="{9917C799-402C-4F8A-BBB2-ED1F5BA8203B}" presName="Name5" presStyleLbl="vennNode1" presStyleIdx="4" presStyleCnt="5" custLinFactNeighborX="-53605" custLinFactNeighborY="-887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1C61AF3C-A13B-4A16-82A6-DF27B07AD5E8}" type="presOf" srcId="{2BE0495D-71BE-41A2-8F04-04CA0D33AA5A}" destId="{BC30AEE3-664D-4201-9A6E-8A9F4D77BC2D}" srcOrd="0" destOrd="0" presId="urn:microsoft.com/office/officeart/2005/8/layout/venn3"/>
    <dgm:cxn modelId="{A5150AEB-06A4-4156-982F-5E9176F82093}" srcId="{0D6FAED2-FC13-4BCA-A979-61A1751617C5}" destId="{9917C799-402C-4F8A-BBB2-ED1F5BA8203B}" srcOrd="4" destOrd="0" parTransId="{B7153D27-CD55-4792-99B8-FCC64DFC4080}" sibTransId="{01B221D5-9385-42F7-8480-3C10337CBAEE}"/>
    <dgm:cxn modelId="{B9718CE2-B59A-4653-B129-38B27812774E}" type="presOf" srcId="{D4288E37-F342-4E44-B6AC-3D8E9A802999}" destId="{448DC402-6EA8-439E-9BA2-FC46777F857A}" srcOrd="0" destOrd="0" presId="urn:microsoft.com/office/officeart/2005/8/layout/venn3"/>
    <dgm:cxn modelId="{08E3C5C5-F0C5-4380-AF1D-3B5271CD7347}" type="presOf" srcId="{00DD0F69-9778-46C1-8C50-8E470EE8A826}" destId="{DF1FAF52-4EA8-45BF-B89D-169630E6D53D}" srcOrd="0" destOrd="0" presId="urn:microsoft.com/office/officeart/2005/8/layout/venn3"/>
    <dgm:cxn modelId="{575D8104-F127-45AD-B60E-C23A2B27A5B8}" type="presOf" srcId="{9917C799-402C-4F8A-BBB2-ED1F5BA8203B}" destId="{1CB39A62-0014-47C2-AC05-919375C43E5D}" srcOrd="0" destOrd="0" presId="urn:microsoft.com/office/officeart/2005/8/layout/venn3"/>
    <dgm:cxn modelId="{87F3CA27-2793-4B43-8FCB-130D0A6EBF01}" type="presOf" srcId="{AFD40C82-3608-4C40-96D1-D783134C43CD}" destId="{B33D3E7E-A042-4646-9108-D130284EA7B3}" srcOrd="0" destOrd="0" presId="urn:microsoft.com/office/officeart/2005/8/layout/venn3"/>
    <dgm:cxn modelId="{A5834D82-5DE9-46D0-A9EC-4D325A31292C}" srcId="{0D6FAED2-FC13-4BCA-A979-61A1751617C5}" destId="{00DD0F69-9778-46C1-8C50-8E470EE8A826}" srcOrd="2" destOrd="0" parTransId="{65530EF6-D6BB-4E71-AF6F-759D29A9D25B}" sibTransId="{062E3701-78C5-4C78-A5D4-E4CE00FCEA4F}"/>
    <dgm:cxn modelId="{7A9BA7A2-BED4-4AD3-92E6-B9813ECEB3B2}" srcId="{0D6FAED2-FC13-4BCA-A979-61A1751617C5}" destId="{2BE0495D-71BE-41A2-8F04-04CA0D33AA5A}" srcOrd="3" destOrd="0" parTransId="{515FE3DB-E2B3-4427-BA67-F0A7BE382000}" sibTransId="{642AA283-470B-4245-83EB-11A0A0FCEA8A}"/>
    <dgm:cxn modelId="{B9EF33F1-C317-4B9D-BDC0-D56E382BA4BD}" srcId="{0D6FAED2-FC13-4BCA-A979-61A1751617C5}" destId="{AFD40C82-3608-4C40-96D1-D783134C43CD}" srcOrd="1" destOrd="0" parTransId="{25FC705D-DC3D-4D9E-AC42-25DAB5BA6435}" sibTransId="{03B4AF9B-4DBE-4177-87DD-E55E93E09AA6}"/>
    <dgm:cxn modelId="{76AB5B25-F2F7-46EA-8D73-0FD94DEE3056}" srcId="{0D6FAED2-FC13-4BCA-A979-61A1751617C5}" destId="{D4288E37-F342-4E44-B6AC-3D8E9A802999}" srcOrd="0" destOrd="0" parTransId="{A5998956-C039-47C9-8090-DF2C2F9306A7}" sibTransId="{2C0AF901-11FE-48A2-9F1B-65F4D8037D6C}"/>
    <dgm:cxn modelId="{F574089E-9C92-471A-858B-682D519128D0}" type="presOf" srcId="{0D6FAED2-FC13-4BCA-A979-61A1751617C5}" destId="{C9C80859-DFA0-4256-A0CB-DA4C5AD9948E}" srcOrd="0" destOrd="0" presId="urn:microsoft.com/office/officeart/2005/8/layout/venn3"/>
    <dgm:cxn modelId="{36883A44-A3F0-44E2-A1A3-06A4DF1BC7BC}" type="presParOf" srcId="{C9C80859-DFA0-4256-A0CB-DA4C5AD9948E}" destId="{448DC402-6EA8-439E-9BA2-FC46777F857A}" srcOrd="0" destOrd="0" presId="urn:microsoft.com/office/officeart/2005/8/layout/venn3"/>
    <dgm:cxn modelId="{EC22790D-1534-4530-BE1D-B73741E7B50C}" type="presParOf" srcId="{C9C80859-DFA0-4256-A0CB-DA4C5AD9948E}" destId="{3B11DEBF-466A-4225-912A-BF5D21FB66FE}" srcOrd="1" destOrd="0" presId="urn:microsoft.com/office/officeart/2005/8/layout/venn3"/>
    <dgm:cxn modelId="{EF5F6551-9672-4FD1-AC79-735432585A8B}" type="presParOf" srcId="{C9C80859-DFA0-4256-A0CB-DA4C5AD9948E}" destId="{B33D3E7E-A042-4646-9108-D130284EA7B3}" srcOrd="2" destOrd="0" presId="urn:microsoft.com/office/officeart/2005/8/layout/venn3"/>
    <dgm:cxn modelId="{41B713E8-908A-4956-B9F0-E81260F46381}" type="presParOf" srcId="{C9C80859-DFA0-4256-A0CB-DA4C5AD9948E}" destId="{FD262931-31F3-4A7D-BF95-9767DDCAA5E1}" srcOrd="3" destOrd="0" presId="urn:microsoft.com/office/officeart/2005/8/layout/venn3"/>
    <dgm:cxn modelId="{9D70F87F-7B2F-4C47-A6DD-8141A62F830C}" type="presParOf" srcId="{C9C80859-DFA0-4256-A0CB-DA4C5AD9948E}" destId="{DF1FAF52-4EA8-45BF-B89D-169630E6D53D}" srcOrd="4" destOrd="0" presId="urn:microsoft.com/office/officeart/2005/8/layout/venn3"/>
    <dgm:cxn modelId="{80542D23-729C-428D-876C-8CB01BA5297F}" type="presParOf" srcId="{C9C80859-DFA0-4256-A0CB-DA4C5AD9948E}" destId="{1ECB8386-90D1-4769-93CE-1FDDFF62800E}" srcOrd="5" destOrd="0" presId="urn:microsoft.com/office/officeart/2005/8/layout/venn3"/>
    <dgm:cxn modelId="{28AC8289-F048-475F-B743-A60F8C690B6F}" type="presParOf" srcId="{C9C80859-DFA0-4256-A0CB-DA4C5AD9948E}" destId="{BC30AEE3-664D-4201-9A6E-8A9F4D77BC2D}" srcOrd="6" destOrd="0" presId="urn:microsoft.com/office/officeart/2005/8/layout/venn3"/>
    <dgm:cxn modelId="{B74613EC-274C-4284-BA16-A808E3785D34}" type="presParOf" srcId="{C9C80859-DFA0-4256-A0CB-DA4C5AD9948E}" destId="{137D0914-A303-4CE8-8A8A-EAD9277910A5}" srcOrd="7" destOrd="0" presId="urn:microsoft.com/office/officeart/2005/8/layout/venn3"/>
    <dgm:cxn modelId="{E630230D-86DC-486C-8925-EBE63F2D57E4}" type="presParOf" srcId="{C9C80859-DFA0-4256-A0CB-DA4C5AD9948E}" destId="{1CB39A62-0014-47C2-AC05-919375C43E5D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EAED0B-CDBE-4223-B3CC-E021DC84E19F}" type="doc">
      <dgm:prSet loTypeId="urn:microsoft.com/office/officeart/2005/8/layout/radial3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B30567AD-454E-4CD2-ADDE-09CF711AC44E}">
      <dgm:prSet phldrT="[ข้อความ]" custT="1"/>
      <dgm:spPr>
        <a:solidFill>
          <a:srgbClr val="FF99FF">
            <a:alpha val="50000"/>
          </a:srgbClr>
        </a:solidFill>
      </dgm:spPr>
      <dgm:t>
        <a:bodyPr/>
        <a:lstStyle/>
        <a:p>
          <a:r>
            <a:rPr lang="th-TH" sz="32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สินค้า</a:t>
          </a:r>
          <a:endParaRPr lang="th-TH" sz="32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1FF9F257-F8E5-45F5-A9E6-42AEADA736C8}" type="parTrans" cxnId="{6C708E0E-3B87-4CFD-BFDD-1F61BB5CFB93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36BA8D9B-14C7-410E-A1F2-A99227D9CC57}" type="sibTrans" cxnId="{6C708E0E-3B87-4CFD-BFDD-1F61BB5CFB93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D9DB9CAB-4722-45AE-A4FE-12FEB86371D4}">
      <dgm:prSet phldrT="[ข้อความ]" custT="1"/>
      <dgm:spPr>
        <a:solidFill>
          <a:srgbClr val="00B0F0">
            <a:alpha val="50000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งานก่อสร้าง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AAFC8C43-99C5-4016-9323-53066302BAA7}" type="parTrans" cxnId="{78F40B91-2413-4EC6-A54F-44690E2B6DA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91110BF0-7057-4233-9A7E-E5BA351C9C88}" type="sibTrans" cxnId="{78F40B91-2413-4EC6-A54F-44690E2B6DA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3685DD07-9BFA-42ED-A7EA-13D27AD6BDAB}">
      <dgm:prSet phldrT="[ข้อความ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งานจ้างออกแบบหรือควบคุมงาน</a:t>
          </a:r>
          <a:endParaRPr lang="th-TH" sz="24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A48EFAD0-970D-4297-BBB7-CB7A9F83E8E8}" type="parTrans" cxnId="{0632BB1D-CF19-46DD-B697-B18824E3331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CBED3C12-5C4F-4DED-B745-EE60A1E85DA7}" type="sibTrans" cxnId="{0632BB1D-CF19-46DD-B697-B18824E3331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6A1DB17F-736C-418C-8806-5C12750ED8EC}">
      <dgm:prSet phldrT="[ข้อความ]" custT="1"/>
      <dgm:spPr/>
      <dgm:t>
        <a:bodyPr/>
        <a:lstStyle/>
        <a:p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งานบริการ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683A254B-A83A-412C-8FD7-70FE6842DEE9}" type="parTrans" cxnId="{27C89CFD-B655-4543-B3AF-181226F1BFDA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C1A764A9-6AB2-4C21-BC68-4169B79021E9}" type="sibTrans" cxnId="{27C89CFD-B655-4543-B3AF-181226F1BFDA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6A2D8613-6BEE-4B07-95AF-AE7EEE3BEE83}">
      <dgm:prSet phldrT="[ข้อความ]" custT="1"/>
      <dgm:spPr>
        <a:solidFill>
          <a:srgbClr val="66FF33">
            <a:alpha val="50000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งานจ้าง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ที่ปรึกษา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F7570B5A-F3B0-4EC6-8995-F538C5189BEB}" type="parTrans" cxnId="{A4A8F5EA-3768-4664-947E-B1B7D7869172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54CEA23C-5DF9-4A8E-94EA-C2B928350052}" type="sibTrans" cxnId="{A4A8F5EA-3768-4664-947E-B1B7D7869172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54C7D69B-4274-484B-93FF-D374129D0403}">
      <dgm:prSet phldrT="[ข้อความ]" custT="1"/>
      <dgm:spPr>
        <a:solidFill>
          <a:srgbClr val="CCFF33">
            <a:alpha val="50000"/>
          </a:srgbClr>
        </a:solidFill>
        <a:scene3d>
          <a:camera prst="orthographicFront"/>
          <a:lightRig rig="flat" dir="t"/>
        </a:scene3d>
        <a:sp3d prstMaterial="plastic">
          <a:bevelT w="120900" h="88900" prst="slope"/>
          <a:bevelB w="88900" h="31750" prst="angle"/>
        </a:sp3d>
      </dgm:spPr>
      <dgm:t>
        <a:bodyPr/>
        <a:lstStyle/>
        <a:p>
          <a:r>
            <a:rPr lang="th-TH" sz="72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</a:t>
          </a:r>
          <a:r>
            <a:rPr lang="th-TH" sz="72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rPr>
            <a:t>พัสดุ</a:t>
          </a:r>
          <a:r>
            <a:rPr lang="th-TH" sz="72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”</a:t>
          </a:r>
          <a:endParaRPr lang="th-TH" sz="7200" b="1" dirty="0">
            <a:solidFill>
              <a:srgbClr val="0000FF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6226034A-42BB-4A7C-9B00-E306D61B80CA}" type="sibTrans" cxnId="{F34502DB-DC1B-4DDA-A421-2B36C513D928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40F59CE0-DE12-4F65-898E-E853D11DB7F1}" type="parTrans" cxnId="{F34502DB-DC1B-4DDA-A421-2B36C513D928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BBBA8501-2FB8-4FAF-898B-D60C5E8D9C7D}" type="pres">
      <dgm:prSet presAssocID="{C2EAED0B-CDBE-4223-B3CC-E021DC84E19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3F3D1AF-6FD3-43CC-8DE9-47AF68D5D90C}" type="pres">
      <dgm:prSet presAssocID="{C2EAED0B-CDBE-4223-B3CC-E021DC84E19F}" presName="radial" presStyleCnt="0">
        <dgm:presLayoutVars>
          <dgm:animLvl val="ctr"/>
        </dgm:presLayoutVars>
      </dgm:prSet>
      <dgm:spPr/>
    </dgm:pt>
    <dgm:pt modelId="{382E5E1A-966D-415F-B031-4AF651129E27}" type="pres">
      <dgm:prSet presAssocID="{54C7D69B-4274-484B-93FF-D374129D0403}" presName="centerShape" presStyleLbl="vennNode1" presStyleIdx="0" presStyleCnt="6"/>
      <dgm:spPr/>
      <dgm:t>
        <a:bodyPr/>
        <a:lstStyle/>
        <a:p>
          <a:endParaRPr lang="th-TH"/>
        </a:p>
      </dgm:t>
    </dgm:pt>
    <dgm:pt modelId="{9B262CD0-9411-4EA0-9FCF-DEFC69612927}" type="pres">
      <dgm:prSet presAssocID="{B30567AD-454E-4CD2-ADDE-09CF711AC44E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563EE60-8D12-41D0-BF1C-7D544C614502}" type="pres">
      <dgm:prSet presAssocID="{D9DB9CAB-4722-45AE-A4FE-12FEB86371D4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181B344-D63A-4800-ACE6-304BF2F9D155}" type="pres">
      <dgm:prSet presAssocID="{3685DD07-9BFA-42ED-A7EA-13D27AD6BDAB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A79FB56-9662-4B05-9D83-0051C6CF9CD0}" type="pres">
      <dgm:prSet presAssocID="{6A2D8613-6BEE-4B07-95AF-AE7EEE3BEE83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2284197-D147-4F6D-B679-B5DB6A84542E}" type="pres">
      <dgm:prSet presAssocID="{6A1DB17F-736C-418C-8806-5C12750ED8EC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F34502DB-DC1B-4DDA-A421-2B36C513D928}" srcId="{C2EAED0B-CDBE-4223-B3CC-E021DC84E19F}" destId="{54C7D69B-4274-484B-93FF-D374129D0403}" srcOrd="0" destOrd="0" parTransId="{40F59CE0-DE12-4F65-898E-E853D11DB7F1}" sibTransId="{6226034A-42BB-4A7C-9B00-E306D61B80CA}"/>
    <dgm:cxn modelId="{78F40B91-2413-4EC6-A54F-44690E2B6DA1}" srcId="{54C7D69B-4274-484B-93FF-D374129D0403}" destId="{D9DB9CAB-4722-45AE-A4FE-12FEB86371D4}" srcOrd="1" destOrd="0" parTransId="{AAFC8C43-99C5-4016-9323-53066302BAA7}" sibTransId="{91110BF0-7057-4233-9A7E-E5BA351C9C88}"/>
    <dgm:cxn modelId="{0632BB1D-CF19-46DD-B697-B18824E33311}" srcId="{54C7D69B-4274-484B-93FF-D374129D0403}" destId="{3685DD07-9BFA-42ED-A7EA-13D27AD6BDAB}" srcOrd="2" destOrd="0" parTransId="{A48EFAD0-970D-4297-BBB7-CB7A9F83E8E8}" sibTransId="{CBED3C12-5C4F-4DED-B745-EE60A1E85DA7}"/>
    <dgm:cxn modelId="{4EC2C0E1-851A-48D9-8AE9-DEE25079CBD8}" type="presOf" srcId="{6A1DB17F-736C-418C-8806-5C12750ED8EC}" destId="{12284197-D147-4F6D-B679-B5DB6A84542E}" srcOrd="0" destOrd="0" presId="urn:microsoft.com/office/officeart/2005/8/layout/radial3"/>
    <dgm:cxn modelId="{27C89CFD-B655-4543-B3AF-181226F1BFDA}" srcId="{54C7D69B-4274-484B-93FF-D374129D0403}" destId="{6A1DB17F-736C-418C-8806-5C12750ED8EC}" srcOrd="4" destOrd="0" parTransId="{683A254B-A83A-412C-8FD7-70FE6842DEE9}" sibTransId="{C1A764A9-6AB2-4C21-BC68-4169B79021E9}"/>
    <dgm:cxn modelId="{A4A8F5EA-3768-4664-947E-B1B7D7869172}" srcId="{54C7D69B-4274-484B-93FF-D374129D0403}" destId="{6A2D8613-6BEE-4B07-95AF-AE7EEE3BEE83}" srcOrd="3" destOrd="0" parTransId="{F7570B5A-F3B0-4EC6-8995-F538C5189BEB}" sibTransId="{54CEA23C-5DF9-4A8E-94EA-C2B928350052}"/>
    <dgm:cxn modelId="{771CE6B3-5441-4C40-A34B-D9218F9C2714}" type="presOf" srcId="{3685DD07-9BFA-42ED-A7EA-13D27AD6BDAB}" destId="{D181B344-D63A-4800-ACE6-304BF2F9D155}" srcOrd="0" destOrd="0" presId="urn:microsoft.com/office/officeart/2005/8/layout/radial3"/>
    <dgm:cxn modelId="{12D3933D-20D6-4F2D-A9D8-CF357FDC756B}" type="presOf" srcId="{D9DB9CAB-4722-45AE-A4FE-12FEB86371D4}" destId="{D563EE60-8D12-41D0-BF1C-7D544C614502}" srcOrd="0" destOrd="0" presId="urn:microsoft.com/office/officeart/2005/8/layout/radial3"/>
    <dgm:cxn modelId="{8D96C70A-AE81-47DB-9695-5B1FDDE9BA72}" type="presOf" srcId="{C2EAED0B-CDBE-4223-B3CC-E021DC84E19F}" destId="{BBBA8501-2FB8-4FAF-898B-D60C5E8D9C7D}" srcOrd="0" destOrd="0" presId="urn:microsoft.com/office/officeart/2005/8/layout/radial3"/>
    <dgm:cxn modelId="{2B3B30E1-7841-415F-A9BD-55763CC2968C}" type="presOf" srcId="{6A2D8613-6BEE-4B07-95AF-AE7EEE3BEE83}" destId="{AA79FB56-9662-4B05-9D83-0051C6CF9CD0}" srcOrd="0" destOrd="0" presId="urn:microsoft.com/office/officeart/2005/8/layout/radial3"/>
    <dgm:cxn modelId="{6C708E0E-3B87-4CFD-BFDD-1F61BB5CFB93}" srcId="{54C7D69B-4274-484B-93FF-D374129D0403}" destId="{B30567AD-454E-4CD2-ADDE-09CF711AC44E}" srcOrd="0" destOrd="0" parTransId="{1FF9F257-F8E5-45F5-A9E6-42AEADA736C8}" sibTransId="{36BA8D9B-14C7-410E-A1F2-A99227D9CC57}"/>
    <dgm:cxn modelId="{9863090C-76AB-4F09-A30F-06CCE7F27D53}" type="presOf" srcId="{B30567AD-454E-4CD2-ADDE-09CF711AC44E}" destId="{9B262CD0-9411-4EA0-9FCF-DEFC69612927}" srcOrd="0" destOrd="0" presId="urn:microsoft.com/office/officeart/2005/8/layout/radial3"/>
    <dgm:cxn modelId="{FC6499D0-036F-43D1-BEC5-56390B41A1A5}" type="presOf" srcId="{54C7D69B-4274-484B-93FF-D374129D0403}" destId="{382E5E1A-966D-415F-B031-4AF651129E27}" srcOrd="0" destOrd="0" presId="urn:microsoft.com/office/officeart/2005/8/layout/radial3"/>
    <dgm:cxn modelId="{37EA584C-BF09-4F83-AC18-FBCE74CB4B0E}" type="presParOf" srcId="{BBBA8501-2FB8-4FAF-898B-D60C5E8D9C7D}" destId="{D3F3D1AF-6FD3-43CC-8DE9-47AF68D5D90C}" srcOrd="0" destOrd="0" presId="urn:microsoft.com/office/officeart/2005/8/layout/radial3"/>
    <dgm:cxn modelId="{00682B30-CE6E-4E80-BE43-5AE6A735617B}" type="presParOf" srcId="{D3F3D1AF-6FD3-43CC-8DE9-47AF68D5D90C}" destId="{382E5E1A-966D-415F-B031-4AF651129E27}" srcOrd="0" destOrd="0" presId="urn:microsoft.com/office/officeart/2005/8/layout/radial3"/>
    <dgm:cxn modelId="{BE40586B-EAD9-4DE9-9F82-4E80A15587DE}" type="presParOf" srcId="{D3F3D1AF-6FD3-43CC-8DE9-47AF68D5D90C}" destId="{9B262CD0-9411-4EA0-9FCF-DEFC69612927}" srcOrd="1" destOrd="0" presId="urn:microsoft.com/office/officeart/2005/8/layout/radial3"/>
    <dgm:cxn modelId="{6B16B163-5EC4-4B27-B7A4-B2EB48F33133}" type="presParOf" srcId="{D3F3D1AF-6FD3-43CC-8DE9-47AF68D5D90C}" destId="{D563EE60-8D12-41D0-BF1C-7D544C614502}" srcOrd="2" destOrd="0" presId="urn:microsoft.com/office/officeart/2005/8/layout/radial3"/>
    <dgm:cxn modelId="{C85AAEEC-CA4D-4DC3-9BAC-960EC3FB3688}" type="presParOf" srcId="{D3F3D1AF-6FD3-43CC-8DE9-47AF68D5D90C}" destId="{D181B344-D63A-4800-ACE6-304BF2F9D155}" srcOrd="3" destOrd="0" presId="urn:microsoft.com/office/officeart/2005/8/layout/radial3"/>
    <dgm:cxn modelId="{762EF970-9343-4C29-87A2-191621A963AD}" type="presParOf" srcId="{D3F3D1AF-6FD3-43CC-8DE9-47AF68D5D90C}" destId="{AA79FB56-9662-4B05-9D83-0051C6CF9CD0}" srcOrd="4" destOrd="0" presId="urn:microsoft.com/office/officeart/2005/8/layout/radial3"/>
    <dgm:cxn modelId="{CFD21FF9-69D0-421A-8D72-11F53B8948E0}" type="presParOf" srcId="{D3F3D1AF-6FD3-43CC-8DE9-47AF68D5D90C}" destId="{12284197-D147-4F6D-B679-B5DB6A84542E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AB6879-7232-4C91-93E5-C5C6411E843D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BA466FB6-D732-4EC7-B49E-BB959E7C7DE9}">
      <dgm:prSet phldrT="[ข้อความ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วัสดุ</a:t>
          </a:r>
          <a:endParaRPr lang="th-TH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B0E6D6B3-2DA1-479E-8638-851BB2E7A9A4}" type="parTrans" cxnId="{25379DE1-7911-43E3-941B-49F099B5A1C7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18E5A4C0-4206-4889-935E-B93E380ADFA4}" type="sibTrans" cxnId="{25379DE1-7911-43E3-941B-49F099B5A1C7}">
      <dgm:prSet/>
      <dgm:spPr>
        <a:solidFill>
          <a:schemeClr val="accent1">
            <a:lumMod val="75000"/>
            <a:alpha val="25000"/>
          </a:schemeClr>
        </a:solidFill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505B85E0-C8A1-410D-85B5-3F28F7B92D29}">
      <dgm:prSet phldrT="[ข้อความ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ครุภัณฑ์</a:t>
          </a:r>
          <a:endParaRPr lang="th-TH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36DE9273-8898-4E2A-8982-5FFFC6E49C91}" type="parTrans" cxnId="{036DCC70-7912-446C-8FFB-D4D8B9CDD51E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7D88019B-BDFD-487C-9D95-A78BABD48A1C}" type="sibTrans" cxnId="{036DCC70-7912-446C-8FFB-D4D8B9CDD51E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D56FE870-CC1B-4865-B2F4-511C9C30B23D}">
      <dgm:prSet phldrT="[ข้อความ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ที่ดิน</a:t>
          </a:r>
          <a:endParaRPr lang="th-TH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015F1AEC-2A9E-4539-9A8F-2C61E45C7446}" type="parTrans" cxnId="{E01DAAD1-9D6D-43F9-A8D8-622863D0E424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BB6C69F-4F10-4BC4-92EB-9DB56DF778C9}" type="sibTrans" cxnId="{E01DAAD1-9D6D-43F9-A8D8-622863D0E424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A4452DB-0AE1-4812-BF78-8C8B24A8FFF2}">
      <dgm:prSet phldrT="[ข้อความ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sz="36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สิ่งปลูกสร้าง</a:t>
          </a:r>
          <a:endParaRPr lang="th-TH" sz="36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6F329D89-C49C-4695-851A-9B5B10C225F2}" type="parTrans" cxnId="{22B4618E-6EB8-4860-B471-359AA9CF19B2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1CB47F0C-9AD7-4FFF-BFA7-856999C90546}" type="sibTrans" cxnId="{22B4618E-6EB8-4860-B471-359AA9CF19B2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54074645-D0B4-4715-B5D1-427A9CA2555C}">
      <dgm:prSet phldrT="[ข้อความ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36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ทรัพย์สิน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36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อื่นใด</a:t>
          </a:r>
          <a:endParaRPr lang="th-TH" sz="36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9EE7E804-DC50-499F-8F22-EF18E318CB69}" type="parTrans" cxnId="{5EC63BD5-CFBE-4E01-BCED-894A16834A4E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E6911C2E-0409-4124-8498-D014185A27C2}" type="sibTrans" cxnId="{5EC63BD5-CFBE-4E01-BCED-894A16834A4E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57C80F0F-3B82-4FF3-BEEE-AA5A807EF685}" type="pres">
      <dgm:prSet presAssocID="{05AB6879-7232-4C91-93E5-C5C6411E843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96260B4E-4238-4AB5-826D-7A85B92A21F2}" type="pres">
      <dgm:prSet presAssocID="{05AB6879-7232-4C91-93E5-C5C6411E843D}" presName="cycle" presStyleCnt="0"/>
      <dgm:spPr/>
    </dgm:pt>
    <dgm:pt modelId="{AF040E7D-48C7-42EC-94AC-C08E643AD2AD}" type="pres">
      <dgm:prSet presAssocID="{BA466FB6-D732-4EC7-B49E-BB959E7C7DE9}" presName="nodeFirstNode" presStyleLbl="node1" presStyleIdx="0" presStyleCnt="5" custScaleX="8315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CDB3412-6A6E-47B0-AB16-6C245312C162}" type="pres">
      <dgm:prSet presAssocID="{18E5A4C0-4206-4889-935E-B93E380ADFA4}" presName="sibTransFirstNode" presStyleLbl="bgShp" presStyleIdx="0" presStyleCnt="1"/>
      <dgm:spPr/>
      <dgm:t>
        <a:bodyPr/>
        <a:lstStyle/>
        <a:p>
          <a:endParaRPr lang="th-TH"/>
        </a:p>
      </dgm:t>
    </dgm:pt>
    <dgm:pt modelId="{341BA739-5C69-4816-8695-DAE025E0ABF7}" type="pres">
      <dgm:prSet presAssocID="{505B85E0-C8A1-410D-85B5-3F28F7B92D29}" presName="nodeFollowingNodes" presStyleLbl="node1" presStyleIdx="1" presStyleCnt="5" custScaleX="8315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5F82C10-564D-4365-904B-D1F9863E320C}" type="pres">
      <dgm:prSet presAssocID="{D56FE870-CC1B-4865-B2F4-511C9C30B23D}" presName="nodeFollowingNodes" presStyleLbl="node1" presStyleIdx="2" presStyleCnt="5" custScaleX="83158" custRadScaleRad="106257" custRadScaleInc="-819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9218587-932C-4590-BCBD-8AED91B931A8}" type="pres">
      <dgm:prSet presAssocID="{3A4452DB-0AE1-4812-BF78-8C8B24A8FFF2}" presName="nodeFollowingNodes" presStyleLbl="node1" presStyleIdx="3" presStyleCnt="5" custScaleX="83158" custRadScaleRad="106478" custRadScaleInc="842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90D37C2-5B5D-493D-B35B-327F4D75A144}" type="pres">
      <dgm:prSet presAssocID="{54074645-D0B4-4715-B5D1-427A9CA2555C}" presName="nodeFollowingNodes" presStyleLbl="node1" presStyleIdx="4" presStyleCnt="5" custScaleX="8315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2B4618E-6EB8-4860-B471-359AA9CF19B2}" srcId="{05AB6879-7232-4C91-93E5-C5C6411E843D}" destId="{3A4452DB-0AE1-4812-BF78-8C8B24A8FFF2}" srcOrd="3" destOrd="0" parTransId="{6F329D89-C49C-4695-851A-9B5B10C225F2}" sibTransId="{1CB47F0C-9AD7-4FFF-BFA7-856999C90546}"/>
    <dgm:cxn modelId="{8EE8D291-274F-4AC6-BC08-10B6F09CE0C9}" type="presOf" srcId="{3A4452DB-0AE1-4812-BF78-8C8B24A8FFF2}" destId="{F9218587-932C-4590-BCBD-8AED91B931A8}" srcOrd="0" destOrd="0" presId="urn:microsoft.com/office/officeart/2005/8/layout/cycle3"/>
    <dgm:cxn modelId="{25379DE1-7911-43E3-941B-49F099B5A1C7}" srcId="{05AB6879-7232-4C91-93E5-C5C6411E843D}" destId="{BA466FB6-D732-4EC7-B49E-BB959E7C7DE9}" srcOrd="0" destOrd="0" parTransId="{B0E6D6B3-2DA1-479E-8638-851BB2E7A9A4}" sibTransId="{18E5A4C0-4206-4889-935E-B93E380ADFA4}"/>
    <dgm:cxn modelId="{5A50B97B-0B15-42B5-B24B-F66E98E6A2E4}" type="presOf" srcId="{18E5A4C0-4206-4889-935E-B93E380ADFA4}" destId="{5CDB3412-6A6E-47B0-AB16-6C245312C162}" srcOrd="0" destOrd="0" presId="urn:microsoft.com/office/officeart/2005/8/layout/cycle3"/>
    <dgm:cxn modelId="{4B7BE452-B786-4838-B33F-D4B57E0ED4A9}" type="presOf" srcId="{05AB6879-7232-4C91-93E5-C5C6411E843D}" destId="{57C80F0F-3B82-4FF3-BEEE-AA5A807EF685}" srcOrd="0" destOrd="0" presId="urn:microsoft.com/office/officeart/2005/8/layout/cycle3"/>
    <dgm:cxn modelId="{E01DAAD1-9D6D-43F9-A8D8-622863D0E424}" srcId="{05AB6879-7232-4C91-93E5-C5C6411E843D}" destId="{D56FE870-CC1B-4865-B2F4-511C9C30B23D}" srcOrd="2" destOrd="0" parTransId="{015F1AEC-2A9E-4539-9A8F-2C61E45C7446}" sibTransId="{ABB6C69F-4F10-4BC4-92EB-9DB56DF778C9}"/>
    <dgm:cxn modelId="{42BBB045-400D-4E7B-A959-C1E37E4682DF}" type="presOf" srcId="{54074645-D0B4-4715-B5D1-427A9CA2555C}" destId="{390D37C2-5B5D-493D-B35B-327F4D75A144}" srcOrd="0" destOrd="0" presId="urn:microsoft.com/office/officeart/2005/8/layout/cycle3"/>
    <dgm:cxn modelId="{036DCC70-7912-446C-8FFB-D4D8B9CDD51E}" srcId="{05AB6879-7232-4C91-93E5-C5C6411E843D}" destId="{505B85E0-C8A1-410D-85B5-3F28F7B92D29}" srcOrd="1" destOrd="0" parTransId="{36DE9273-8898-4E2A-8982-5FFFC6E49C91}" sibTransId="{7D88019B-BDFD-487C-9D95-A78BABD48A1C}"/>
    <dgm:cxn modelId="{76D6ECDE-D827-428C-9CE0-3526FA0D9B01}" type="presOf" srcId="{BA466FB6-D732-4EC7-B49E-BB959E7C7DE9}" destId="{AF040E7D-48C7-42EC-94AC-C08E643AD2AD}" srcOrd="0" destOrd="0" presId="urn:microsoft.com/office/officeart/2005/8/layout/cycle3"/>
    <dgm:cxn modelId="{5EC63BD5-CFBE-4E01-BCED-894A16834A4E}" srcId="{05AB6879-7232-4C91-93E5-C5C6411E843D}" destId="{54074645-D0B4-4715-B5D1-427A9CA2555C}" srcOrd="4" destOrd="0" parTransId="{9EE7E804-DC50-499F-8F22-EF18E318CB69}" sibTransId="{E6911C2E-0409-4124-8498-D014185A27C2}"/>
    <dgm:cxn modelId="{71D91341-9DB7-4BD1-93A5-8D2CC84C5AC2}" type="presOf" srcId="{505B85E0-C8A1-410D-85B5-3F28F7B92D29}" destId="{341BA739-5C69-4816-8695-DAE025E0ABF7}" srcOrd="0" destOrd="0" presId="urn:microsoft.com/office/officeart/2005/8/layout/cycle3"/>
    <dgm:cxn modelId="{B6CC3271-82D9-4E64-89A7-D4C96315CF8B}" type="presOf" srcId="{D56FE870-CC1B-4865-B2F4-511C9C30B23D}" destId="{35F82C10-564D-4365-904B-D1F9863E320C}" srcOrd="0" destOrd="0" presId="urn:microsoft.com/office/officeart/2005/8/layout/cycle3"/>
    <dgm:cxn modelId="{4EA64665-47A9-4870-92F4-AF21599E04B2}" type="presParOf" srcId="{57C80F0F-3B82-4FF3-BEEE-AA5A807EF685}" destId="{96260B4E-4238-4AB5-826D-7A85B92A21F2}" srcOrd="0" destOrd="0" presId="urn:microsoft.com/office/officeart/2005/8/layout/cycle3"/>
    <dgm:cxn modelId="{FDAAEFBD-B73A-48B7-9C77-479F27AFB93C}" type="presParOf" srcId="{96260B4E-4238-4AB5-826D-7A85B92A21F2}" destId="{AF040E7D-48C7-42EC-94AC-C08E643AD2AD}" srcOrd="0" destOrd="0" presId="urn:microsoft.com/office/officeart/2005/8/layout/cycle3"/>
    <dgm:cxn modelId="{96F18A1F-CF72-47DF-B6DF-416C67EBA780}" type="presParOf" srcId="{96260B4E-4238-4AB5-826D-7A85B92A21F2}" destId="{5CDB3412-6A6E-47B0-AB16-6C245312C162}" srcOrd="1" destOrd="0" presId="urn:microsoft.com/office/officeart/2005/8/layout/cycle3"/>
    <dgm:cxn modelId="{D2AF5535-6CDF-4A89-8812-010680B54216}" type="presParOf" srcId="{96260B4E-4238-4AB5-826D-7A85B92A21F2}" destId="{341BA739-5C69-4816-8695-DAE025E0ABF7}" srcOrd="2" destOrd="0" presId="urn:microsoft.com/office/officeart/2005/8/layout/cycle3"/>
    <dgm:cxn modelId="{2FDE0D02-2C8F-4C31-B06A-A776996399CB}" type="presParOf" srcId="{96260B4E-4238-4AB5-826D-7A85B92A21F2}" destId="{35F82C10-564D-4365-904B-D1F9863E320C}" srcOrd="3" destOrd="0" presId="urn:microsoft.com/office/officeart/2005/8/layout/cycle3"/>
    <dgm:cxn modelId="{084341FB-FB5D-4386-A220-3ED6CF82DEB6}" type="presParOf" srcId="{96260B4E-4238-4AB5-826D-7A85B92A21F2}" destId="{F9218587-932C-4590-BCBD-8AED91B931A8}" srcOrd="4" destOrd="0" presId="urn:microsoft.com/office/officeart/2005/8/layout/cycle3"/>
    <dgm:cxn modelId="{D52693D1-C00B-42CF-9C6B-A0240424D14F}" type="presParOf" srcId="{96260B4E-4238-4AB5-826D-7A85B92A21F2}" destId="{390D37C2-5B5D-493D-B35B-327F4D75A14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8EEAF5F-478B-4194-8A2C-8DE6BB121376}" type="doc">
      <dgm:prSet loTypeId="urn:microsoft.com/office/officeart/2005/8/layout/matrix3" loCatId="matrix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th-TH"/>
        </a:p>
      </dgm:t>
    </dgm:pt>
    <dgm:pt modelId="{310E39A4-F617-4E44-9092-4EED157425C1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งานจ้างบริการ</a:t>
          </a:r>
          <a:endParaRPr lang="th-TH" b="1" dirty="0">
            <a:solidFill>
              <a:schemeClr val="bg1"/>
            </a:solidFill>
            <a:latin typeface="EucrosiaUPC" pitchFamily="18" charset="-34"/>
            <a:cs typeface="EucrosiaUPC" pitchFamily="18" charset="-34"/>
          </a:endParaRPr>
        </a:p>
      </dgm:t>
    </dgm:pt>
    <dgm:pt modelId="{2B14A664-EEB4-49EC-98E3-B58E258B1326}" type="parTrans" cxnId="{54B7F832-F5FC-485A-825C-95C4AE4A025F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4299CCB2-9F85-4E7E-A841-1F3E70052352}" type="sibTrans" cxnId="{54B7F832-F5FC-485A-825C-95C4AE4A025F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093ECBF6-DE48-48DA-8570-EE4BABBDE297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b="1" dirty="0" smtClean="0">
              <a:latin typeface="EucrosiaUPC" pitchFamily="18" charset="-34"/>
              <a:cs typeface="EucrosiaUPC" pitchFamily="18" charset="-34"/>
            </a:rPr>
            <a:t>งานจ้างทำของ</a:t>
          </a:r>
          <a:endParaRPr lang="th-TH" b="1" dirty="0">
            <a:latin typeface="EucrosiaUPC" pitchFamily="18" charset="-34"/>
            <a:cs typeface="EucrosiaUPC" pitchFamily="18" charset="-34"/>
          </a:endParaRPr>
        </a:p>
      </dgm:t>
    </dgm:pt>
    <dgm:pt modelId="{0B62A697-0820-4FDC-81F8-64F747642A87}" type="parTrans" cxnId="{C6D1D16E-8CE9-45AC-8D04-4810A5D0F3D9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49C0FC54-55C2-41F8-A493-19A01F723501}" type="sibTrans" cxnId="{C6D1D16E-8CE9-45AC-8D04-4810A5D0F3D9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4E485604-7AD7-48E1-AD69-B6B6E17A25C1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การรับขน</a:t>
          </a:r>
          <a:br>
            <a:rPr lang="th-TH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ตามประมวลกฎหมายแพ่งและพาณิชย์</a:t>
          </a:r>
          <a:endParaRPr lang="th-TH" b="1" dirty="0">
            <a:solidFill>
              <a:schemeClr val="bg1"/>
            </a:solidFill>
            <a:latin typeface="EucrosiaUPC" pitchFamily="18" charset="-34"/>
            <a:cs typeface="EucrosiaUPC" pitchFamily="18" charset="-34"/>
          </a:endParaRPr>
        </a:p>
      </dgm:t>
    </dgm:pt>
    <dgm:pt modelId="{293FF8B0-67E5-4D87-B93B-2D411FD47F70}" type="parTrans" cxnId="{10C36D24-A326-4A76-BC0E-8099708D4062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EBBE9BB4-A66E-4861-9B19-3E1FF7415830}" type="sibTrans" cxnId="{10C36D24-A326-4A76-BC0E-8099708D4062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424FA30E-F8AA-4BC8-8EF8-468D6EEE7648}">
      <dgm:prSet phldrT="[Text]"/>
      <dgm:spPr>
        <a:solidFill>
          <a:schemeClr val="bg2">
            <a:lumMod val="25000"/>
            <a:alpha val="56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b="1" dirty="0" smtClean="0">
              <a:latin typeface="EucrosiaUPC" pitchFamily="18" charset="-34"/>
              <a:cs typeface="EucrosiaUPC" pitchFamily="18" charset="-34"/>
            </a:rPr>
            <a:t>งานจ้างเหมาบริการ</a:t>
          </a:r>
          <a:endParaRPr lang="th-TH" b="1" dirty="0">
            <a:latin typeface="EucrosiaUPC" pitchFamily="18" charset="-34"/>
            <a:cs typeface="EucrosiaUPC" pitchFamily="18" charset="-34"/>
          </a:endParaRPr>
        </a:p>
      </dgm:t>
    </dgm:pt>
    <dgm:pt modelId="{39D1EC57-0FD9-4BA3-9E4F-979EF6FDD541}" type="parTrans" cxnId="{53C797BB-8CE0-4A62-A3DC-DBEC5B935D7F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C81E3A11-B7E8-4547-A8BE-2382AAA8E991}" type="sibTrans" cxnId="{53C797BB-8CE0-4A62-A3DC-DBEC5B935D7F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4E2A6CF5-1435-429D-A690-FAABA684BEF6}" type="pres">
      <dgm:prSet presAssocID="{88EEAF5F-478B-4194-8A2C-8DE6BB12137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E5C5F526-5CA3-4CAB-AA6C-666E89747276}" type="pres">
      <dgm:prSet presAssocID="{88EEAF5F-478B-4194-8A2C-8DE6BB121376}" presName="diamond" presStyleLbl="bgShp" presStyleIdx="0" presStyleCnt="1" custLinFactNeighborY="-1299"/>
      <dgm:spPr/>
      <dgm:t>
        <a:bodyPr/>
        <a:lstStyle/>
        <a:p>
          <a:endParaRPr lang="th-TH"/>
        </a:p>
      </dgm:t>
    </dgm:pt>
    <dgm:pt modelId="{D0609269-7A79-49E4-BBB1-3679115495F7}" type="pres">
      <dgm:prSet presAssocID="{88EEAF5F-478B-4194-8A2C-8DE6BB121376}" presName="quad1" presStyleLbl="node1" presStyleIdx="0" presStyleCnt="4" custLinFactNeighborX="-22694" custLinFactNeighborY="-77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82765DE-98D6-42B4-8FB6-9CB58EC9F1FE}" type="pres">
      <dgm:prSet presAssocID="{88EEAF5F-478B-4194-8A2C-8DE6BB121376}" presName="quad2" presStyleLbl="node1" presStyleIdx="1" presStyleCnt="4" custLinFactNeighborX="22694" custLinFactNeighborY="-78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2426B6B-B0C2-4A32-9B9E-62643C58D4F0}" type="pres">
      <dgm:prSet presAssocID="{88EEAF5F-478B-4194-8A2C-8DE6BB121376}" presName="quad3" presStyleLbl="node1" presStyleIdx="2" presStyleCnt="4" custLinFactNeighborX="-22694" custLinFactNeighborY="43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76A0EFF-2070-40F0-BB24-872B5CDBE6C6}" type="pres">
      <dgm:prSet presAssocID="{88EEAF5F-478B-4194-8A2C-8DE6BB121376}" presName="quad4" presStyleLbl="node1" presStyleIdx="3" presStyleCnt="4" custLinFactNeighborX="22694" custLinFactNeighborY="43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4439E29-3603-4EDB-B7E2-4C48E889E866}" type="presOf" srcId="{093ECBF6-DE48-48DA-8570-EE4BABBDE297}" destId="{42426B6B-B0C2-4A32-9B9E-62643C58D4F0}" srcOrd="0" destOrd="0" presId="urn:microsoft.com/office/officeart/2005/8/layout/matrix3"/>
    <dgm:cxn modelId="{53C797BB-8CE0-4A62-A3DC-DBEC5B935D7F}" srcId="{88EEAF5F-478B-4194-8A2C-8DE6BB121376}" destId="{424FA30E-F8AA-4BC8-8EF8-468D6EEE7648}" srcOrd="1" destOrd="0" parTransId="{39D1EC57-0FD9-4BA3-9E4F-979EF6FDD541}" sibTransId="{C81E3A11-B7E8-4547-A8BE-2382AAA8E991}"/>
    <dgm:cxn modelId="{2261CBB4-8CEA-45ED-9B77-741CB7201E38}" type="presOf" srcId="{310E39A4-F617-4E44-9092-4EED157425C1}" destId="{D0609269-7A79-49E4-BBB1-3679115495F7}" srcOrd="0" destOrd="0" presId="urn:microsoft.com/office/officeart/2005/8/layout/matrix3"/>
    <dgm:cxn modelId="{C6D1D16E-8CE9-45AC-8D04-4810A5D0F3D9}" srcId="{88EEAF5F-478B-4194-8A2C-8DE6BB121376}" destId="{093ECBF6-DE48-48DA-8570-EE4BABBDE297}" srcOrd="2" destOrd="0" parTransId="{0B62A697-0820-4FDC-81F8-64F747642A87}" sibTransId="{49C0FC54-55C2-41F8-A493-19A01F723501}"/>
    <dgm:cxn modelId="{FEB090DA-C479-4F98-83E6-40614F0F0605}" type="presOf" srcId="{88EEAF5F-478B-4194-8A2C-8DE6BB121376}" destId="{4E2A6CF5-1435-429D-A690-FAABA684BEF6}" srcOrd="0" destOrd="0" presId="urn:microsoft.com/office/officeart/2005/8/layout/matrix3"/>
    <dgm:cxn modelId="{295F46D1-01CF-4209-BC94-D46A61904CEF}" type="presOf" srcId="{4E485604-7AD7-48E1-AD69-B6B6E17A25C1}" destId="{276A0EFF-2070-40F0-BB24-872B5CDBE6C6}" srcOrd="0" destOrd="0" presId="urn:microsoft.com/office/officeart/2005/8/layout/matrix3"/>
    <dgm:cxn modelId="{0C26C880-E170-44CD-89E2-934364E4BC0F}" type="presOf" srcId="{424FA30E-F8AA-4BC8-8EF8-468D6EEE7648}" destId="{982765DE-98D6-42B4-8FB6-9CB58EC9F1FE}" srcOrd="0" destOrd="0" presId="urn:microsoft.com/office/officeart/2005/8/layout/matrix3"/>
    <dgm:cxn modelId="{54B7F832-F5FC-485A-825C-95C4AE4A025F}" srcId="{88EEAF5F-478B-4194-8A2C-8DE6BB121376}" destId="{310E39A4-F617-4E44-9092-4EED157425C1}" srcOrd="0" destOrd="0" parTransId="{2B14A664-EEB4-49EC-98E3-B58E258B1326}" sibTransId="{4299CCB2-9F85-4E7E-A841-1F3E70052352}"/>
    <dgm:cxn modelId="{10C36D24-A326-4A76-BC0E-8099708D4062}" srcId="{88EEAF5F-478B-4194-8A2C-8DE6BB121376}" destId="{4E485604-7AD7-48E1-AD69-B6B6E17A25C1}" srcOrd="3" destOrd="0" parTransId="{293FF8B0-67E5-4D87-B93B-2D411FD47F70}" sibTransId="{EBBE9BB4-A66E-4861-9B19-3E1FF7415830}"/>
    <dgm:cxn modelId="{B5FCD867-EEE8-43F8-A0C1-D324F378E09F}" type="presParOf" srcId="{4E2A6CF5-1435-429D-A690-FAABA684BEF6}" destId="{E5C5F526-5CA3-4CAB-AA6C-666E89747276}" srcOrd="0" destOrd="0" presId="urn:microsoft.com/office/officeart/2005/8/layout/matrix3"/>
    <dgm:cxn modelId="{8EB7F75D-CF4D-427E-8B52-3F1D062167DC}" type="presParOf" srcId="{4E2A6CF5-1435-429D-A690-FAABA684BEF6}" destId="{D0609269-7A79-49E4-BBB1-3679115495F7}" srcOrd="1" destOrd="0" presId="urn:microsoft.com/office/officeart/2005/8/layout/matrix3"/>
    <dgm:cxn modelId="{EE208DC7-B0A7-407E-A1A4-609F28A22911}" type="presParOf" srcId="{4E2A6CF5-1435-429D-A690-FAABA684BEF6}" destId="{982765DE-98D6-42B4-8FB6-9CB58EC9F1FE}" srcOrd="2" destOrd="0" presId="urn:microsoft.com/office/officeart/2005/8/layout/matrix3"/>
    <dgm:cxn modelId="{3B0372FA-B20F-405B-BAA9-63B608273E8E}" type="presParOf" srcId="{4E2A6CF5-1435-429D-A690-FAABA684BEF6}" destId="{42426B6B-B0C2-4A32-9B9E-62643C58D4F0}" srcOrd="3" destOrd="0" presId="urn:microsoft.com/office/officeart/2005/8/layout/matrix3"/>
    <dgm:cxn modelId="{1425BE6C-8D9D-4B6E-A975-314CD8A9B162}" type="presParOf" srcId="{4E2A6CF5-1435-429D-A690-FAABA684BEF6}" destId="{276A0EFF-2070-40F0-BB24-872B5CDBE6C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20D4DCB-96E2-4202-88E9-E989C1523710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9A37248F-A256-465E-BCFB-0DA378C9FE67}">
      <dgm:prSet phldrT="[Text]" custT="1"/>
      <dgm:spPr>
        <a:solidFill>
          <a:srgbClr val="FFFF00">
            <a:alpha val="90000"/>
          </a:srgb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altLang="th-TH" sz="1800" b="1" dirty="0" smtClean="0">
              <a:effectLst/>
              <a:latin typeface="EucrosiaUPC" pitchFamily="18" charset="-34"/>
              <a:cs typeface="EucrosiaUPC" pitchFamily="18" charset="-34"/>
            </a:rPr>
            <a:t>งานก่อสร้างอาคาร </a:t>
          </a:r>
          <a:endParaRPr lang="th-TH" sz="1800" b="1" dirty="0">
            <a:effectLst/>
            <a:latin typeface="EucrosiaUPC" pitchFamily="18" charset="-34"/>
            <a:cs typeface="EucrosiaUPC" pitchFamily="18" charset="-34"/>
          </a:endParaRPr>
        </a:p>
      </dgm:t>
    </dgm:pt>
    <dgm:pt modelId="{961D3746-EBE1-48A6-AE5F-7DA1259DD938}" type="parTrans" cxnId="{D9DBE2C5-DB51-4473-B04C-36547052AA35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7E03B20F-7352-47CB-A517-C2E5F32C3C93}" type="sibTrans" cxnId="{D9DBE2C5-DB51-4473-B04C-36547052AA35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0355F28E-548E-4DB7-94B9-9B998815BD64}">
      <dgm:prSet phldrT="[Text]" custT="1"/>
      <dgm:spPr>
        <a:solidFill>
          <a:srgbClr val="FF99FF">
            <a:alpha val="90000"/>
          </a:srgb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altLang="th-TH" sz="2000" b="1" spc="-30" baseline="0" dirty="0" smtClean="0">
              <a:effectLst/>
              <a:latin typeface="EucrosiaUPC" pitchFamily="18" charset="-34"/>
              <a:cs typeface="EucrosiaUPC" pitchFamily="18" charset="-34"/>
            </a:rPr>
            <a:t>สา</a:t>
          </a:r>
          <a:r>
            <a:rPr lang="th-TH" altLang="th-TH" sz="2000" b="1" spc="-30" baseline="0" dirty="0" err="1" smtClean="0">
              <a:effectLst/>
              <a:latin typeface="EucrosiaUPC" pitchFamily="18" charset="-34"/>
              <a:cs typeface="EucrosiaUPC" pitchFamily="18" charset="-34"/>
            </a:rPr>
            <a:t>ธารณู</a:t>
          </a:r>
          <a:r>
            <a:rPr lang="th-TH" altLang="th-TH" sz="2000" b="1" spc="-30" baseline="0" dirty="0" smtClean="0">
              <a:effectLst/>
              <a:latin typeface="EucrosiaUPC" pitchFamily="18" charset="-34"/>
              <a:cs typeface="EucrosiaUPC" pitchFamily="18" charset="-34"/>
            </a:rPr>
            <a:t/>
          </a:r>
          <a:br>
            <a:rPr lang="th-TH" altLang="th-TH" sz="2000" b="1" spc="-30" baseline="0" dirty="0" smtClean="0">
              <a:effectLst/>
              <a:latin typeface="EucrosiaUPC" pitchFamily="18" charset="-34"/>
              <a:cs typeface="EucrosiaUPC" pitchFamily="18" charset="-34"/>
            </a:rPr>
          </a:br>
          <a:r>
            <a:rPr lang="th-TH" altLang="th-TH" sz="2000" b="1" spc="-30" baseline="0" dirty="0" err="1" smtClean="0">
              <a:effectLst/>
              <a:latin typeface="EucrosiaUPC" pitchFamily="18" charset="-34"/>
              <a:cs typeface="EucrosiaUPC" pitchFamily="18" charset="-34"/>
            </a:rPr>
            <a:t>ปโภค</a:t>
          </a:r>
          <a:endParaRPr lang="th-TH" sz="2000" b="1" spc="-30" baseline="0" dirty="0">
            <a:effectLst/>
            <a:latin typeface="EucrosiaUPC" pitchFamily="18" charset="-34"/>
            <a:cs typeface="EucrosiaUPC" pitchFamily="18" charset="-34"/>
          </a:endParaRPr>
        </a:p>
      </dgm:t>
    </dgm:pt>
    <dgm:pt modelId="{6D880EF1-E639-4FBF-B043-EAF9F91BEE0A}" type="parTrans" cxnId="{F835FBB4-B576-4F45-AFAB-BD35D2B7BF2E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C7F7B514-6758-4F6A-88DB-CB1C6BB6D39F}" type="sibTrans" cxnId="{F835FBB4-B576-4F45-AFAB-BD35D2B7BF2E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256CBFF5-BEDC-44A9-AD76-E9F213126E03}">
      <dgm:prSet phldrT="[Text]" custT="1"/>
      <dgm:spPr>
        <a:solidFill>
          <a:srgbClr val="FFC000">
            <a:alpha val="90000"/>
          </a:srgb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sz="1800" b="1" dirty="0" smtClean="0">
              <a:effectLst/>
              <a:latin typeface="EucrosiaUPC" pitchFamily="18" charset="-34"/>
              <a:cs typeface="EucrosiaUPC" pitchFamily="18" charset="-34"/>
            </a:rPr>
            <a:t>การซ่อมแซม </a:t>
          </a:r>
          <a:br>
            <a:rPr lang="th-TH" sz="1800" b="1" dirty="0" smtClean="0">
              <a:effectLst/>
              <a:latin typeface="EucrosiaUPC" pitchFamily="18" charset="-34"/>
              <a:cs typeface="EucrosiaUPC" pitchFamily="18" charset="-34"/>
            </a:rPr>
          </a:br>
          <a:r>
            <a:rPr lang="th-TH" sz="1800" b="1" dirty="0" smtClean="0">
              <a:effectLst/>
              <a:latin typeface="EucrosiaUPC" pitchFamily="18" charset="-34"/>
              <a:cs typeface="EucrosiaUPC" pitchFamily="18" charset="-34"/>
            </a:rPr>
            <a:t>ต่อเติม ปรับปรุง</a:t>
          </a:r>
          <a:br>
            <a:rPr lang="th-TH" sz="1800" b="1" dirty="0" smtClean="0">
              <a:effectLst/>
              <a:latin typeface="EucrosiaUPC" pitchFamily="18" charset="-34"/>
              <a:cs typeface="EucrosiaUPC" pitchFamily="18" charset="-34"/>
            </a:rPr>
          </a:br>
          <a:r>
            <a:rPr lang="th-TH" sz="1800" b="1" dirty="0" smtClean="0">
              <a:effectLst/>
              <a:latin typeface="EucrosiaUPC" pitchFamily="18" charset="-34"/>
              <a:cs typeface="EucrosiaUPC" pitchFamily="18" charset="-34"/>
            </a:rPr>
            <a:t>รื้อถอน ฯ</a:t>
          </a:r>
          <a:endParaRPr lang="th-TH" sz="1800" b="1" dirty="0">
            <a:effectLst/>
            <a:latin typeface="EucrosiaUPC" pitchFamily="18" charset="-34"/>
            <a:cs typeface="EucrosiaUPC" pitchFamily="18" charset="-34"/>
          </a:endParaRPr>
        </a:p>
      </dgm:t>
    </dgm:pt>
    <dgm:pt modelId="{F56694E0-C86E-4A0B-AAA1-E1D7D15453BC}" type="parTrans" cxnId="{4EDFCD66-4FD5-4A83-85EA-4D17DC413803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285FF16A-B305-4FF3-B54C-2DE5F3F10A86}" type="sibTrans" cxnId="{4EDFCD66-4FD5-4A83-85EA-4D17DC413803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D2270497-3724-4ECF-9F79-C4D824B24A57}" type="pres">
      <dgm:prSet presAssocID="{720D4DCB-96E2-4202-88E9-E989C152371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0F63C6D4-BBCF-470C-A5D2-C9326A40A229}" type="pres">
      <dgm:prSet presAssocID="{9A37248F-A256-465E-BCFB-0DA378C9FE67}" presName="composite" presStyleCnt="0"/>
      <dgm:spPr/>
    </dgm:pt>
    <dgm:pt modelId="{2078C053-09D9-41E3-8920-2C280E9410A5}" type="pres">
      <dgm:prSet presAssocID="{9A37248F-A256-465E-BCFB-0DA378C9FE67}" presName="Accent" presStyleLbl="alignNode1" presStyleIdx="0" presStyleCnt="5" custScaleX="122876" custScaleY="100588">
        <dgm:presLayoutVars>
          <dgm:chMax val="0"/>
          <dgm:chPref val="0"/>
        </dgm:presLayoutVars>
      </dgm:prSet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lope"/>
        </a:sp3d>
      </dgm:spPr>
      <dgm:t>
        <a:bodyPr/>
        <a:lstStyle/>
        <a:p>
          <a:endParaRPr lang="th-TH"/>
        </a:p>
      </dgm:t>
    </dgm:pt>
    <dgm:pt modelId="{5DA53C46-DD6F-46CE-9362-5F5B5EB9D67D}" type="pres">
      <dgm:prSet presAssocID="{9A37248F-A256-465E-BCFB-0DA378C9FE67}" presName="Image" presStyleLbl="bgImgPlace1" presStyleIdx="0" presStyleCnt="3" custLinFactNeighborX="-36569" custLinFactNeighborY="3662">
        <dgm:presLayoutVars>
          <dgm:chMax val="0"/>
          <dgm:chPref val="0"/>
          <dgm:bulletEnabled val="1"/>
        </dgm:presLayoutVars>
      </dgm:prSet>
      <dgm:spPr/>
    </dgm:pt>
    <dgm:pt modelId="{2D964B8A-70A9-4B9C-A989-4CE2B48F5C16}" type="pres">
      <dgm:prSet presAssocID="{9A37248F-A256-465E-BCFB-0DA378C9FE67}" presName="Parent" presStyleLbl="fgAccFollowNode1" presStyleIdx="0" presStyleCnt="3" custScaleX="1288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91A1D52-57F4-4652-8156-34C2D294CB26}" type="pres">
      <dgm:prSet presAssocID="{9A37248F-A256-465E-BCFB-0DA378C9FE67}" presName="Space" presStyleCnt="0">
        <dgm:presLayoutVars>
          <dgm:chMax val="0"/>
          <dgm:chPref val="0"/>
        </dgm:presLayoutVars>
      </dgm:prSet>
      <dgm:spPr/>
    </dgm:pt>
    <dgm:pt modelId="{8D18F135-9398-4361-990A-A4593D44DECC}" type="pres">
      <dgm:prSet presAssocID="{7E03B20F-7352-47CB-A517-C2E5F32C3C93}" presName="ConnectorComposite" presStyleCnt="0"/>
      <dgm:spPr/>
    </dgm:pt>
    <dgm:pt modelId="{AFBA6FD8-FB2F-43CC-98FB-B2ECC821F442}" type="pres">
      <dgm:prSet presAssocID="{7E03B20F-7352-47CB-A517-C2E5F32C3C93}" presName="TopSpacing" presStyleCnt="0"/>
      <dgm:spPr/>
    </dgm:pt>
    <dgm:pt modelId="{45670E29-A2B3-414C-B1F4-BD4EA013E4F7}" type="pres">
      <dgm:prSet presAssocID="{7E03B20F-7352-47CB-A517-C2E5F32C3C93}" presName="Connector" presStyleLbl="alignNode1" presStyleIdx="1" presStyleCnt="5"/>
      <dgm:spPr/>
    </dgm:pt>
    <dgm:pt modelId="{F676E28D-224E-424E-BDE5-D57DD3370678}" type="pres">
      <dgm:prSet presAssocID="{7E03B20F-7352-47CB-A517-C2E5F32C3C93}" presName="BottomSpacing" presStyleCnt="0"/>
      <dgm:spPr/>
    </dgm:pt>
    <dgm:pt modelId="{5A2237CF-FF44-478C-AC25-3428DE05E92A}" type="pres">
      <dgm:prSet presAssocID="{0355F28E-548E-4DB7-94B9-9B998815BD64}" presName="composite" presStyleCnt="0"/>
      <dgm:spPr/>
    </dgm:pt>
    <dgm:pt modelId="{7E4547BE-FA7A-4DE1-8376-F82698739CE6}" type="pres">
      <dgm:prSet presAssocID="{0355F28E-548E-4DB7-94B9-9B998815BD64}" presName="Accent" presStyleLbl="alignNode1" presStyleIdx="2" presStyleCnt="5" custScaleX="122876">
        <dgm:presLayoutVars>
          <dgm:chMax val="0"/>
          <dgm:chPref val="0"/>
        </dgm:presLayoutVars>
      </dgm:prSet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lope"/>
        </a:sp3d>
      </dgm:spPr>
      <dgm:t>
        <a:bodyPr/>
        <a:lstStyle/>
        <a:p>
          <a:endParaRPr lang="th-TH"/>
        </a:p>
      </dgm:t>
    </dgm:pt>
    <dgm:pt modelId="{ECC61F39-34CB-462D-96CA-4A713A5004B6}" type="pres">
      <dgm:prSet presAssocID="{0355F28E-548E-4DB7-94B9-9B998815BD64}" presName="Image" presStyleLbl="bgImgPlace1" presStyleIdx="1" presStyleCnt="3" custLinFactNeighborX="43605" custLinFactNeighborY="-6533">
        <dgm:presLayoutVars>
          <dgm:chMax val="0"/>
          <dgm:chPref val="0"/>
          <dgm:bulletEnabled val="1"/>
        </dgm:presLayoutVars>
      </dgm:prSet>
      <dgm:spPr/>
    </dgm:pt>
    <dgm:pt modelId="{CAC84456-AEC3-4DE8-8D10-7B1F09AAC3FE}" type="pres">
      <dgm:prSet presAssocID="{0355F28E-548E-4DB7-94B9-9B998815BD64}" presName="Parent" presStyleLbl="fgAccFollowNode1" presStyleIdx="1" presStyleCnt="3" custScaleX="128889" custLinFactNeighborX="511" custLinFactNeighborY="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F80B283-1BEF-4D71-9245-9D5E293E0469}" type="pres">
      <dgm:prSet presAssocID="{0355F28E-548E-4DB7-94B9-9B998815BD64}" presName="Space" presStyleCnt="0">
        <dgm:presLayoutVars>
          <dgm:chMax val="0"/>
          <dgm:chPref val="0"/>
        </dgm:presLayoutVars>
      </dgm:prSet>
      <dgm:spPr/>
    </dgm:pt>
    <dgm:pt modelId="{1D9FC0EB-0D65-4202-B6BB-C4E9C9C9836C}" type="pres">
      <dgm:prSet presAssocID="{C7F7B514-6758-4F6A-88DB-CB1C6BB6D39F}" presName="ConnectorComposite" presStyleCnt="0"/>
      <dgm:spPr/>
    </dgm:pt>
    <dgm:pt modelId="{2E182510-519B-4F3D-A197-3E5D82AFE30C}" type="pres">
      <dgm:prSet presAssocID="{C7F7B514-6758-4F6A-88DB-CB1C6BB6D39F}" presName="TopSpacing" presStyleCnt="0"/>
      <dgm:spPr/>
    </dgm:pt>
    <dgm:pt modelId="{678B8CFC-FC6A-4DB9-B37B-AC7506EBB9FC}" type="pres">
      <dgm:prSet presAssocID="{C7F7B514-6758-4F6A-88DB-CB1C6BB6D39F}" presName="Connector" presStyleLbl="alignNode1" presStyleIdx="3" presStyleCnt="5"/>
      <dgm:spPr/>
    </dgm:pt>
    <dgm:pt modelId="{2066ED8F-4C9A-4F90-A736-ED45E3607A7B}" type="pres">
      <dgm:prSet presAssocID="{C7F7B514-6758-4F6A-88DB-CB1C6BB6D39F}" presName="BottomSpacing" presStyleCnt="0"/>
      <dgm:spPr/>
    </dgm:pt>
    <dgm:pt modelId="{FF7B046A-22BA-4C3E-A290-2E077D20E9DE}" type="pres">
      <dgm:prSet presAssocID="{256CBFF5-BEDC-44A9-AD76-E9F213126E03}" presName="composite" presStyleCnt="0"/>
      <dgm:spPr/>
    </dgm:pt>
    <dgm:pt modelId="{E88F44C9-E599-47A5-821A-5F63BC08E271}" type="pres">
      <dgm:prSet presAssocID="{256CBFF5-BEDC-44A9-AD76-E9F213126E03}" presName="Accent" presStyleLbl="alignNode1" presStyleIdx="4" presStyleCnt="5" custScaleX="143132" custLinFactNeighborX="2219" custLinFactNeighborY="603">
        <dgm:presLayoutVars>
          <dgm:chMax val="0"/>
          <dgm:chPref val="0"/>
        </dgm:presLayoutVars>
      </dgm:prSet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lope"/>
        </a:sp3d>
      </dgm:spPr>
      <dgm:t>
        <a:bodyPr/>
        <a:lstStyle/>
        <a:p>
          <a:endParaRPr lang="th-TH"/>
        </a:p>
      </dgm:t>
    </dgm:pt>
    <dgm:pt modelId="{1CA1335D-BAE6-490F-A0CC-88C2B248878C}" type="pres">
      <dgm:prSet presAssocID="{256CBFF5-BEDC-44A9-AD76-E9F213126E03}" presName="Image" presStyleLbl="bgImgPlace1" presStyleIdx="2" presStyleCnt="3" custScaleX="114160" custScaleY="94249" custLinFactNeighborX="-50708" custLinFactNeighborY="3753">
        <dgm:presLayoutVars>
          <dgm:chMax val="0"/>
          <dgm:chPref val="0"/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ED8BD9E9-D379-4FE1-9550-B4AEF4A44AA7}" type="pres">
      <dgm:prSet presAssocID="{256CBFF5-BEDC-44A9-AD76-E9F213126E03}" presName="Parent" presStyleLbl="fgAccFollowNode1" presStyleIdx="2" presStyleCnt="3" custScaleX="158264" custScaleY="104979" custLinFactNeighborX="2986" custLinFactNeighborY="8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2DAC4C5-A40E-4E31-B3AF-54A0E13BFEFD}" type="pres">
      <dgm:prSet presAssocID="{256CBFF5-BEDC-44A9-AD76-E9F213126E03}" presName="Space" presStyleCnt="0">
        <dgm:presLayoutVars>
          <dgm:chMax val="0"/>
          <dgm:chPref val="0"/>
        </dgm:presLayoutVars>
      </dgm:prSet>
      <dgm:spPr/>
    </dgm:pt>
  </dgm:ptLst>
  <dgm:cxnLst>
    <dgm:cxn modelId="{D6F0A8BE-EB1C-4C2E-9082-5DD0A887EA80}" type="presOf" srcId="{9A37248F-A256-465E-BCFB-0DA378C9FE67}" destId="{2D964B8A-70A9-4B9C-A989-4CE2B48F5C16}" srcOrd="0" destOrd="0" presId="urn:microsoft.com/office/officeart/2008/layout/AlternatingPictureCircles"/>
    <dgm:cxn modelId="{2C4719D2-9DD3-4AE6-B7E2-8CD3C140CE0E}" type="presOf" srcId="{256CBFF5-BEDC-44A9-AD76-E9F213126E03}" destId="{ED8BD9E9-D379-4FE1-9550-B4AEF4A44AA7}" srcOrd="0" destOrd="0" presId="urn:microsoft.com/office/officeart/2008/layout/AlternatingPictureCircles"/>
    <dgm:cxn modelId="{2DE7E59A-57EE-4EF5-A17C-9930F31B620C}" type="presOf" srcId="{0355F28E-548E-4DB7-94B9-9B998815BD64}" destId="{CAC84456-AEC3-4DE8-8D10-7B1F09AAC3FE}" srcOrd="0" destOrd="0" presId="urn:microsoft.com/office/officeart/2008/layout/AlternatingPictureCircles"/>
    <dgm:cxn modelId="{F835FBB4-B576-4F45-AFAB-BD35D2B7BF2E}" srcId="{720D4DCB-96E2-4202-88E9-E989C1523710}" destId="{0355F28E-548E-4DB7-94B9-9B998815BD64}" srcOrd="1" destOrd="0" parTransId="{6D880EF1-E639-4FBF-B043-EAF9F91BEE0A}" sibTransId="{C7F7B514-6758-4F6A-88DB-CB1C6BB6D39F}"/>
    <dgm:cxn modelId="{D9DBE2C5-DB51-4473-B04C-36547052AA35}" srcId="{720D4DCB-96E2-4202-88E9-E989C1523710}" destId="{9A37248F-A256-465E-BCFB-0DA378C9FE67}" srcOrd="0" destOrd="0" parTransId="{961D3746-EBE1-48A6-AE5F-7DA1259DD938}" sibTransId="{7E03B20F-7352-47CB-A517-C2E5F32C3C93}"/>
    <dgm:cxn modelId="{D74B19F0-9C94-42BB-97A1-22373E0159AA}" type="presOf" srcId="{720D4DCB-96E2-4202-88E9-E989C1523710}" destId="{D2270497-3724-4ECF-9F79-C4D824B24A57}" srcOrd="0" destOrd="0" presId="urn:microsoft.com/office/officeart/2008/layout/AlternatingPictureCircles"/>
    <dgm:cxn modelId="{4EDFCD66-4FD5-4A83-85EA-4D17DC413803}" srcId="{720D4DCB-96E2-4202-88E9-E989C1523710}" destId="{256CBFF5-BEDC-44A9-AD76-E9F213126E03}" srcOrd="2" destOrd="0" parTransId="{F56694E0-C86E-4A0B-AAA1-E1D7D15453BC}" sibTransId="{285FF16A-B305-4FF3-B54C-2DE5F3F10A86}"/>
    <dgm:cxn modelId="{6583ECB8-A4FC-4CB2-BD60-18344B8ED851}" type="presParOf" srcId="{D2270497-3724-4ECF-9F79-C4D824B24A57}" destId="{0F63C6D4-BBCF-470C-A5D2-C9326A40A229}" srcOrd="0" destOrd="0" presId="urn:microsoft.com/office/officeart/2008/layout/AlternatingPictureCircles"/>
    <dgm:cxn modelId="{04EDB024-6211-4368-BCCC-FF642F9B203F}" type="presParOf" srcId="{0F63C6D4-BBCF-470C-A5D2-C9326A40A229}" destId="{2078C053-09D9-41E3-8920-2C280E9410A5}" srcOrd="0" destOrd="0" presId="urn:microsoft.com/office/officeart/2008/layout/AlternatingPictureCircles"/>
    <dgm:cxn modelId="{69630760-A900-45F3-9283-ED2CED9E32AA}" type="presParOf" srcId="{0F63C6D4-BBCF-470C-A5D2-C9326A40A229}" destId="{5DA53C46-DD6F-46CE-9362-5F5B5EB9D67D}" srcOrd="1" destOrd="0" presId="urn:microsoft.com/office/officeart/2008/layout/AlternatingPictureCircles"/>
    <dgm:cxn modelId="{AD7D9406-DB5A-40E9-9BFE-E497BD354263}" type="presParOf" srcId="{0F63C6D4-BBCF-470C-A5D2-C9326A40A229}" destId="{2D964B8A-70A9-4B9C-A989-4CE2B48F5C16}" srcOrd="2" destOrd="0" presId="urn:microsoft.com/office/officeart/2008/layout/AlternatingPictureCircles"/>
    <dgm:cxn modelId="{A06913E4-D30E-4C16-B4A5-F25C3CFAFF7E}" type="presParOf" srcId="{0F63C6D4-BBCF-470C-A5D2-C9326A40A229}" destId="{291A1D52-57F4-4652-8156-34C2D294CB26}" srcOrd="3" destOrd="0" presId="urn:microsoft.com/office/officeart/2008/layout/AlternatingPictureCircles"/>
    <dgm:cxn modelId="{F4ED54D3-BF68-4093-AE3C-029B9C827D4E}" type="presParOf" srcId="{D2270497-3724-4ECF-9F79-C4D824B24A57}" destId="{8D18F135-9398-4361-990A-A4593D44DECC}" srcOrd="1" destOrd="0" presId="urn:microsoft.com/office/officeart/2008/layout/AlternatingPictureCircles"/>
    <dgm:cxn modelId="{7345D91E-644C-400F-A10C-D5C3EB6A8E11}" type="presParOf" srcId="{8D18F135-9398-4361-990A-A4593D44DECC}" destId="{AFBA6FD8-FB2F-43CC-98FB-B2ECC821F442}" srcOrd="0" destOrd="0" presId="urn:microsoft.com/office/officeart/2008/layout/AlternatingPictureCircles"/>
    <dgm:cxn modelId="{9C7FC645-4189-49D8-8F7C-04506EE16B9B}" type="presParOf" srcId="{8D18F135-9398-4361-990A-A4593D44DECC}" destId="{45670E29-A2B3-414C-B1F4-BD4EA013E4F7}" srcOrd="1" destOrd="0" presId="urn:microsoft.com/office/officeart/2008/layout/AlternatingPictureCircles"/>
    <dgm:cxn modelId="{267F0EEC-18E1-473C-837A-0793E97AC31C}" type="presParOf" srcId="{8D18F135-9398-4361-990A-A4593D44DECC}" destId="{F676E28D-224E-424E-BDE5-D57DD3370678}" srcOrd="2" destOrd="0" presId="urn:microsoft.com/office/officeart/2008/layout/AlternatingPictureCircles"/>
    <dgm:cxn modelId="{34255A23-AECD-41BD-85BF-9E8549F91922}" type="presParOf" srcId="{D2270497-3724-4ECF-9F79-C4D824B24A57}" destId="{5A2237CF-FF44-478C-AC25-3428DE05E92A}" srcOrd="2" destOrd="0" presId="urn:microsoft.com/office/officeart/2008/layout/AlternatingPictureCircles"/>
    <dgm:cxn modelId="{EAEBCE57-1628-4FCC-A736-D418C4B9E94D}" type="presParOf" srcId="{5A2237CF-FF44-478C-AC25-3428DE05E92A}" destId="{7E4547BE-FA7A-4DE1-8376-F82698739CE6}" srcOrd="0" destOrd="0" presId="urn:microsoft.com/office/officeart/2008/layout/AlternatingPictureCircles"/>
    <dgm:cxn modelId="{535DFA97-6E03-4041-BBC2-B7E7C97A492C}" type="presParOf" srcId="{5A2237CF-FF44-478C-AC25-3428DE05E92A}" destId="{ECC61F39-34CB-462D-96CA-4A713A5004B6}" srcOrd="1" destOrd="0" presId="urn:microsoft.com/office/officeart/2008/layout/AlternatingPictureCircles"/>
    <dgm:cxn modelId="{E2E64FDE-5729-4859-A359-E0CB1A3CB502}" type="presParOf" srcId="{5A2237CF-FF44-478C-AC25-3428DE05E92A}" destId="{CAC84456-AEC3-4DE8-8D10-7B1F09AAC3FE}" srcOrd="2" destOrd="0" presId="urn:microsoft.com/office/officeart/2008/layout/AlternatingPictureCircles"/>
    <dgm:cxn modelId="{116C3134-0391-481A-86E2-EADAC12E47C1}" type="presParOf" srcId="{5A2237CF-FF44-478C-AC25-3428DE05E92A}" destId="{AF80B283-1BEF-4D71-9245-9D5E293E0469}" srcOrd="3" destOrd="0" presId="urn:microsoft.com/office/officeart/2008/layout/AlternatingPictureCircles"/>
    <dgm:cxn modelId="{29309EFB-72B2-44C3-9630-81118033AB36}" type="presParOf" srcId="{D2270497-3724-4ECF-9F79-C4D824B24A57}" destId="{1D9FC0EB-0D65-4202-B6BB-C4E9C9C9836C}" srcOrd="3" destOrd="0" presId="urn:microsoft.com/office/officeart/2008/layout/AlternatingPictureCircles"/>
    <dgm:cxn modelId="{AF22D289-77B1-40B9-BB89-35F4091454E4}" type="presParOf" srcId="{1D9FC0EB-0D65-4202-B6BB-C4E9C9C9836C}" destId="{2E182510-519B-4F3D-A197-3E5D82AFE30C}" srcOrd="0" destOrd="0" presId="urn:microsoft.com/office/officeart/2008/layout/AlternatingPictureCircles"/>
    <dgm:cxn modelId="{41DEE4B6-2D53-4075-BBC9-AD4BCF05EF4A}" type="presParOf" srcId="{1D9FC0EB-0D65-4202-B6BB-C4E9C9C9836C}" destId="{678B8CFC-FC6A-4DB9-B37B-AC7506EBB9FC}" srcOrd="1" destOrd="0" presId="urn:microsoft.com/office/officeart/2008/layout/AlternatingPictureCircles"/>
    <dgm:cxn modelId="{9B1ADA98-DC07-4A7B-B39D-C0FA5960911A}" type="presParOf" srcId="{1D9FC0EB-0D65-4202-B6BB-C4E9C9C9836C}" destId="{2066ED8F-4C9A-4F90-A736-ED45E3607A7B}" srcOrd="2" destOrd="0" presId="urn:microsoft.com/office/officeart/2008/layout/AlternatingPictureCircles"/>
    <dgm:cxn modelId="{3EB7D373-57D1-48EB-9A65-CF4AD8070A2E}" type="presParOf" srcId="{D2270497-3724-4ECF-9F79-C4D824B24A57}" destId="{FF7B046A-22BA-4C3E-A290-2E077D20E9DE}" srcOrd="4" destOrd="0" presId="urn:microsoft.com/office/officeart/2008/layout/AlternatingPictureCircles"/>
    <dgm:cxn modelId="{295C9B30-7141-4849-96E0-3E488CA6CA66}" type="presParOf" srcId="{FF7B046A-22BA-4C3E-A290-2E077D20E9DE}" destId="{E88F44C9-E599-47A5-821A-5F63BC08E271}" srcOrd="0" destOrd="0" presId="urn:microsoft.com/office/officeart/2008/layout/AlternatingPictureCircles"/>
    <dgm:cxn modelId="{EFD7C962-0345-4D3F-8A4F-50EC572998D4}" type="presParOf" srcId="{FF7B046A-22BA-4C3E-A290-2E077D20E9DE}" destId="{1CA1335D-BAE6-490F-A0CC-88C2B248878C}" srcOrd="1" destOrd="0" presId="urn:microsoft.com/office/officeart/2008/layout/AlternatingPictureCircles"/>
    <dgm:cxn modelId="{4B8B38C7-D03D-4DFE-8C0B-66F3DE71CE6B}" type="presParOf" srcId="{FF7B046A-22BA-4C3E-A290-2E077D20E9DE}" destId="{ED8BD9E9-D379-4FE1-9550-B4AEF4A44AA7}" srcOrd="2" destOrd="0" presId="urn:microsoft.com/office/officeart/2008/layout/AlternatingPictureCircles"/>
    <dgm:cxn modelId="{3E106FE0-F542-45FC-B671-EB40F26B4380}" type="presParOf" srcId="{FF7B046A-22BA-4C3E-A290-2E077D20E9DE}" destId="{42DAC4C5-A40E-4E31-B3AF-54A0E13BFEFD}" srcOrd="3" destOrd="0" presId="urn:microsoft.com/office/officeart/2008/layout/AlternatingPictureCircles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50F633-C26C-44F1-B2FA-E89F63BF6E89}">
      <dsp:nvSpPr>
        <dsp:cNvPr id="0" name=""/>
        <dsp:cNvSpPr/>
      </dsp:nvSpPr>
      <dsp:spPr>
        <a:xfrm>
          <a:off x="0" y="370042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A3C7D-B308-4862-A385-65CCB8E10553}">
      <dsp:nvSpPr>
        <dsp:cNvPr id="0" name=""/>
        <dsp:cNvSpPr/>
      </dsp:nvSpPr>
      <dsp:spPr>
        <a:xfrm>
          <a:off x="88188" y="1042"/>
          <a:ext cx="7835792" cy="738000"/>
        </a:xfrm>
        <a:prstGeom prst="round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cap="none" spc="50" dirty="0" smtClean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ระเบียบสำนักนายกรัฐมนตรีว่าด้วยการพัสดุ พ.ศ. 2535 และที่แก้ไขเพิ่มเติม</a:t>
          </a:r>
          <a:endParaRPr lang="th-TH" sz="2400" b="1" kern="1200" cap="none" spc="50" dirty="0">
            <a:ln w="11430"/>
            <a:solidFill>
              <a:sysClr val="windowText" lastClr="000000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88188" y="1042"/>
        <a:ext cx="7835792" cy="738000"/>
      </dsp:txXfrm>
    </dsp:sp>
    <dsp:sp modelId="{69F342DF-3B24-4CFA-93C6-BF54D5C5175E}">
      <dsp:nvSpPr>
        <dsp:cNvPr id="0" name=""/>
        <dsp:cNvSpPr/>
      </dsp:nvSpPr>
      <dsp:spPr>
        <a:xfrm>
          <a:off x="0" y="1853485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A32B43-9137-4D50-A91D-21C19BF565ED}">
      <dsp:nvSpPr>
        <dsp:cNvPr id="0" name=""/>
        <dsp:cNvSpPr/>
      </dsp:nvSpPr>
      <dsp:spPr>
        <a:xfrm>
          <a:off x="88188" y="1135042"/>
          <a:ext cx="7835792" cy="1087443"/>
        </a:xfrm>
        <a:prstGeom prst="roundRect">
          <a:avLst/>
        </a:prstGeom>
        <a:solidFill>
          <a:srgbClr val="66FFFF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l" defTabSz="1066800">
            <a:lnSpc>
              <a:spcPts val="25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ประกาศสำนักนายกรัฐมนตรี เรื่อง แนวทางปฏิบัติในการจัดหาพัสดุ </a:t>
          </a:r>
        </a:p>
        <a:p>
          <a:pPr lvl="0" algn="l" defTabSz="1066800">
            <a:lnSpc>
              <a:spcPts val="25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ด้วยวิธีตลาดอิเล็กทรอนิกส์ (</a:t>
          </a:r>
          <a:r>
            <a:rPr lang="en-US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Electronic Market  :  e –</a:t>
          </a: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 </a:t>
          </a:r>
          <a:r>
            <a:rPr lang="en-US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market</a:t>
          </a: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) และ</a:t>
          </a:r>
        </a:p>
        <a:p>
          <a:pPr lvl="0" algn="l" defTabSz="1066800">
            <a:lnSpc>
              <a:spcPts val="25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ด้วยวิธีประกวดราคาอิเล็กทรอนิกส์ (</a:t>
          </a:r>
          <a:r>
            <a:rPr lang="en-US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Electronic</a:t>
          </a: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 </a:t>
          </a:r>
          <a:r>
            <a:rPr lang="en-US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Bidding  :  e –</a:t>
          </a: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 </a:t>
          </a:r>
          <a:r>
            <a:rPr lang="en-US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bidding</a:t>
          </a: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)</a:t>
          </a:r>
          <a:endParaRPr lang="th-TH" sz="2400" b="1" kern="1200" cap="none" spc="50" dirty="0">
            <a:ln w="11430"/>
            <a:solidFill>
              <a:schemeClr val="tx1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88188" y="1135042"/>
        <a:ext cx="7835792" cy="1087443"/>
      </dsp:txXfrm>
    </dsp:sp>
    <dsp:sp modelId="{70CC20E8-205A-43BD-9645-9598FB9DF5BA}">
      <dsp:nvSpPr>
        <dsp:cNvPr id="0" name=""/>
        <dsp:cNvSpPr/>
      </dsp:nvSpPr>
      <dsp:spPr>
        <a:xfrm>
          <a:off x="0" y="2987485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ACE41E-8099-4854-B55B-E29997958FCE}">
      <dsp:nvSpPr>
        <dsp:cNvPr id="0" name=""/>
        <dsp:cNvSpPr/>
      </dsp:nvSpPr>
      <dsp:spPr>
        <a:xfrm>
          <a:off x="88188" y="2618485"/>
          <a:ext cx="7835792" cy="738000"/>
        </a:xfrm>
        <a:prstGeom prst="roundRect">
          <a:avLst/>
        </a:prstGeom>
        <a:solidFill>
          <a:srgbClr val="FFCCFF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ระเบียบ ข้อบังคับ ข้อบัญญัติว่าด้วยการพัสดุของหน่วยงานของรัฐ</a:t>
          </a:r>
          <a:endParaRPr lang="th-TH" sz="2400" b="1" kern="1200" cap="none" spc="50" dirty="0">
            <a:ln w="11430"/>
            <a:solidFill>
              <a:schemeClr val="tx1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88188" y="2618485"/>
        <a:ext cx="7835792" cy="738000"/>
      </dsp:txXfrm>
    </dsp:sp>
    <dsp:sp modelId="{B342EB1E-3513-49AA-96F4-0511FC6564A6}">
      <dsp:nvSpPr>
        <dsp:cNvPr id="0" name=""/>
        <dsp:cNvSpPr/>
      </dsp:nvSpPr>
      <dsp:spPr>
        <a:xfrm>
          <a:off x="0" y="4121485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80625-2D02-45D2-A8D9-BCD4C99B17BD}">
      <dsp:nvSpPr>
        <dsp:cNvPr id="0" name=""/>
        <dsp:cNvSpPr/>
      </dsp:nvSpPr>
      <dsp:spPr>
        <a:xfrm>
          <a:off x="98025" y="3752485"/>
          <a:ext cx="7835792" cy="738000"/>
        </a:xfrm>
        <a:prstGeom prst="roundRect">
          <a:avLst/>
        </a:prstGeom>
        <a:solidFill>
          <a:srgbClr val="CCFFCC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l" defTabSz="1066800">
            <a:lnSpc>
              <a:spcPts val="25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ระเบียบสำนักนายกรัฐมนตรีว่าด้วยการพัสดุด้วยวิธีการทางอิเล็กทรอนิกส์ </a:t>
          </a:r>
        </a:p>
        <a:p>
          <a:pPr lvl="0" algn="l" defTabSz="1066800">
            <a:lnSpc>
              <a:spcPts val="25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พ.ศ. 2549</a:t>
          </a:r>
          <a:endParaRPr lang="th-TH" sz="2400" b="1" kern="1200" cap="none" spc="50" dirty="0">
            <a:ln w="11430"/>
            <a:solidFill>
              <a:schemeClr val="tx1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98025" y="3752485"/>
        <a:ext cx="7835792" cy="73800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9A0733-68EB-48F4-982D-DCBCF6A8621A}">
      <dsp:nvSpPr>
        <dsp:cNvPr id="0" name=""/>
        <dsp:cNvSpPr/>
      </dsp:nvSpPr>
      <dsp:spPr>
        <a:xfrm>
          <a:off x="2939345" y="190592"/>
          <a:ext cx="4968552" cy="2905762"/>
        </a:xfrm>
        <a:prstGeom prst="rightArrow">
          <a:avLst>
            <a:gd name="adj1" fmla="val 75000"/>
            <a:gd name="adj2" fmla="val 50000"/>
          </a:avLst>
        </a:prstGeom>
        <a:noFill/>
        <a:ln w="25400" cap="flat" cmpd="sng" algn="ctr">
          <a:solidFill>
            <a:srgbClr val="00B0F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altLang="th-TH" sz="2000" b="1" kern="1200" dirty="0" smtClean="0">
              <a:latin typeface="EucrosiaUPC" pitchFamily="18" charset="-34"/>
              <a:cs typeface="EucrosiaUPC" pitchFamily="18" charset="-34"/>
            </a:rPr>
            <a:t>งานจ้างบริการจากบุคคลธรรมดาหรือนิติบุคคล</a:t>
          </a:r>
          <a:endParaRPr lang="th-TH" sz="2000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altLang="th-TH" sz="2000" b="1" kern="1200" dirty="0" smtClean="0">
              <a:latin typeface="EucrosiaUPC" pitchFamily="18" charset="-34"/>
              <a:cs typeface="EucrosiaUPC" pitchFamily="18" charset="-34"/>
            </a:rPr>
            <a:t>เพื่อเป็นผู้ให้คำปรึกษาหรือแนะนำแก่หน่วยงานของรัฐในด้านวิศวกรรม สถาปัตยกรรม ผังเมือง กฎหมาย เศรษฐศาสตร์ การเงิน การคลัง สิ่งแวดล้อม วิทยาศาสตร์ เทคโนโลยี สาธารณสุข ศิลปวัฒนธรรม การศึกษาวิจัย หรือด้านอื่น</a:t>
          </a:r>
          <a:br>
            <a:rPr lang="th-TH" altLang="th-TH" sz="2000" b="1" kern="1200" dirty="0" smtClean="0">
              <a:latin typeface="EucrosiaUPC" pitchFamily="18" charset="-34"/>
              <a:cs typeface="EucrosiaUPC" pitchFamily="18" charset="-34"/>
            </a:rPr>
          </a:br>
          <a:r>
            <a:rPr lang="th-TH" altLang="th-TH" sz="2000" b="1" kern="1200" dirty="0" smtClean="0">
              <a:latin typeface="EucrosiaUPC" pitchFamily="18" charset="-34"/>
              <a:cs typeface="EucrosiaUPC" pitchFamily="18" charset="-34"/>
            </a:rPr>
            <a:t>ที่อยู่ในภารกิจ</a:t>
          </a:r>
          <a:endParaRPr lang="th-TH" sz="2000" kern="1200" dirty="0">
            <a:latin typeface="EucrosiaUPC" pitchFamily="18" charset="-34"/>
            <a:cs typeface="EucrosiaUPC" pitchFamily="18" charset="-34"/>
          </a:endParaRPr>
        </a:p>
      </dsp:txBody>
      <dsp:txXfrm>
        <a:off x="2939345" y="190592"/>
        <a:ext cx="4968552" cy="2905762"/>
      </dsp:txXfrm>
    </dsp:sp>
    <dsp:sp modelId="{2227025C-9525-4ADC-9E69-00745A4DC845}">
      <dsp:nvSpPr>
        <dsp:cNvPr id="0" name=""/>
        <dsp:cNvSpPr/>
      </dsp:nvSpPr>
      <dsp:spPr>
        <a:xfrm>
          <a:off x="169957" y="531416"/>
          <a:ext cx="2566323" cy="2276900"/>
        </a:xfrm>
        <a:prstGeom prst="roundRect">
          <a:avLst/>
        </a:prstGeom>
        <a:solidFill>
          <a:srgbClr val="CCFFFF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35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“งานจ้าง</a:t>
          </a:r>
          <a:br>
            <a:rPr lang="th-TH" altLang="th-TH" sz="35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</a:br>
          <a:r>
            <a:rPr lang="th-TH" altLang="th-TH" sz="35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  ที่ปรึกษา” </a:t>
          </a:r>
          <a:endParaRPr lang="th-TH" sz="3500" b="1" kern="1200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169957" y="531416"/>
        <a:ext cx="2566323" cy="2276900"/>
      </dsp:txXfrm>
    </dsp:sp>
    <dsp:sp modelId="{975D578B-29B8-4C39-8DFA-2CAF0C82613D}">
      <dsp:nvSpPr>
        <dsp:cNvPr id="0" name=""/>
        <dsp:cNvSpPr/>
      </dsp:nvSpPr>
      <dsp:spPr>
        <a:xfrm>
          <a:off x="3168362" y="3230950"/>
          <a:ext cx="4605251" cy="2673156"/>
        </a:xfrm>
        <a:prstGeom prst="rightArrow">
          <a:avLst>
            <a:gd name="adj1" fmla="val 75000"/>
            <a:gd name="adj2" fmla="val 50000"/>
          </a:avLst>
        </a:prstGeom>
        <a:noFill/>
        <a:ln w="25400" cap="flat" cmpd="sng" algn="ctr">
          <a:solidFill>
            <a:srgbClr val="FF99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altLang="th-TH" sz="2400" b="1" kern="1200" dirty="0" smtClean="0">
              <a:latin typeface="EucrosiaUPC" pitchFamily="18" charset="-34"/>
              <a:cs typeface="EucrosiaUPC" pitchFamily="18" charset="-34"/>
            </a:rPr>
            <a:t>งานจ้างบริการจากบุคคลธรรมดา </a:t>
          </a:r>
          <a:br>
            <a:rPr lang="th-TH" altLang="th-TH" sz="2400" b="1" kern="1200" dirty="0" smtClean="0">
              <a:latin typeface="EucrosiaUPC" pitchFamily="18" charset="-34"/>
              <a:cs typeface="EucrosiaUPC" pitchFamily="18" charset="-34"/>
            </a:rPr>
          </a:br>
          <a:r>
            <a:rPr lang="th-TH" altLang="th-TH" sz="2400" b="1" kern="1200" dirty="0" smtClean="0">
              <a:latin typeface="EucrosiaUPC" pitchFamily="18" charset="-34"/>
              <a:cs typeface="EucrosiaUPC" pitchFamily="18" charset="-34"/>
            </a:rPr>
            <a:t>หรือนิติบุคคล</a:t>
          </a:r>
          <a:endParaRPr lang="th-TH" sz="2400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altLang="th-TH" sz="2400" b="1" kern="1200" dirty="0" smtClean="0">
              <a:latin typeface="EucrosiaUPC" pitchFamily="18" charset="-34"/>
              <a:cs typeface="EucrosiaUPC" pitchFamily="18" charset="-34"/>
            </a:rPr>
            <a:t>เพื่อออกแบบหรือควบคุมงานก่อสร้าง</a:t>
          </a:r>
          <a:endParaRPr lang="th-TH" sz="2400" kern="1200" dirty="0">
            <a:latin typeface="EucrosiaUPC" pitchFamily="18" charset="-34"/>
            <a:cs typeface="EucrosiaUPC" pitchFamily="18" charset="-34"/>
          </a:endParaRPr>
        </a:p>
      </dsp:txBody>
      <dsp:txXfrm>
        <a:off x="3168362" y="3230950"/>
        <a:ext cx="4605251" cy="2673156"/>
      </dsp:txXfrm>
    </dsp:sp>
    <dsp:sp modelId="{E71EC63A-E862-47F8-A6D2-939A166768EA}">
      <dsp:nvSpPr>
        <dsp:cNvPr id="0" name=""/>
        <dsp:cNvSpPr/>
      </dsp:nvSpPr>
      <dsp:spPr>
        <a:xfrm>
          <a:off x="216016" y="3530448"/>
          <a:ext cx="2811571" cy="2074162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35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“งานจ้างออกแบบหรือควบคุมงานก่อสร้าง” </a:t>
          </a:r>
          <a:endParaRPr lang="th-TH" sz="3500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16016" y="3530448"/>
        <a:ext cx="2811571" cy="2074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2E5E1A-966D-415F-B031-4AF651129E27}">
      <dsp:nvSpPr>
        <dsp:cNvPr id="0" name=""/>
        <dsp:cNvSpPr/>
      </dsp:nvSpPr>
      <dsp:spPr>
        <a:xfrm>
          <a:off x="2109328" y="1427396"/>
          <a:ext cx="3414191" cy="3414191"/>
        </a:xfrm>
        <a:prstGeom prst="ellipse">
          <a:avLst/>
        </a:prstGeom>
        <a:solidFill>
          <a:srgbClr val="CCFF33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“การบริหาร </a:t>
          </a:r>
          <a:br>
            <a:rPr lang="th-TH" sz="36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</a:br>
          <a:r>
            <a:rPr lang="th-TH" sz="36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   </a:t>
          </a:r>
          <a:r>
            <a:rPr lang="th-TH" sz="36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rPr>
            <a:t>พัสดุ</a:t>
          </a:r>
          <a:r>
            <a:rPr lang="th-TH" sz="36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”</a:t>
          </a:r>
          <a:endParaRPr lang="th-TH" sz="3600" b="1" kern="1200" dirty="0">
            <a:solidFill>
              <a:srgbClr val="0000FF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109328" y="1427396"/>
        <a:ext cx="3414191" cy="3414191"/>
      </dsp:txXfrm>
    </dsp:sp>
    <dsp:sp modelId="{9B262CD0-9411-4EA0-9FCF-DEFC69612927}">
      <dsp:nvSpPr>
        <dsp:cNvPr id="0" name=""/>
        <dsp:cNvSpPr/>
      </dsp:nvSpPr>
      <dsp:spPr>
        <a:xfrm>
          <a:off x="2962876" y="56265"/>
          <a:ext cx="1707095" cy="1707095"/>
        </a:xfrm>
        <a:prstGeom prst="ellipse">
          <a:avLst/>
        </a:prstGeom>
        <a:solidFill>
          <a:srgbClr val="FF99FF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การเก็บ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962876" y="56265"/>
        <a:ext cx="1707095" cy="1707095"/>
      </dsp:txXfrm>
    </dsp:sp>
    <dsp:sp modelId="{D563EE60-8D12-41D0-BF1C-7D544C614502}">
      <dsp:nvSpPr>
        <dsp:cNvPr id="0" name=""/>
        <dsp:cNvSpPr/>
      </dsp:nvSpPr>
      <dsp:spPr>
        <a:xfrm>
          <a:off x="4702199" y="893879"/>
          <a:ext cx="1707095" cy="1707095"/>
        </a:xfrm>
        <a:prstGeom prst="ellipse">
          <a:avLst/>
        </a:prstGeom>
        <a:solidFill>
          <a:srgbClr val="00B0F0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การบันทึก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4702199" y="893879"/>
        <a:ext cx="1707095" cy="1707095"/>
      </dsp:txXfrm>
    </dsp:sp>
    <dsp:sp modelId="{EE6A793F-1F16-4AB6-9457-F5C4C4CCD9F1}">
      <dsp:nvSpPr>
        <dsp:cNvPr id="0" name=""/>
        <dsp:cNvSpPr/>
      </dsp:nvSpPr>
      <dsp:spPr>
        <a:xfrm>
          <a:off x="5131777" y="2775981"/>
          <a:ext cx="1707095" cy="1707095"/>
        </a:xfrm>
        <a:prstGeom prst="ellipse">
          <a:avLst/>
        </a:prstGeom>
        <a:solidFill>
          <a:srgbClr val="FF7C80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การเบิกจ่าย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5131777" y="2775981"/>
        <a:ext cx="1707095" cy="1707095"/>
      </dsp:txXfrm>
    </dsp:sp>
    <dsp:sp modelId="{D181B344-D63A-4800-ACE6-304BF2F9D155}">
      <dsp:nvSpPr>
        <dsp:cNvPr id="0" name=""/>
        <dsp:cNvSpPr/>
      </dsp:nvSpPr>
      <dsp:spPr>
        <a:xfrm>
          <a:off x="3928127" y="4285310"/>
          <a:ext cx="1707095" cy="1707095"/>
        </a:xfrm>
        <a:prstGeom prst="ellipse">
          <a:avLst/>
        </a:prstGeom>
        <a:solidFill>
          <a:srgbClr val="FFC000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การยืม</a:t>
          </a:r>
          <a:endParaRPr lang="th-TH" sz="32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3928127" y="4285310"/>
        <a:ext cx="1707095" cy="1707095"/>
      </dsp:txXfrm>
    </dsp:sp>
    <dsp:sp modelId="{AA79FB56-9662-4B05-9D83-0051C6CF9CD0}">
      <dsp:nvSpPr>
        <dsp:cNvPr id="0" name=""/>
        <dsp:cNvSpPr/>
      </dsp:nvSpPr>
      <dsp:spPr>
        <a:xfrm>
          <a:off x="1997624" y="4285310"/>
          <a:ext cx="1707095" cy="1707095"/>
        </a:xfrm>
        <a:prstGeom prst="ellipse">
          <a:avLst/>
        </a:prstGeom>
        <a:solidFill>
          <a:srgbClr val="66FF33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การตรวจสอบ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1997624" y="4285310"/>
        <a:ext cx="1707095" cy="1707095"/>
      </dsp:txXfrm>
    </dsp:sp>
    <dsp:sp modelId="{12284197-D147-4F6D-B679-B5DB6A84542E}">
      <dsp:nvSpPr>
        <dsp:cNvPr id="0" name=""/>
        <dsp:cNvSpPr/>
      </dsp:nvSpPr>
      <dsp:spPr>
        <a:xfrm>
          <a:off x="793974" y="2775981"/>
          <a:ext cx="1707095" cy="1707095"/>
        </a:xfrm>
        <a:prstGeom prst="ellipse">
          <a:avLst/>
        </a:prstGeom>
        <a:solidFill>
          <a:srgbClr val="3399FF">
            <a:alpha val="49804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การบำรุงรักษา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793974" y="2775981"/>
        <a:ext cx="1707095" cy="1707095"/>
      </dsp:txXfrm>
    </dsp:sp>
    <dsp:sp modelId="{6C7CC653-2722-4635-BBA3-B338234CB6E2}">
      <dsp:nvSpPr>
        <dsp:cNvPr id="0" name=""/>
        <dsp:cNvSpPr/>
      </dsp:nvSpPr>
      <dsp:spPr>
        <a:xfrm>
          <a:off x="1223552" y="893879"/>
          <a:ext cx="1707095" cy="1707095"/>
        </a:xfrm>
        <a:prstGeom prst="ellipse">
          <a:avLst/>
        </a:prstGeom>
        <a:solidFill>
          <a:srgbClr val="FF9900">
            <a:alpha val="49804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การจำหน่าย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1223552" y="893879"/>
        <a:ext cx="1707095" cy="1707095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29A59B-5A79-4B3F-B288-D6710EBFA3E0}">
      <dsp:nvSpPr>
        <dsp:cNvPr id="0" name=""/>
        <dsp:cNvSpPr/>
      </dsp:nvSpPr>
      <dsp:spPr>
        <a:xfrm>
          <a:off x="5662557" y="2567698"/>
          <a:ext cx="91440" cy="519179"/>
        </a:xfrm>
        <a:custGeom>
          <a:avLst/>
          <a:gdLst/>
          <a:ahLst/>
          <a:cxnLst/>
          <a:rect l="0" t="0" r="0" b="0"/>
          <a:pathLst>
            <a:path>
              <a:moveTo>
                <a:pt x="107703" y="0"/>
              </a:moveTo>
              <a:lnTo>
                <a:pt x="107703" y="364864"/>
              </a:lnTo>
              <a:lnTo>
                <a:pt x="45720" y="364864"/>
              </a:lnTo>
              <a:lnTo>
                <a:pt x="45720" y="519179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6B47DF-05A2-4C7E-BF19-2C6753502FD1}">
      <dsp:nvSpPr>
        <dsp:cNvPr id="0" name=""/>
        <dsp:cNvSpPr/>
      </dsp:nvSpPr>
      <dsp:spPr>
        <a:xfrm>
          <a:off x="4214612" y="1080194"/>
          <a:ext cx="1555648" cy="429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419"/>
              </a:lnTo>
              <a:lnTo>
                <a:pt x="1555648" y="275419"/>
              </a:lnTo>
              <a:lnTo>
                <a:pt x="1555648" y="429734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F7C1A3-90B9-442D-B278-8D00DD25F3C2}">
      <dsp:nvSpPr>
        <dsp:cNvPr id="0" name=""/>
        <dsp:cNvSpPr/>
      </dsp:nvSpPr>
      <dsp:spPr>
        <a:xfrm>
          <a:off x="2671307" y="2567698"/>
          <a:ext cx="991656" cy="51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864"/>
              </a:lnTo>
              <a:lnTo>
                <a:pt x="991656" y="364864"/>
              </a:lnTo>
              <a:lnTo>
                <a:pt x="991656" y="519179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A69C9-BCCE-4C41-BDFC-4110E86BC3FA}">
      <dsp:nvSpPr>
        <dsp:cNvPr id="0" name=""/>
        <dsp:cNvSpPr/>
      </dsp:nvSpPr>
      <dsp:spPr>
        <a:xfrm>
          <a:off x="1669673" y="2567698"/>
          <a:ext cx="1001634" cy="517974"/>
        </a:xfrm>
        <a:custGeom>
          <a:avLst/>
          <a:gdLst/>
          <a:ahLst/>
          <a:cxnLst/>
          <a:rect l="0" t="0" r="0" b="0"/>
          <a:pathLst>
            <a:path>
              <a:moveTo>
                <a:pt x="1001634" y="0"/>
              </a:moveTo>
              <a:lnTo>
                <a:pt x="1001634" y="363658"/>
              </a:lnTo>
              <a:lnTo>
                <a:pt x="0" y="363658"/>
              </a:lnTo>
              <a:lnTo>
                <a:pt x="0" y="517974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DF6BB-7B16-4D99-ABEE-42C0034BF030}">
      <dsp:nvSpPr>
        <dsp:cNvPr id="0" name=""/>
        <dsp:cNvSpPr/>
      </dsp:nvSpPr>
      <dsp:spPr>
        <a:xfrm>
          <a:off x="2671307" y="1080194"/>
          <a:ext cx="1543304" cy="429734"/>
        </a:xfrm>
        <a:custGeom>
          <a:avLst/>
          <a:gdLst/>
          <a:ahLst/>
          <a:cxnLst/>
          <a:rect l="0" t="0" r="0" b="0"/>
          <a:pathLst>
            <a:path>
              <a:moveTo>
                <a:pt x="1543304" y="0"/>
              </a:moveTo>
              <a:lnTo>
                <a:pt x="1543304" y="275419"/>
              </a:lnTo>
              <a:lnTo>
                <a:pt x="0" y="275419"/>
              </a:lnTo>
              <a:lnTo>
                <a:pt x="0" y="429734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016BD-8060-4AF5-807D-3E3D2794743B}">
      <dsp:nvSpPr>
        <dsp:cNvPr id="0" name=""/>
        <dsp:cNvSpPr/>
      </dsp:nvSpPr>
      <dsp:spPr>
        <a:xfrm>
          <a:off x="2148305" y="22424"/>
          <a:ext cx="4132613" cy="105776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E7765C-1109-4FB1-A055-D9A1736B8B0A}">
      <dsp:nvSpPr>
        <dsp:cNvPr id="0" name=""/>
        <dsp:cNvSpPr/>
      </dsp:nvSpPr>
      <dsp:spPr>
        <a:xfrm>
          <a:off x="2333392" y="198256"/>
          <a:ext cx="4132613" cy="105776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(1) </a:t>
          </a:r>
          <a:r>
            <a:rPr lang="th-TH" sz="1800" b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ราคาที่ได้มาจากการคำนวณตามหลักเกณฑ์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ที่คณะกรรมการราคากลางกำหนด</a:t>
          </a:r>
          <a:endParaRPr lang="th-TH" sz="1800" b="1" kern="1200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333392" y="198256"/>
        <a:ext cx="4132613" cy="1057769"/>
      </dsp:txXfrm>
    </dsp:sp>
    <dsp:sp modelId="{25DAEB73-64CE-4B4E-86E2-8D9774AE4274}">
      <dsp:nvSpPr>
        <dsp:cNvPr id="0" name=""/>
        <dsp:cNvSpPr/>
      </dsp:nvSpPr>
      <dsp:spPr>
        <a:xfrm>
          <a:off x="1838418" y="1509929"/>
          <a:ext cx="1665778" cy="1057769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64321D-477D-41AB-B86D-F833CF4DCEAE}">
      <dsp:nvSpPr>
        <dsp:cNvPr id="0" name=""/>
        <dsp:cNvSpPr/>
      </dsp:nvSpPr>
      <dsp:spPr>
        <a:xfrm>
          <a:off x="2023504" y="1685761"/>
          <a:ext cx="1665778" cy="105776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(2) ฐานข้อมูล</a:t>
          </a:r>
          <a:b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ราคาอ้างอิง</a:t>
          </a:r>
          <a:b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ของกรมบัญชีกลาง</a:t>
          </a:r>
          <a:endParaRPr lang="th-TH" sz="1700" b="1" kern="1200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023504" y="1685761"/>
        <a:ext cx="1665778" cy="1057769"/>
      </dsp:txXfrm>
    </dsp:sp>
    <dsp:sp modelId="{D45A1378-B308-4A5E-8D88-65D387AF0D58}">
      <dsp:nvSpPr>
        <dsp:cNvPr id="0" name=""/>
        <dsp:cNvSpPr/>
      </dsp:nvSpPr>
      <dsp:spPr>
        <a:xfrm>
          <a:off x="836783" y="3085672"/>
          <a:ext cx="1665778" cy="1057769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515EA-CFC0-4EFC-B306-FF5709A44350}">
      <dsp:nvSpPr>
        <dsp:cNvPr id="0" name=""/>
        <dsp:cNvSpPr/>
      </dsp:nvSpPr>
      <dsp:spPr>
        <a:xfrm>
          <a:off x="1021870" y="3261504"/>
          <a:ext cx="1665778" cy="1057769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(4) สืบราคา</a:t>
          </a:r>
          <a:b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จากท้องตลาด</a:t>
          </a:r>
          <a:endParaRPr lang="th-TH" sz="17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1021870" y="3261504"/>
        <a:ext cx="1665778" cy="1057769"/>
      </dsp:txXfrm>
    </dsp:sp>
    <dsp:sp modelId="{4CB19E09-393F-4C20-942C-F588D0367638}">
      <dsp:nvSpPr>
        <dsp:cNvPr id="0" name=""/>
        <dsp:cNvSpPr/>
      </dsp:nvSpPr>
      <dsp:spPr>
        <a:xfrm>
          <a:off x="2830074" y="3086878"/>
          <a:ext cx="1665778" cy="1057769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115447-490D-4B2E-8181-7F54E4AF58EF}">
      <dsp:nvSpPr>
        <dsp:cNvPr id="0" name=""/>
        <dsp:cNvSpPr/>
      </dsp:nvSpPr>
      <dsp:spPr>
        <a:xfrm>
          <a:off x="3015161" y="3262710"/>
          <a:ext cx="1665778" cy="1057769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(5) ราคาที่เคยซื้อหรือจ้างครั้งหลังสุดภายใน 2 ปีงบประมาณ</a:t>
          </a:r>
          <a:endParaRPr lang="th-TH" sz="17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3015161" y="3262710"/>
        <a:ext cx="1665778" cy="1057769"/>
      </dsp:txXfrm>
    </dsp:sp>
    <dsp:sp modelId="{4397ADF7-5871-454C-887B-D120E1790098}">
      <dsp:nvSpPr>
        <dsp:cNvPr id="0" name=""/>
        <dsp:cNvSpPr/>
      </dsp:nvSpPr>
      <dsp:spPr>
        <a:xfrm>
          <a:off x="4937371" y="1509929"/>
          <a:ext cx="1665778" cy="1057769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3E58AB-0640-4DB9-A902-0C9D36C539BF}">
      <dsp:nvSpPr>
        <dsp:cNvPr id="0" name=""/>
        <dsp:cNvSpPr/>
      </dsp:nvSpPr>
      <dsp:spPr>
        <a:xfrm>
          <a:off x="5122458" y="1685761"/>
          <a:ext cx="1665778" cy="105776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(3) ราคามาตรฐานของสำนักงบประมาณหรือหน่วยงานอื่น</a:t>
          </a:r>
          <a:endParaRPr lang="th-TH" sz="1700" b="1" kern="1200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5122458" y="1685761"/>
        <a:ext cx="1665778" cy="1057769"/>
      </dsp:txXfrm>
    </dsp:sp>
    <dsp:sp modelId="{7A36103A-EE62-49A1-B03F-9DE4C6301F03}">
      <dsp:nvSpPr>
        <dsp:cNvPr id="0" name=""/>
        <dsp:cNvSpPr/>
      </dsp:nvSpPr>
      <dsp:spPr>
        <a:xfrm>
          <a:off x="4875388" y="3086878"/>
          <a:ext cx="1665778" cy="1057769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78546-3892-4448-9985-8D8CDDAD08BD}">
      <dsp:nvSpPr>
        <dsp:cNvPr id="0" name=""/>
        <dsp:cNvSpPr/>
      </dsp:nvSpPr>
      <dsp:spPr>
        <a:xfrm>
          <a:off x="5060474" y="3262710"/>
          <a:ext cx="1665778" cy="1057769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(6) ราคาตามหลักเกณฑ์อื่นของหน่วยงานของรัฐ</a:t>
          </a:r>
          <a:endParaRPr lang="th-TH" sz="17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5060474" y="3262710"/>
        <a:ext cx="1665778" cy="1057769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075146-EA61-471E-849A-AF679D595D1E}">
      <dsp:nvSpPr>
        <dsp:cNvPr id="0" name=""/>
        <dsp:cNvSpPr/>
      </dsp:nvSpPr>
      <dsp:spPr>
        <a:xfrm>
          <a:off x="1370745" y="2664207"/>
          <a:ext cx="1437057" cy="1296234"/>
        </a:xfrm>
        <a:prstGeom prst="hexagon">
          <a:avLst>
            <a:gd name="adj" fmla="val 25000"/>
            <a:gd name="vf" fmla="val 115470"/>
          </a:avLst>
        </a:prstGeom>
        <a:solidFill>
          <a:srgbClr val="00B050">
            <a:alpha val="85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ราชการ</a:t>
          </a:r>
          <a:b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ส่วนท้องถิ่น</a:t>
          </a:r>
          <a:endParaRPr lang="en-US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1370745" y="2664207"/>
        <a:ext cx="1437057" cy="1296234"/>
      </dsp:txXfrm>
    </dsp:sp>
    <dsp:sp modelId="{8AC1C4A0-BCE9-41FC-80BD-AF9D77C2B41E}">
      <dsp:nvSpPr>
        <dsp:cNvPr id="0" name=""/>
        <dsp:cNvSpPr/>
      </dsp:nvSpPr>
      <dsp:spPr>
        <a:xfrm>
          <a:off x="1373011" y="3068822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A8625-9B23-43C8-A879-637E636BE626}">
      <dsp:nvSpPr>
        <dsp:cNvPr id="0" name=""/>
        <dsp:cNvSpPr/>
      </dsp:nvSpPr>
      <dsp:spPr>
        <a:xfrm>
          <a:off x="765827" y="2183766"/>
          <a:ext cx="631955" cy="52368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25000"/>
            <a:lumOff val="75000"/>
            <a:alpha val="90000"/>
          </a:schemeClr>
        </a:solidFill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90A75E-D14E-405D-90E5-39544ED43F3F}">
      <dsp:nvSpPr>
        <dsp:cNvPr id="0" name=""/>
        <dsp:cNvSpPr/>
      </dsp:nvSpPr>
      <dsp:spPr>
        <a:xfrm>
          <a:off x="1084895" y="2903908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34988"/>
              <a:satOff val="1416"/>
              <a:lumOff val="11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919EA4-A12A-4441-A11E-E8D8C4309D31}">
      <dsp:nvSpPr>
        <dsp:cNvPr id="0" name=""/>
        <dsp:cNvSpPr/>
      </dsp:nvSpPr>
      <dsp:spPr>
        <a:xfrm>
          <a:off x="2592321" y="1944222"/>
          <a:ext cx="1443249" cy="1289680"/>
        </a:xfrm>
        <a:prstGeom prst="hexagon">
          <a:avLst>
            <a:gd name="adj" fmla="val 25000"/>
            <a:gd name="vf" fmla="val 115470"/>
          </a:avLst>
        </a:prstGeom>
        <a:solidFill>
          <a:srgbClr val="FF7C80"/>
        </a:solidFill>
        <a:ln w="9525" cap="flat" cmpd="sng" algn="ctr">
          <a:solidFill>
            <a:schemeClr val="accent4">
              <a:hueOff val="-496086"/>
              <a:satOff val="2989"/>
              <a:lumOff val="24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ราชการ</a:t>
          </a:r>
          <a:b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ส่วนภูมิภาค</a:t>
          </a:r>
          <a:endParaRPr lang="en-US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592321" y="1944222"/>
        <a:ext cx="1443249" cy="1289680"/>
      </dsp:txXfrm>
    </dsp:sp>
    <dsp:sp modelId="{498C53CB-E2E0-4976-B77E-077A99CFEC7A}">
      <dsp:nvSpPr>
        <dsp:cNvPr id="0" name=""/>
        <dsp:cNvSpPr/>
      </dsp:nvSpPr>
      <dsp:spPr>
        <a:xfrm>
          <a:off x="3573900" y="2897483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69976"/>
              <a:satOff val="2831"/>
              <a:lumOff val="22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F13C2-1177-4435-9BE1-5DB267DA6A7D}">
      <dsp:nvSpPr>
        <dsp:cNvPr id="0" name=""/>
        <dsp:cNvSpPr/>
      </dsp:nvSpPr>
      <dsp:spPr>
        <a:xfrm>
          <a:off x="4225986" y="2830411"/>
          <a:ext cx="634856" cy="602113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4AE8E-450E-417C-8AC1-63F2DEE1F074}">
      <dsp:nvSpPr>
        <dsp:cNvPr id="0" name=""/>
        <dsp:cNvSpPr/>
      </dsp:nvSpPr>
      <dsp:spPr>
        <a:xfrm>
          <a:off x="3856681" y="3063468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704964"/>
              <a:satOff val="4247"/>
              <a:lumOff val="34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8091B-A969-4582-BB88-DE6ABA1679C8}">
      <dsp:nvSpPr>
        <dsp:cNvPr id="0" name=""/>
        <dsp:cNvSpPr/>
      </dsp:nvSpPr>
      <dsp:spPr>
        <a:xfrm>
          <a:off x="1367649" y="1152131"/>
          <a:ext cx="1443249" cy="1238993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9525" cap="flat" cmpd="sng" algn="ctr">
          <a:solidFill>
            <a:schemeClr val="accent4">
              <a:hueOff val="-992171"/>
              <a:satOff val="5978"/>
              <a:lumOff val="47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ราชการส่วนกลาง</a:t>
          </a:r>
          <a:endParaRPr lang="en-US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1367649" y="1152131"/>
        <a:ext cx="1443249" cy="1238993"/>
      </dsp:txXfrm>
    </dsp:sp>
    <dsp:sp modelId="{79422A00-D9FE-40B7-881A-2107360A00C4}">
      <dsp:nvSpPr>
        <dsp:cNvPr id="0" name=""/>
        <dsp:cNvSpPr/>
      </dsp:nvSpPr>
      <dsp:spPr>
        <a:xfrm>
          <a:off x="2320949" y="1161608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939951"/>
              <a:satOff val="5663"/>
              <a:lumOff val="45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716D33-8C7D-405C-9367-D958A35A96A4}">
      <dsp:nvSpPr>
        <dsp:cNvPr id="0" name=""/>
        <dsp:cNvSpPr/>
      </dsp:nvSpPr>
      <dsp:spPr>
        <a:xfrm>
          <a:off x="1727684" y="432043"/>
          <a:ext cx="663894" cy="53172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75000"/>
            <a:alpha val="90000"/>
          </a:schemeClr>
        </a:solidFill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8F7EC-E075-46C2-8F03-C49895C84176}">
      <dsp:nvSpPr>
        <dsp:cNvPr id="0" name=""/>
        <dsp:cNvSpPr/>
      </dsp:nvSpPr>
      <dsp:spPr>
        <a:xfrm>
          <a:off x="2621515" y="1004726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174939"/>
              <a:satOff val="7079"/>
              <a:lumOff val="56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62DBBD-6A84-4B0E-AE58-8501F54523EB}">
      <dsp:nvSpPr>
        <dsp:cNvPr id="0" name=""/>
        <dsp:cNvSpPr/>
      </dsp:nvSpPr>
      <dsp:spPr>
        <a:xfrm>
          <a:off x="3821790" y="1142332"/>
          <a:ext cx="1443249" cy="1238993"/>
        </a:xfrm>
        <a:prstGeom prst="hexagon">
          <a:avLst>
            <a:gd name="adj" fmla="val 25000"/>
            <a:gd name="vf" fmla="val 115470"/>
          </a:avLst>
        </a:prstGeom>
        <a:solidFill>
          <a:srgbClr val="CCFF33"/>
        </a:solidFill>
        <a:ln w="571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รัฐวิสาหกิจ</a:t>
          </a:r>
          <a:endParaRPr lang="en-US" sz="24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3821790" y="1142332"/>
        <a:ext cx="1443249" cy="1238993"/>
      </dsp:txXfrm>
    </dsp:sp>
    <dsp:sp modelId="{AAD6BFE4-18E5-42D9-A623-71C5CF9D0881}">
      <dsp:nvSpPr>
        <dsp:cNvPr id="0" name=""/>
        <dsp:cNvSpPr/>
      </dsp:nvSpPr>
      <dsp:spPr>
        <a:xfrm>
          <a:off x="5070504" y="1691151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409927"/>
              <a:satOff val="8494"/>
              <a:lumOff val="68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A2C5F0-280E-48B4-BB9F-067D6D6D5D64}">
      <dsp:nvSpPr>
        <dsp:cNvPr id="0" name=""/>
        <dsp:cNvSpPr/>
      </dsp:nvSpPr>
      <dsp:spPr>
        <a:xfrm>
          <a:off x="6856085" y="467520"/>
          <a:ext cx="640716" cy="515978"/>
        </a:xfrm>
        <a:prstGeom prst="hexagon">
          <a:avLst>
            <a:gd name="adj" fmla="val 25000"/>
            <a:gd name="vf" fmla="val 115470"/>
          </a:avLst>
        </a:prstGeom>
        <a:solidFill>
          <a:srgbClr val="92D050"/>
        </a:solidFill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13B808-2D44-46D7-AD11-C225AF82E2CD}">
      <dsp:nvSpPr>
        <dsp:cNvPr id="0" name=""/>
        <dsp:cNvSpPr/>
      </dsp:nvSpPr>
      <dsp:spPr>
        <a:xfrm>
          <a:off x="5344392" y="1860884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644915"/>
              <a:satOff val="9910"/>
              <a:lumOff val="79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FCDC2-C3D9-4B9E-B64C-6ACD2FAC3051}">
      <dsp:nvSpPr>
        <dsp:cNvPr id="0" name=""/>
        <dsp:cNvSpPr/>
      </dsp:nvSpPr>
      <dsp:spPr>
        <a:xfrm>
          <a:off x="5063180" y="468757"/>
          <a:ext cx="1443249" cy="1238993"/>
        </a:xfrm>
        <a:prstGeom prst="hexagon">
          <a:avLst>
            <a:gd name="adj" fmla="val 25000"/>
            <a:gd name="vf" fmla="val 115470"/>
          </a:avLst>
        </a:prstGeom>
        <a:solidFill>
          <a:srgbClr val="FF9900"/>
        </a:solidFill>
        <a:ln w="9525" cap="flat" cmpd="sng" algn="ctr">
          <a:solidFill>
            <a:schemeClr val="accent4">
              <a:hueOff val="-1984342"/>
              <a:satOff val="11955"/>
              <a:lumOff val="95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องค์การมหาชน</a:t>
          </a:r>
          <a:endParaRPr lang="en-US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5063180" y="468757"/>
        <a:ext cx="1443249" cy="1238993"/>
      </dsp:txXfrm>
    </dsp:sp>
    <dsp:sp modelId="{72AC4F7C-23F5-4B5B-BD3C-956FF493B55C}">
      <dsp:nvSpPr>
        <dsp:cNvPr id="0" name=""/>
        <dsp:cNvSpPr/>
      </dsp:nvSpPr>
      <dsp:spPr>
        <a:xfrm>
          <a:off x="6311894" y="1024537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879903"/>
              <a:satOff val="11326"/>
              <a:lumOff val="90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73164-8BC6-4A91-B1D2-5071E26151B4}">
      <dsp:nvSpPr>
        <dsp:cNvPr id="0" name=""/>
        <dsp:cNvSpPr/>
      </dsp:nvSpPr>
      <dsp:spPr>
        <a:xfrm>
          <a:off x="7687739" y="2195815"/>
          <a:ext cx="673925" cy="525803"/>
        </a:xfrm>
        <a:prstGeom prst="hexagon">
          <a:avLst>
            <a:gd name="adj" fmla="val 25000"/>
            <a:gd name="vf" fmla="val 115470"/>
          </a:avLst>
        </a:prstGeom>
        <a:solidFill>
          <a:srgbClr val="CADC88">
            <a:alpha val="90000"/>
          </a:srgbClr>
        </a:solidFill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3D3601-E5EE-4E5F-859E-FA0BBDFB4C74}">
      <dsp:nvSpPr>
        <dsp:cNvPr id="0" name=""/>
        <dsp:cNvSpPr/>
      </dsp:nvSpPr>
      <dsp:spPr>
        <a:xfrm>
          <a:off x="6592897" y="1187844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114891"/>
              <a:satOff val="12742"/>
              <a:lumOff val="102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6422F-F79C-4222-AF71-C1DE028364E8}">
      <dsp:nvSpPr>
        <dsp:cNvPr id="0" name=""/>
        <dsp:cNvSpPr/>
      </dsp:nvSpPr>
      <dsp:spPr>
        <a:xfrm>
          <a:off x="5112065" y="2002819"/>
          <a:ext cx="1443249" cy="130950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40000"/>
            <a:lumOff val="60000"/>
          </a:schemeClr>
        </a:solidFill>
        <a:ln w="9525" cap="flat" cmpd="sng" algn="ctr">
          <a:solidFill>
            <a:schemeClr val="accent4">
              <a:hueOff val="-2480428"/>
              <a:satOff val="14944"/>
              <a:lumOff val="119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หน่วยงานอิสระของรัฐ</a:t>
          </a:r>
          <a:endParaRPr lang="en-US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5112065" y="2002819"/>
        <a:ext cx="1443249" cy="1309504"/>
      </dsp:txXfrm>
    </dsp:sp>
    <dsp:sp modelId="{3E3901E3-5A13-4EFB-856C-0FA5768976F6}">
      <dsp:nvSpPr>
        <dsp:cNvPr id="0" name=""/>
        <dsp:cNvSpPr/>
      </dsp:nvSpPr>
      <dsp:spPr>
        <a:xfrm>
          <a:off x="6591118" y="3613358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349879"/>
              <a:satOff val="14157"/>
              <a:lumOff val="113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BB7A40-5613-40B4-BAAF-18B5CC04B6B7}">
      <dsp:nvSpPr>
        <dsp:cNvPr id="0" name=""/>
        <dsp:cNvSpPr/>
      </dsp:nvSpPr>
      <dsp:spPr>
        <a:xfrm>
          <a:off x="5544605" y="3481658"/>
          <a:ext cx="628535" cy="49490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75000"/>
            <a:alpha val="90000"/>
          </a:schemeClr>
        </a:solidFill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5DF30-E764-41AB-A772-344B84D809B3}">
      <dsp:nvSpPr>
        <dsp:cNvPr id="0" name=""/>
        <dsp:cNvSpPr/>
      </dsp:nvSpPr>
      <dsp:spPr>
        <a:xfrm>
          <a:off x="6323454" y="3749893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584866"/>
              <a:satOff val="15573"/>
              <a:lumOff val="124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79FF47-4E6B-444D-8050-658D8CFD0D20}">
      <dsp:nvSpPr>
        <dsp:cNvPr id="0" name=""/>
        <dsp:cNvSpPr/>
      </dsp:nvSpPr>
      <dsp:spPr>
        <a:xfrm>
          <a:off x="3842036" y="2763882"/>
          <a:ext cx="1443249" cy="1238993"/>
        </a:xfrm>
        <a:prstGeom prst="hexagon">
          <a:avLst>
            <a:gd name="adj" fmla="val 25000"/>
            <a:gd name="vf" fmla="val 115470"/>
          </a:avLst>
        </a:prstGeom>
        <a:solidFill>
          <a:srgbClr val="FF9900"/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องค์กรตามรัฐธรรมนูญ</a:t>
          </a:r>
          <a:endParaRPr lang="en-US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3842036" y="2763882"/>
        <a:ext cx="1443249" cy="1238993"/>
      </dsp:txXfrm>
    </dsp:sp>
    <dsp:sp modelId="{8EAFC326-CCF7-456B-8642-D9968FFEA3E8}">
      <dsp:nvSpPr>
        <dsp:cNvPr id="0" name=""/>
        <dsp:cNvSpPr/>
      </dsp:nvSpPr>
      <dsp:spPr>
        <a:xfrm>
          <a:off x="2620626" y="3747752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819854"/>
              <a:satOff val="16989"/>
              <a:lumOff val="136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5E83F-D139-4960-8BE1-DC0546C12CE6}">
      <dsp:nvSpPr>
        <dsp:cNvPr id="0" name=""/>
        <dsp:cNvSpPr/>
      </dsp:nvSpPr>
      <dsp:spPr>
        <a:xfrm>
          <a:off x="2972836" y="3481630"/>
          <a:ext cx="660142" cy="5457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EBBCF-4FD9-43F2-AB02-15479C21B4F7}">
      <dsp:nvSpPr>
        <dsp:cNvPr id="0" name=""/>
        <dsp:cNvSpPr/>
      </dsp:nvSpPr>
      <dsp:spPr>
        <a:xfrm>
          <a:off x="2320060" y="3904634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054842"/>
              <a:satOff val="18405"/>
              <a:lumOff val="147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40828-25D0-48A3-A0DA-2F3BD7C4BFC1}">
      <dsp:nvSpPr>
        <dsp:cNvPr id="0" name=""/>
        <dsp:cNvSpPr/>
      </dsp:nvSpPr>
      <dsp:spPr>
        <a:xfrm>
          <a:off x="6416680" y="2699872"/>
          <a:ext cx="1443249" cy="1238993"/>
        </a:xfrm>
        <a:prstGeom prst="hexagon">
          <a:avLst>
            <a:gd name="adj" fmla="val 25000"/>
            <a:gd name="vf" fmla="val 115470"/>
          </a:avLst>
        </a:prstGeom>
        <a:solidFill>
          <a:srgbClr val="B3CD53"/>
        </a:solidFill>
        <a:ln w="9525" cap="flat" cmpd="sng" algn="ctr">
          <a:solidFill>
            <a:schemeClr val="accent4">
              <a:hueOff val="-3472599"/>
              <a:satOff val="20921"/>
              <a:lumOff val="167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หน่วยงานอื่น ที่กำหนดในกฎกระทรวง</a:t>
          </a:r>
          <a:endParaRPr lang="en-US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6416680" y="2699872"/>
        <a:ext cx="1443249" cy="1238993"/>
      </dsp:txXfrm>
    </dsp:sp>
    <dsp:sp modelId="{B667D37F-9770-4BBE-833F-00A02835FEB3}">
      <dsp:nvSpPr>
        <dsp:cNvPr id="0" name=""/>
        <dsp:cNvSpPr/>
      </dsp:nvSpPr>
      <dsp:spPr>
        <a:xfrm>
          <a:off x="7827173" y="4307815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289830"/>
              <a:satOff val="19820"/>
              <a:lumOff val="158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01804-8669-48C5-B848-079F3817EA6F}">
      <dsp:nvSpPr>
        <dsp:cNvPr id="0" name=""/>
        <dsp:cNvSpPr/>
      </dsp:nvSpPr>
      <dsp:spPr>
        <a:xfrm>
          <a:off x="6703532" y="4253946"/>
          <a:ext cx="634654" cy="531800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5E907D-B15C-47E8-8DDA-F7768B14567C}">
      <dsp:nvSpPr>
        <dsp:cNvPr id="0" name=""/>
        <dsp:cNvSpPr/>
      </dsp:nvSpPr>
      <dsp:spPr>
        <a:xfrm>
          <a:off x="7544865" y="4481285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524818"/>
              <a:satOff val="21236"/>
              <a:lumOff val="170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5F95F-1B8A-47EF-8A3E-8BE0191C4CCE}">
      <dsp:nvSpPr>
        <dsp:cNvPr id="0" name=""/>
        <dsp:cNvSpPr/>
      </dsp:nvSpPr>
      <dsp:spPr>
        <a:xfrm>
          <a:off x="6344065" y="1115525"/>
          <a:ext cx="1496736" cy="1252560"/>
        </a:xfrm>
        <a:prstGeom prst="hexagon">
          <a:avLst>
            <a:gd name="adj" fmla="val 25000"/>
            <a:gd name="vf" fmla="val 115470"/>
          </a:avLst>
        </a:prstGeom>
        <a:solidFill>
          <a:srgbClr val="FFCCFF"/>
        </a:solidFill>
        <a:ln w="9525" cap="flat" cmpd="sng" algn="ctr">
          <a:solidFill>
            <a:schemeClr val="accent4">
              <a:hueOff val="-3968684"/>
              <a:satOff val="23910"/>
              <a:lumOff val="191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มหาวิทยาลัยในกำกับของรัฐ</a:t>
          </a:r>
          <a:endParaRPr lang="en-US" sz="18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6344065" y="1115525"/>
        <a:ext cx="1496736" cy="1252560"/>
      </dsp:txXfrm>
    </dsp:sp>
    <dsp:sp modelId="{4E636143-F817-484C-8E84-CAAB77E16D7E}">
      <dsp:nvSpPr>
        <dsp:cNvPr id="0" name=""/>
        <dsp:cNvSpPr/>
      </dsp:nvSpPr>
      <dsp:spPr>
        <a:xfrm>
          <a:off x="8231660" y="1571750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759806"/>
              <a:satOff val="22652"/>
              <a:lumOff val="181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1C61C8-79CC-43E7-8D39-F2F329C25778}">
      <dsp:nvSpPr>
        <dsp:cNvPr id="0" name=""/>
        <dsp:cNvSpPr/>
      </dsp:nvSpPr>
      <dsp:spPr>
        <a:xfrm>
          <a:off x="4168396" y="467062"/>
          <a:ext cx="660142" cy="53356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75000"/>
            <a:alpha val="90000"/>
          </a:schemeClr>
        </a:solidFill>
        <a:ln w="9525" cap="flat" cmpd="sng" algn="ctr">
          <a:solidFill>
            <a:schemeClr val="accent4">
              <a:hueOff val="-3968684"/>
              <a:satOff val="23910"/>
              <a:lumOff val="191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7CEEE8-3690-4836-ABF9-EBD3F0813267}">
      <dsp:nvSpPr>
        <dsp:cNvPr id="0" name=""/>
        <dsp:cNvSpPr/>
      </dsp:nvSpPr>
      <dsp:spPr>
        <a:xfrm>
          <a:off x="8231660" y="1857671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994794"/>
              <a:satOff val="24068"/>
              <a:lumOff val="192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5D74B-6BE0-4706-8021-1B81ABFEC8D2}">
      <dsp:nvSpPr>
        <dsp:cNvPr id="0" name=""/>
        <dsp:cNvSpPr/>
      </dsp:nvSpPr>
      <dsp:spPr>
        <a:xfrm>
          <a:off x="2562530" y="403193"/>
          <a:ext cx="1443249" cy="123899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u="none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องค์กรอิสระ</a:t>
          </a:r>
          <a:endParaRPr lang="en-US" sz="2000" b="1" u="none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562530" y="403193"/>
        <a:ext cx="1443249" cy="1238993"/>
      </dsp:txXfrm>
    </dsp:sp>
    <dsp:sp modelId="{D5764CCE-DA8F-4286-B7DA-6A8CB6BFE7C4}">
      <dsp:nvSpPr>
        <dsp:cNvPr id="0" name=""/>
        <dsp:cNvSpPr/>
      </dsp:nvSpPr>
      <dsp:spPr>
        <a:xfrm>
          <a:off x="3788977" y="4978178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229782"/>
              <a:satOff val="25483"/>
              <a:lumOff val="204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D206D-00FF-496F-9D06-6E7B4E8ECFB4}">
      <dsp:nvSpPr>
        <dsp:cNvPr id="0" name=""/>
        <dsp:cNvSpPr/>
      </dsp:nvSpPr>
      <dsp:spPr>
        <a:xfrm rot="3744015">
          <a:off x="909401" y="3800588"/>
          <a:ext cx="526208" cy="490306"/>
        </a:xfrm>
        <a:prstGeom prst="hexagon">
          <a:avLst>
            <a:gd name="adj" fmla="val 25000"/>
            <a:gd name="vf" fmla="val 11547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94773-6237-46CF-9378-443C7DAB0392}">
      <dsp:nvSpPr>
        <dsp:cNvPr id="0" name=""/>
        <dsp:cNvSpPr/>
      </dsp:nvSpPr>
      <dsp:spPr>
        <a:xfrm>
          <a:off x="3521314" y="5114713"/>
          <a:ext cx="168067" cy="145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160B32-4838-44B1-8CD9-E3E3EBACA6CA}">
      <dsp:nvSpPr>
        <dsp:cNvPr id="0" name=""/>
        <dsp:cNvSpPr/>
      </dsp:nvSpPr>
      <dsp:spPr>
        <a:xfrm>
          <a:off x="0" y="453357"/>
          <a:ext cx="7776864" cy="4015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717FA7-E904-4B67-9AF5-C82A7C811AC1}">
      <dsp:nvSpPr>
        <dsp:cNvPr id="0" name=""/>
        <dsp:cNvSpPr/>
      </dsp:nvSpPr>
      <dsp:spPr>
        <a:xfrm>
          <a:off x="0" y="212143"/>
          <a:ext cx="7404721" cy="673406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</a:t>
          </a:r>
          <a:r>
            <a:rPr lang="en-US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การจัดซื้อจัดจ้างของรัฐวิสาหกิจที่เกี่ยวกับการพาณิชย์โดยตรง</a:t>
          </a:r>
          <a:endParaRPr lang="th-TH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0" y="212143"/>
        <a:ext cx="7404721" cy="673406"/>
      </dsp:txXfrm>
    </dsp:sp>
    <dsp:sp modelId="{F9758C61-9E82-4A09-B8A0-C8DACD134D65}">
      <dsp:nvSpPr>
        <dsp:cNvPr id="0" name=""/>
        <dsp:cNvSpPr/>
      </dsp:nvSpPr>
      <dsp:spPr>
        <a:xfrm>
          <a:off x="0" y="1261071"/>
          <a:ext cx="7776864" cy="3701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763476-80D2-4C89-B4E9-5355212EAC24}">
      <dsp:nvSpPr>
        <dsp:cNvPr id="0" name=""/>
        <dsp:cNvSpPr/>
      </dsp:nvSpPr>
      <dsp:spPr>
        <a:xfrm>
          <a:off x="0" y="1109513"/>
          <a:ext cx="7388299" cy="675103"/>
        </a:xfrm>
        <a:prstGeom prst="roundRect">
          <a:avLst/>
        </a:prstGeom>
        <a:solidFill>
          <a:srgbClr val="CCFF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2</a:t>
          </a:r>
          <a:r>
            <a:rPr lang="en-US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การจัดซื้อจัดจ้างยุทโธปกรณ์และการบริการ</a:t>
          </a:r>
          <a:r>
            <a:rPr lang="th-TH" sz="2000" b="1" u="none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ที่เกี่ยวกับความมั่นคงของชาติ</a:t>
          </a: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โดยวิธี</a:t>
          </a:r>
          <a:b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รัฐบาลต่อรัฐบาลหรือโดยการจัดซื้อจัดจ้างจากต่างประเทศ</a:t>
          </a:r>
          <a:endParaRPr lang="th-TH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0" y="1109513"/>
        <a:ext cx="7388299" cy="675103"/>
      </dsp:txXfrm>
    </dsp:sp>
    <dsp:sp modelId="{44320BA2-82F1-4E8E-943C-2462729C863D}">
      <dsp:nvSpPr>
        <dsp:cNvPr id="0" name=""/>
        <dsp:cNvSpPr/>
      </dsp:nvSpPr>
      <dsp:spPr>
        <a:xfrm>
          <a:off x="0" y="2136732"/>
          <a:ext cx="7776864" cy="4315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4397DA-8383-4B1B-A725-F2C82FA9CE57}">
      <dsp:nvSpPr>
        <dsp:cNvPr id="0" name=""/>
        <dsp:cNvSpPr/>
      </dsp:nvSpPr>
      <dsp:spPr>
        <a:xfrm>
          <a:off x="0" y="1983834"/>
          <a:ext cx="7399524" cy="647143"/>
        </a:xfrm>
        <a:prstGeom prst="roundRect">
          <a:avLst/>
        </a:prstGeom>
        <a:solidFill>
          <a:srgbClr val="FF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3. </a:t>
          </a: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การจัดซื้อจัดจ้างเพื่อการวิจัยและพัฒนา </a:t>
          </a:r>
          <a:r>
            <a:rPr lang="th-TH" sz="2000" b="1" u="none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เพื่อการให้บริการทางวิชาการของสถาบันอุดมศึกษา หรือการจ้างที่ปรึกษา ทั้งนี้</a:t>
          </a: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 ที่ไม่สามารถดำเนินการตาม พ.ร.บ. นี้ได้</a:t>
          </a:r>
          <a:endParaRPr lang="th-TH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0" y="1983834"/>
        <a:ext cx="7399524" cy="647143"/>
      </dsp:txXfrm>
    </dsp:sp>
    <dsp:sp modelId="{8EC92FF8-356E-46CA-9A25-281A4F03C2E4}">
      <dsp:nvSpPr>
        <dsp:cNvPr id="0" name=""/>
        <dsp:cNvSpPr/>
      </dsp:nvSpPr>
      <dsp:spPr>
        <a:xfrm>
          <a:off x="0" y="2881432"/>
          <a:ext cx="7776864" cy="4477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BD4463-5DA3-4474-B490-74CB43D02A31}">
      <dsp:nvSpPr>
        <dsp:cNvPr id="0" name=""/>
        <dsp:cNvSpPr/>
      </dsp:nvSpPr>
      <dsp:spPr>
        <a:xfrm>
          <a:off x="0" y="2846817"/>
          <a:ext cx="7453577" cy="66490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4</a:t>
          </a:r>
          <a:r>
            <a:rPr lang="en-US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การจัดซื้อจัดจ้างโดยใช้เงินกู้หรือเงินช่วยเหลือจากหน่วยงานในต่างประเทศ ที่สัญญาหรือข้อกำหนดในการให้เงินกู้หรือเงินช่วยเหลือกำหนดไว้เป็นอย่างอื่น</a:t>
          </a:r>
          <a:endParaRPr lang="th-TH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0" y="2846817"/>
        <a:ext cx="7453577" cy="664905"/>
      </dsp:txXfrm>
    </dsp:sp>
    <dsp:sp modelId="{D68A5052-6D89-4010-86BA-D22F23AF8D83}">
      <dsp:nvSpPr>
        <dsp:cNvPr id="0" name=""/>
        <dsp:cNvSpPr/>
      </dsp:nvSpPr>
      <dsp:spPr>
        <a:xfrm>
          <a:off x="0" y="3881990"/>
          <a:ext cx="7776864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951975-CF48-46BA-ACDC-84EFFAF911CD}">
      <dsp:nvSpPr>
        <dsp:cNvPr id="0" name=""/>
        <dsp:cNvSpPr/>
      </dsp:nvSpPr>
      <dsp:spPr>
        <a:xfrm>
          <a:off x="0" y="3684536"/>
          <a:ext cx="7417950" cy="703721"/>
        </a:xfrm>
        <a:prstGeom prst="roundRect">
          <a:avLst/>
        </a:prstGeom>
        <a:solidFill>
          <a:srgbClr val="CC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5</a:t>
          </a:r>
          <a:r>
            <a:rPr lang="en-US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การจัดซื้อจัดจ้างโดยใช้เงินกู้หรือเงินช่วยเหลือจากหน่วยงานในต่างประเทศ ที่สัญญาหรือข้อกำหนดในการให้เงินกู้หรือเงินช่วยเหลือกำหนดไว้เป็นอย่างอื่น ร่วมกับเงินงบประมาณ</a:t>
          </a:r>
          <a:endParaRPr lang="th-TH" sz="2000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0" y="3684536"/>
        <a:ext cx="7417950" cy="703721"/>
      </dsp:txXfrm>
    </dsp:sp>
    <dsp:sp modelId="{0F3A8313-354C-4781-AA5E-BADC8C71EAFA}">
      <dsp:nvSpPr>
        <dsp:cNvPr id="0" name=""/>
        <dsp:cNvSpPr/>
      </dsp:nvSpPr>
      <dsp:spPr>
        <a:xfrm>
          <a:off x="0" y="5061790"/>
          <a:ext cx="7776864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571" tIns="479044" rIns="603571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300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0" y="5061790"/>
        <a:ext cx="7776864" cy="579600"/>
      </dsp:txXfrm>
    </dsp:sp>
    <dsp:sp modelId="{A74B04C8-AC44-4C9E-B90C-6DDB2FC42432}">
      <dsp:nvSpPr>
        <dsp:cNvPr id="0" name=""/>
        <dsp:cNvSpPr/>
      </dsp:nvSpPr>
      <dsp:spPr>
        <a:xfrm>
          <a:off x="0" y="4608509"/>
          <a:ext cx="7404721" cy="816972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000" b="1" u="none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6. การจัดซื้อจัดจ้างของสถาบันอุดมศึกษา หรือ สถานพยาบาล โดยใช้เงินบริจาครวมทั้งดอกผล</a:t>
          </a:r>
          <a:br>
            <a:rPr lang="th-TH" sz="2000" b="1" u="none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000" b="1" u="none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ของเงินบริจาค โดยไม่ใช้เงินบริจาคร่วมกับเงินงบประมาณ</a:t>
          </a:r>
          <a:endParaRPr lang="th-TH" sz="2000" b="1" u="none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0" y="4608509"/>
        <a:ext cx="7404721" cy="81697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ABB2CF-BD82-4CBB-9550-A4AF0BF4EED9}">
      <dsp:nvSpPr>
        <dsp:cNvPr id="0" name=""/>
        <dsp:cNvSpPr/>
      </dsp:nvSpPr>
      <dsp:spPr>
        <a:xfrm>
          <a:off x="1854052" y="312670"/>
          <a:ext cx="4214918" cy="4214918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คุ้มค่า</a:t>
          </a:r>
          <a:endParaRPr lang="th-TH" sz="32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4091471" y="1186262"/>
        <a:ext cx="1555505" cy="1154084"/>
      </dsp:txXfrm>
    </dsp:sp>
    <dsp:sp modelId="{54B1D808-F940-4612-A41D-2FD2195DFAAB}">
      <dsp:nvSpPr>
        <dsp:cNvPr id="0" name=""/>
        <dsp:cNvSpPr/>
      </dsp:nvSpPr>
      <dsp:spPr>
        <a:xfrm>
          <a:off x="1854052" y="454171"/>
          <a:ext cx="4214918" cy="4214918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โปร่งใส</a:t>
          </a:r>
          <a:endParaRPr lang="th-TH" sz="32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4091471" y="2641412"/>
        <a:ext cx="1555505" cy="1154084"/>
      </dsp:txXfrm>
    </dsp:sp>
    <dsp:sp modelId="{1C2C2D03-3E10-400A-A96C-1CC50249EB03}">
      <dsp:nvSpPr>
        <dsp:cNvPr id="0" name=""/>
        <dsp:cNvSpPr/>
      </dsp:nvSpPr>
      <dsp:spPr>
        <a:xfrm>
          <a:off x="1712551" y="454171"/>
          <a:ext cx="4214918" cy="4214918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ประสิทธิภาพ ประสิทธิผล</a:t>
          </a:r>
          <a:endParaRPr lang="th-TH" sz="28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134544" y="2641412"/>
        <a:ext cx="1555505" cy="1154084"/>
      </dsp:txXfrm>
    </dsp:sp>
    <dsp:sp modelId="{8D94D0A1-F136-4300-9154-DCA87470F781}">
      <dsp:nvSpPr>
        <dsp:cNvPr id="0" name=""/>
        <dsp:cNvSpPr/>
      </dsp:nvSpPr>
      <dsp:spPr>
        <a:xfrm>
          <a:off x="1712551" y="312670"/>
          <a:ext cx="4214918" cy="4214918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ตรวจสอบได้</a:t>
          </a:r>
          <a:endParaRPr lang="th-TH" sz="28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134544" y="1186262"/>
        <a:ext cx="1555505" cy="1154084"/>
      </dsp:txXfrm>
    </dsp:sp>
    <dsp:sp modelId="{B3104F3B-09BF-4A4F-BE34-3FC0618C71B0}">
      <dsp:nvSpPr>
        <dsp:cNvPr id="0" name=""/>
        <dsp:cNvSpPr/>
      </dsp:nvSpPr>
      <dsp:spPr>
        <a:xfrm>
          <a:off x="1593128" y="51746"/>
          <a:ext cx="4736765" cy="4736765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5F7F5A-ECD4-4B37-8A15-E69250488EAD}">
      <dsp:nvSpPr>
        <dsp:cNvPr id="0" name=""/>
        <dsp:cNvSpPr/>
      </dsp:nvSpPr>
      <dsp:spPr>
        <a:xfrm>
          <a:off x="1593128" y="193247"/>
          <a:ext cx="4736765" cy="4736765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B3F98C-DAC7-4405-B757-6421F3E2D426}">
      <dsp:nvSpPr>
        <dsp:cNvPr id="0" name=""/>
        <dsp:cNvSpPr/>
      </dsp:nvSpPr>
      <dsp:spPr>
        <a:xfrm>
          <a:off x="1451627" y="193247"/>
          <a:ext cx="4736765" cy="4736765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6E8918-D2E7-4089-B3C4-CBC532AD53D4}">
      <dsp:nvSpPr>
        <dsp:cNvPr id="0" name=""/>
        <dsp:cNvSpPr/>
      </dsp:nvSpPr>
      <dsp:spPr>
        <a:xfrm>
          <a:off x="1451627" y="51746"/>
          <a:ext cx="4736765" cy="4736765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756A10-4A59-4495-9057-A21B4049CD0C}">
      <dsp:nvSpPr>
        <dsp:cNvPr id="0" name=""/>
        <dsp:cNvSpPr/>
      </dsp:nvSpPr>
      <dsp:spPr>
        <a:xfrm>
          <a:off x="1632407" y="175173"/>
          <a:ext cx="3541443" cy="1229896"/>
        </a:xfrm>
        <a:prstGeom prst="ellipse">
          <a:avLst/>
        </a:prstGeom>
        <a:solidFill>
          <a:srgbClr val="0070C0">
            <a:alpha val="40000"/>
          </a:srgb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549AF5-9F72-4EAD-9E1D-9E34B79D1F4C}">
      <dsp:nvSpPr>
        <dsp:cNvPr id="0" name=""/>
        <dsp:cNvSpPr/>
      </dsp:nvSpPr>
      <dsp:spPr>
        <a:xfrm>
          <a:off x="3081179" y="3190808"/>
          <a:ext cx="686326" cy="439248"/>
        </a:xfrm>
        <a:prstGeom prst="downArrow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F1EB12-4282-4A60-87A6-12B4239F8FD8}">
      <dsp:nvSpPr>
        <dsp:cNvPr id="0" name=""/>
        <dsp:cNvSpPr/>
      </dsp:nvSpPr>
      <dsp:spPr>
        <a:xfrm>
          <a:off x="1767315" y="3503838"/>
          <a:ext cx="3294366" cy="823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rPr>
            <a:t>Specification</a:t>
          </a:r>
          <a:endParaRPr lang="th-TH" sz="2700" b="1" kern="1200" dirty="0">
            <a:solidFill>
              <a:srgbClr val="FF00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  <a:reflection blurRad="6350" stA="55000" endA="300" endPos="45500" dir="5400000" sy="-100000" algn="bl" rotWithShape="0"/>
            </a:effectLst>
          </a:endParaRPr>
        </a:p>
      </dsp:txBody>
      <dsp:txXfrm>
        <a:off x="1767315" y="3503838"/>
        <a:ext cx="3294366" cy="823591"/>
      </dsp:txXfrm>
    </dsp:sp>
    <dsp:sp modelId="{C7733259-5C13-4251-A3DD-95E1371C87E8}">
      <dsp:nvSpPr>
        <dsp:cNvPr id="0" name=""/>
        <dsp:cNvSpPr/>
      </dsp:nvSpPr>
      <dsp:spPr>
        <a:xfrm>
          <a:off x="2935675" y="1504107"/>
          <a:ext cx="1235387" cy="1235387"/>
        </a:xfrm>
        <a:prstGeom prst="ellipse">
          <a:avLst/>
        </a:prstGeom>
        <a:solidFill>
          <a:srgbClr val="00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วัตถุ</a:t>
          </a:r>
          <a:br>
            <a:rPr lang="th-TH" sz="2400" b="1" kern="1200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400" b="1" kern="1200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ประสงค์</a:t>
          </a:r>
          <a:endParaRPr lang="th-TH" sz="2400" b="1" kern="1200" dirty="0">
            <a:solidFill>
              <a:schemeClr val="bg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935675" y="1504107"/>
        <a:ext cx="1235387" cy="1235387"/>
      </dsp:txXfrm>
    </dsp:sp>
    <dsp:sp modelId="{2E1FF109-F1EB-475A-89EE-A7AD6F56935E}">
      <dsp:nvSpPr>
        <dsp:cNvPr id="0" name=""/>
        <dsp:cNvSpPr/>
      </dsp:nvSpPr>
      <dsp:spPr>
        <a:xfrm>
          <a:off x="2051687" y="492668"/>
          <a:ext cx="1235387" cy="1235387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700" b="1" kern="1200" dirty="0" smtClean="0">
              <a:latin typeface="EucrosiaUPC" pitchFamily="18" charset="-34"/>
              <a:cs typeface="EucrosiaUPC" pitchFamily="18" charset="-34"/>
            </a:rPr>
            <a:t>เทคนิค</a:t>
          </a:r>
          <a:endParaRPr lang="th-TH" sz="2700" kern="1200" dirty="0"/>
        </a:p>
      </dsp:txBody>
      <dsp:txXfrm>
        <a:off x="2051687" y="492668"/>
        <a:ext cx="1235387" cy="1235387"/>
      </dsp:txXfrm>
    </dsp:sp>
    <dsp:sp modelId="{D55C01A4-6C44-4670-AA4E-D169221BD220}">
      <dsp:nvSpPr>
        <dsp:cNvPr id="0" name=""/>
        <dsp:cNvSpPr/>
      </dsp:nvSpPr>
      <dsp:spPr>
        <a:xfrm>
          <a:off x="3314527" y="278603"/>
          <a:ext cx="1235387" cy="1235387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700" b="1" kern="1200" dirty="0" smtClean="0">
              <a:latin typeface="EucrosiaUPC" pitchFamily="18" charset="-34"/>
              <a:cs typeface="EucrosiaUPC" pitchFamily="18" charset="-34"/>
            </a:rPr>
            <a:t>คุณภาพ</a:t>
          </a:r>
          <a:endParaRPr lang="th-TH" sz="2700" kern="1200" dirty="0"/>
        </a:p>
      </dsp:txBody>
      <dsp:txXfrm>
        <a:off x="3314527" y="278603"/>
        <a:ext cx="1235387" cy="1235387"/>
      </dsp:txXfrm>
    </dsp:sp>
    <dsp:sp modelId="{53A54F77-EBFA-43E0-9F05-51360EB381BC}">
      <dsp:nvSpPr>
        <dsp:cNvPr id="0" name=""/>
        <dsp:cNvSpPr/>
      </dsp:nvSpPr>
      <dsp:spPr>
        <a:xfrm>
          <a:off x="1502634" y="28221"/>
          <a:ext cx="3843427" cy="3074741"/>
        </a:xfrm>
        <a:prstGeom prst="funnel">
          <a:avLst/>
        </a:prstGeom>
        <a:solidFill>
          <a:srgbClr val="CCFFFF">
            <a:alpha val="40000"/>
          </a:srgb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D95F6F-75F7-4B88-9B65-322479FE868C}">
      <dsp:nvSpPr>
        <dsp:cNvPr id="0" name=""/>
        <dsp:cNvSpPr/>
      </dsp:nvSpPr>
      <dsp:spPr>
        <a:xfrm>
          <a:off x="2865175" y="0"/>
          <a:ext cx="2634112" cy="263451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88AB83-BA3D-4255-BD69-6B174D8610FE}">
      <dsp:nvSpPr>
        <dsp:cNvPr id="0" name=""/>
        <dsp:cNvSpPr/>
      </dsp:nvSpPr>
      <dsp:spPr>
        <a:xfrm>
          <a:off x="3447400" y="951139"/>
          <a:ext cx="1463725" cy="73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วิธีประกาศเชิญชวนทั่วไป</a:t>
          </a:r>
          <a:endParaRPr lang="th-TH" sz="2800" kern="1200" dirty="0">
            <a:solidFill>
              <a:srgbClr val="0000FF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3447400" y="951139"/>
        <a:ext cx="1463725" cy="731687"/>
      </dsp:txXfrm>
    </dsp:sp>
    <dsp:sp modelId="{0A0A709C-CBEA-4B0C-97E8-07EFC1F10E2C}">
      <dsp:nvSpPr>
        <dsp:cNvPr id="0" name=""/>
        <dsp:cNvSpPr/>
      </dsp:nvSpPr>
      <dsp:spPr>
        <a:xfrm>
          <a:off x="2133559" y="1513723"/>
          <a:ext cx="2634112" cy="263451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B7BD80-9A3E-410B-90A4-84474D95B783}">
      <dsp:nvSpPr>
        <dsp:cNvPr id="0" name=""/>
        <dsp:cNvSpPr/>
      </dsp:nvSpPr>
      <dsp:spPr>
        <a:xfrm>
          <a:off x="2718753" y="2473618"/>
          <a:ext cx="1463725" cy="73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วิธีคัดเลือก</a:t>
          </a:r>
          <a:endParaRPr lang="th-TH" sz="3200" kern="1200" dirty="0">
            <a:solidFill>
              <a:srgbClr val="0080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718753" y="2473618"/>
        <a:ext cx="1463725" cy="731687"/>
      </dsp:txXfrm>
    </dsp:sp>
    <dsp:sp modelId="{5DA839E5-ACAA-4842-8D7B-A71FC2D4DA80}">
      <dsp:nvSpPr>
        <dsp:cNvPr id="0" name=""/>
        <dsp:cNvSpPr/>
      </dsp:nvSpPr>
      <dsp:spPr>
        <a:xfrm>
          <a:off x="3052655" y="3179723"/>
          <a:ext cx="2263110" cy="226401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03C3E3-0AEC-448A-B4AD-5C51B4D82346}">
      <dsp:nvSpPr>
        <dsp:cNvPr id="0" name=""/>
        <dsp:cNvSpPr/>
      </dsp:nvSpPr>
      <dsp:spPr>
        <a:xfrm>
          <a:off x="3450863" y="3998287"/>
          <a:ext cx="1463725" cy="73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FF33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วิธีเฉพาะ  เจาะจง</a:t>
          </a:r>
          <a:endParaRPr lang="th-TH" sz="2800" kern="1200" dirty="0">
            <a:solidFill>
              <a:srgbClr val="FF33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3450863" y="3998287"/>
        <a:ext cx="1463725" cy="731687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29A59B-5A79-4B3F-B288-D6710EBFA3E0}">
      <dsp:nvSpPr>
        <dsp:cNvPr id="0" name=""/>
        <dsp:cNvSpPr/>
      </dsp:nvSpPr>
      <dsp:spPr>
        <a:xfrm>
          <a:off x="5662557" y="2567698"/>
          <a:ext cx="91440" cy="519179"/>
        </a:xfrm>
        <a:custGeom>
          <a:avLst/>
          <a:gdLst/>
          <a:ahLst/>
          <a:cxnLst/>
          <a:rect l="0" t="0" r="0" b="0"/>
          <a:pathLst>
            <a:path>
              <a:moveTo>
                <a:pt x="107703" y="0"/>
              </a:moveTo>
              <a:lnTo>
                <a:pt x="107703" y="364864"/>
              </a:lnTo>
              <a:lnTo>
                <a:pt x="45720" y="364864"/>
              </a:lnTo>
              <a:lnTo>
                <a:pt x="45720" y="519179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6B47DF-05A2-4C7E-BF19-2C6753502FD1}">
      <dsp:nvSpPr>
        <dsp:cNvPr id="0" name=""/>
        <dsp:cNvSpPr/>
      </dsp:nvSpPr>
      <dsp:spPr>
        <a:xfrm>
          <a:off x="4214612" y="1080194"/>
          <a:ext cx="1555648" cy="429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419"/>
              </a:lnTo>
              <a:lnTo>
                <a:pt x="1555648" y="275419"/>
              </a:lnTo>
              <a:lnTo>
                <a:pt x="1555648" y="429734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F7C1A3-90B9-442D-B278-8D00DD25F3C2}">
      <dsp:nvSpPr>
        <dsp:cNvPr id="0" name=""/>
        <dsp:cNvSpPr/>
      </dsp:nvSpPr>
      <dsp:spPr>
        <a:xfrm>
          <a:off x="2671307" y="2567698"/>
          <a:ext cx="991656" cy="51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864"/>
              </a:lnTo>
              <a:lnTo>
                <a:pt x="991656" y="364864"/>
              </a:lnTo>
              <a:lnTo>
                <a:pt x="991656" y="519179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A69C9-BCCE-4C41-BDFC-4110E86BC3FA}">
      <dsp:nvSpPr>
        <dsp:cNvPr id="0" name=""/>
        <dsp:cNvSpPr/>
      </dsp:nvSpPr>
      <dsp:spPr>
        <a:xfrm>
          <a:off x="1669673" y="2567698"/>
          <a:ext cx="1001634" cy="517974"/>
        </a:xfrm>
        <a:custGeom>
          <a:avLst/>
          <a:gdLst/>
          <a:ahLst/>
          <a:cxnLst/>
          <a:rect l="0" t="0" r="0" b="0"/>
          <a:pathLst>
            <a:path>
              <a:moveTo>
                <a:pt x="1001634" y="0"/>
              </a:moveTo>
              <a:lnTo>
                <a:pt x="1001634" y="363658"/>
              </a:lnTo>
              <a:lnTo>
                <a:pt x="0" y="363658"/>
              </a:lnTo>
              <a:lnTo>
                <a:pt x="0" y="517974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DF6BB-7B16-4D99-ABEE-42C0034BF030}">
      <dsp:nvSpPr>
        <dsp:cNvPr id="0" name=""/>
        <dsp:cNvSpPr/>
      </dsp:nvSpPr>
      <dsp:spPr>
        <a:xfrm>
          <a:off x="2671307" y="1080194"/>
          <a:ext cx="1543304" cy="429734"/>
        </a:xfrm>
        <a:custGeom>
          <a:avLst/>
          <a:gdLst/>
          <a:ahLst/>
          <a:cxnLst/>
          <a:rect l="0" t="0" r="0" b="0"/>
          <a:pathLst>
            <a:path>
              <a:moveTo>
                <a:pt x="1543304" y="0"/>
              </a:moveTo>
              <a:lnTo>
                <a:pt x="1543304" y="275419"/>
              </a:lnTo>
              <a:lnTo>
                <a:pt x="0" y="275419"/>
              </a:lnTo>
              <a:lnTo>
                <a:pt x="0" y="429734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016BD-8060-4AF5-807D-3E3D2794743B}">
      <dsp:nvSpPr>
        <dsp:cNvPr id="0" name=""/>
        <dsp:cNvSpPr/>
      </dsp:nvSpPr>
      <dsp:spPr>
        <a:xfrm>
          <a:off x="2148305" y="22424"/>
          <a:ext cx="4132613" cy="105776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E7765C-1109-4FB1-A055-D9A1736B8B0A}">
      <dsp:nvSpPr>
        <dsp:cNvPr id="0" name=""/>
        <dsp:cNvSpPr/>
      </dsp:nvSpPr>
      <dsp:spPr>
        <a:xfrm>
          <a:off x="2333392" y="198256"/>
          <a:ext cx="4132613" cy="105776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(1) </a:t>
          </a:r>
          <a:r>
            <a:rPr lang="th-TH" sz="1800" b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ราคาที่ได้มาจากการคำนวณตามหลักเกณฑ์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ที่คณะกรรมการราคากลางกำหนด</a:t>
          </a:r>
          <a:endParaRPr lang="th-TH" sz="1800" b="1" kern="1200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333392" y="198256"/>
        <a:ext cx="4132613" cy="1057769"/>
      </dsp:txXfrm>
    </dsp:sp>
    <dsp:sp modelId="{25DAEB73-64CE-4B4E-86E2-8D9774AE4274}">
      <dsp:nvSpPr>
        <dsp:cNvPr id="0" name=""/>
        <dsp:cNvSpPr/>
      </dsp:nvSpPr>
      <dsp:spPr>
        <a:xfrm>
          <a:off x="1838418" y="1509929"/>
          <a:ext cx="1665778" cy="1057769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64321D-477D-41AB-B86D-F833CF4DCEAE}">
      <dsp:nvSpPr>
        <dsp:cNvPr id="0" name=""/>
        <dsp:cNvSpPr/>
      </dsp:nvSpPr>
      <dsp:spPr>
        <a:xfrm>
          <a:off x="2023504" y="1685761"/>
          <a:ext cx="1665778" cy="105776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(2) ฐานข้อมูล</a:t>
          </a:r>
          <a:b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ราคาอ้างอิง</a:t>
          </a:r>
          <a:b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ของกรมบัญชีกลาง</a:t>
          </a:r>
          <a:endParaRPr lang="th-TH" sz="1700" b="1" kern="1200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023504" y="1685761"/>
        <a:ext cx="1665778" cy="1057769"/>
      </dsp:txXfrm>
    </dsp:sp>
    <dsp:sp modelId="{D45A1378-B308-4A5E-8D88-65D387AF0D58}">
      <dsp:nvSpPr>
        <dsp:cNvPr id="0" name=""/>
        <dsp:cNvSpPr/>
      </dsp:nvSpPr>
      <dsp:spPr>
        <a:xfrm>
          <a:off x="836783" y="3085672"/>
          <a:ext cx="1665778" cy="1057769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515EA-CFC0-4EFC-B306-FF5709A44350}">
      <dsp:nvSpPr>
        <dsp:cNvPr id="0" name=""/>
        <dsp:cNvSpPr/>
      </dsp:nvSpPr>
      <dsp:spPr>
        <a:xfrm>
          <a:off x="1021870" y="3261504"/>
          <a:ext cx="1665778" cy="1057769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(4) สืบราคา</a:t>
          </a:r>
          <a:b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จากท้องตลาด</a:t>
          </a:r>
          <a:endParaRPr lang="th-TH" sz="17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1021870" y="3261504"/>
        <a:ext cx="1665778" cy="1057769"/>
      </dsp:txXfrm>
    </dsp:sp>
    <dsp:sp modelId="{4CB19E09-393F-4C20-942C-F588D0367638}">
      <dsp:nvSpPr>
        <dsp:cNvPr id="0" name=""/>
        <dsp:cNvSpPr/>
      </dsp:nvSpPr>
      <dsp:spPr>
        <a:xfrm>
          <a:off x="2830074" y="3086878"/>
          <a:ext cx="1665778" cy="1057769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115447-490D-4B2E-8181-7F54E4AF58EF}">
      <dsp:nvSpPr>
        <dsp:cNvPr id="0" name=""/>
        <dsp:cNvSpPr/>
      </dsp:nvSpPr>
      <dsp:spPr>
        <a:xfrm>
          <a:off x="3015161" y="3262710"/>
          <a:ext cx="1665778" cy="1057769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(5) ราคาที่เคยซื้อหรือจ้างครั้งหลังสุดภายใน 2 ปีงบประมาณ</a:t>
          </a:r>
          <a:endParaRPr lang="th-TH" sz="17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3015161" y="3262710"/>
        <a:ext cx="1665778" cy="1057769"/>
      </dsp:txXfrm>
    </dsp:sp>
    <dsp:sp modelId="{4397ADF7-5871-454C-887B-D120E1790098}">
      <dsp:nvSpPr>
        <dsp:cNvPr id="0" name=""/>
        <dsp:cNvSpPr/>
      </dsp:nvSpPr>
      <dsp:spPr>
        <a:xfrm>
          <a:off x="4937371" y="1509929"/>
          <a:ext cx="1665778" cy="1057769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3E58AB-0640-4DB9-A902-0C9D36C539BF}">
      <dsp:nvSpPr>
        <dsp:cNvPr id="0" name=""/>
        <dsp:cNvSpPr/>
      </dsp:nvSpPr>
      <dsp:spPr>
        <a:xfrm>
          <a:off x="5122458" y="1685761"/>
          <a:ext cx="1665778" cy="105776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(3) ราคามาตรฐานของสำนักงบประมาณหรือหน่วยงานอื่น</a:t>
          </a:r>
          <a:endParaRPr lang="th-TH" sz="1700" b="1" kern="1200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5122458" y="1685761"/>
        <a:ext cx="1665778" cy="1057769"/>
      </dsp:txXfrm>
    </dsp:sp>
    <dsp:sp modelId="{7A36103A-EE62-49A1-B03F-9DE4C6301F03}">
      <dsp:nvSpPr>
        <dsp:cNvPr id="0" name=""/>
        <dsp:cNvSpPr/>
      </dsp:nvSpPr>
      <dsp:spPr>
        <a:xfrm>
          <a:off x="4875388" y="3086878"/>
          <a:ext cx="1665778" cy="1057769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78546-3892-4448-9985-8D8CDDAD08BD}">
      <dsp:nvSpPr>
        <dsp:cNvPr id="0" name=""/>
        <dsp:cNvSpPr/>
      </dsp:nvSpPr>
      <dsp:spPr>
        <a:xfrm>
          <a:off x="5060474" y="3262710"/>
          <a:ext cx="1665778" cy="1057769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(6) ราคาตามหลักเกณฑ์อื่นของหน่วยงานของรัฐ</a:t>
          </a:r>
          <a:endParaRPr lang="th-TH" sz="17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5060474" y="3262710"/>
        <a:ext cx="1665778" cy="105776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3E1A2A-8E8A-4CE1-8CBF-84E1656D9194}">
      <dsp:nvSpPr>
        <dsp:cNvPr id="0" name=""/>
        <dsp:cNvSpPr/>
      </dsp:nvSpPr>
      <dsp:spPr>
        <a:xfrm>
          <a:off x="2988675" y="1811922"/>
          <a:ext cx="2303032" cy="1992216"/>
        </a:xfrm>
        <a:prstGeom prst="hexagon">
          <a:avLst>
            <a:gd name="adj" fmla="val 28570"/>
            <a:gd name="vf" fmla="val 115470"/>
          </a:avLst>
        </a:prstGeom>
        <a:solidFill>
          <a:srgbClr val="FF5050"/>
        </a:solidFill>
        <a:ln w="25400" cap="flat" cmpd="thickThin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สร้าง</a:t>
          </a:r>
          <a:br>
            <a:rPr lang="th-TH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</a:br>
          <a:r>
            <a:rPr lang="th-TH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ความเชื่อมั่นให้กับ</a:t>
          </a:r>
          <a:br>
            <a:rPr lang="th-TH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</a:br>
          <a:r>
            <a:rPr lang="th-TH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ทุกภาคส่วน</a:t>
          </a:r>
          <a:endParaRPr lang="th-TH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988675" y="1811922"/>
        <a:ext cx="2303032" cy="1992216"/>
      </dsp:txXfrm>
    </dsp:sp>
    <dsp:sp modelId="{60E93B20-6940-4700-B69B-7C58FB9BCBB1}">
      <dsp:nvSpPr>
        <dsp:cNvPr id="0" name=""/>
        <dsp:cNvSpPr/>
      </dsp:nvSpPr>
      <dsp:spPr>
        <a:xfrm>
          <a:off x="4608512" y="1008116"/>
          <a:ext cx="868927" cy="748695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2F167-D3DA-4B1C-AB9C-C975B0AF0CE1}">
      <dsp:nvSpPr>
        <dsp:cNvPr id="0" name=""/>
        <dsp:cNvSpPr/>
      </dsp:nvSpPr>
      <dsp:spPr>
        <a:xfrm>
          <a:off x="3200818" y="0"/>
          <a:ext cx="1887319" cy="1632752"/>
        </a:xfrm>
        <a:prstGeom prst="hexagon">
          <a:avLst>
            <a:gd name="adj" fmla="val 28570"/>
            <a:gd name="vf" fmla="val 11547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800" b="1" i="0" u="none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</a:t>
          </a:r>
          <a:br>
            <a:rPr lang="th-TH" altLang="th-TH" sz="1800" b="1" i="0" u="none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1800" b="1" i="0" u="none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มีกรอบการปฏิบัติงานที่เป็นมาตรฐานเดียวกัน</a:t>
          </a:r>
          <a:endParaRPr lang="th-TH" sz="1800" b="1" i="0" u="none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3200818" y="0"/>
        <a:ext cx="1887319" cy="1632752"/>
      </dsp:txXfrm>
    </dsp:sp>
    <dsp:sp modelId="{B9198E5B-9981-42FB-AC6D-07A1B5046098}">
      <dsp:nvSpPr>
        <dsp:cNvPr id="0" name=""/>
        <dsp:cNvSpPr/>
      </dsp:nvSpPr>
      <dsp:spPr>
        <a:xfrm>
          <a:off x="5444922" y="2258444"/>
          <a:ext cx="868927" cy="748695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80CA7E-CF92-4998-B7F5-CB8F30500FD2}">
      <dsp:nvSpPr>
        <dsp:cNvPr id="0" name=""/>
        <dsp:cNvSpPr/>
      </dsp:nvSpPr>
      <dsp:spPr>
        <a:xfrm>
          <a:off x="5328593" y="743518"/>
          <a:ext cx="1887319" cy="1632752"/>
        </a:xfrm>
        <a:prstGeom prst="hexagon">
          <a:avLst>
            <a:gd name="adj" fmla="val 28570"/>
            <a:gd name="vf" fmla="val 11547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มุ่งเน้นการเปิดเผยข้อมูล เพื่อความโปร่งใส และมีการแข่งขันอย่างเป็นธรรม</a:t>
          </a:r>
          <a:endParaRPr lang="th-TH" sz="1800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5328593" y="743518"/>
        <a:ext cx="1887319" cy="1632752"/>
      </dsp:txXfrm>
    </dsp:sp>
    <dsp:sp modelId="{7FC20031-0A9E-4E9D-990E-A9DFC57C3941}">
      <dsp:nvSpPr>
        <dsp:cNvPr id="0" name=""/>
        <dsp:cNvSpPr/>
      </dsp:nvSpPr>
      <dsp:spPr>
        <a:xfrm>
          <a:off x="4896544" y="4320478"/>
          <a:ext cx="868927" cy="748695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A0EF-315F-4D9F-A6C5-594EAE6A9128}">
      <dsp:nvSpPr>
        <dsp:cNvPr id="0" name=""/>
        <dsp:cNvSpPr/>
      </dsp:nvSpPr>
      <dsp:spPr>
        <a:xfrm>
          <a:off x="5097453" y="2978495"/>
          <a:ext cx="1887319" cy="1632752"/>
        </a:xfrm>
        <a:prstGeom prst="hexagon">
          <a:avLst>
            <a:gd name="adj" fmla="val 28570"/>
            <a:gd name="vf" fmla="val 115470"/>
          </a:avLst>
        </a:prstGeom>
        <a:solidFill>
          <a:srgbClr val="FFE79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คำนึงถึงวัตถุประสงค์การใช้งานเป็นสำคัญ เพื่อให้เกิดความคุ้มค่าในการใช้จ่ายเงิน</a:t>
          </a:r>
          <a:endParaRPr lang="th-TH" sz="1800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5097453" y="2978495"/>
        <a:ext cx="1887319" cy="1632752"/>
      </dsp:txXfrm>
    </dsp:sp>
    <dsp:sp modelId="{437E727A-C47B-411A-84D2-7C36462E0EC9}">
      <dsp:nvSpPr>
        <dsp:cNvPr id="0" name=""/>
        <dsp:cNvSpPr/>
      </dsp:nvSpPr>
      <dsp:spPr>
        <a:xfrm>
          <a:off x="2808314" y="3960441"/>
          <a:ext cx="868927" cy="748695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9050F-8F54-41CC-8314-80562264E6C3}">
      <dsp:nvSpPr>
        <dsp:cNvPr id="0" name=""/>
        <dsp:cNvSpPr/>
      </dsp:nvSpPr>
      <dsp:spPr>
        <a:xfrm>
          <a:off x="3200818" y="3983871"/>
          <a:ext cx="1887319" cy="1632752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เน้นการวางแผนและประเมินผลเพื่อให้เกิดประสิทธิภาพและประสิทธิผล</a:t>
          </a:r>
          <a:endParaRPr lang="th-TH" sz="1800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3200818" y="3983871"/>
        <a:ext cx="1887319" cy="1632752"/>
      </dsp:txXfrm>
    </dsp:sp>
    <dsp:sp modelId="{D87717D8-7C84-455A-8420-1DC93AEEB32C}">
      <dsp:nvSpPr>
        <dsp:cNvPr id="0" name=""/>
        <dsp:cNvSpPr/>
      </dsp:nvSpPr>
      <dsp:spPr>
        <a:xfrm>
          <a:off x="1962248" y="2603305"/>
          <a:ext cx="868927" cy="748695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62337-6D50-404A-813C-429052A65D44}">
      <dsp:nvSpPr>
        <dsp:cNvPr id="0" name=""/>
        <dsp:cNvSpPr/>
      </dsp:nvSpPr>
      <dsp:spPr>
        <a:xfrm>
          <a:off x="1224127" y="3096344"/>
          <a:ext cx="1887319" cy="1632752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ส่งเสริมให้</a:t>
          </a:r>
          <a:br>
            <a:rPr lang="th-TH" altLang="th-TH" sz="1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1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ภาคประชาชนมีส่วนร่วม เพื่อตรวจสอบและป้องกันการทุจริต</a:t>
          </a:r>
          <a:endParaRPr lang="th-TH" sz="1800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1224127" y="3096344"/>
        <a:ext cx="1887319" cy="1632752"/>
      </dsp:txXfrm>
    </dsp:sp>
    <dsp:sp modelId="{614D0621-3D17-410D-9326-C1010E8DB764}">
      <dsp:nvSpPr>
        <dsp:cNvPr id="0" name=""/>
        <dsp:cNvSpPr/>
      </dsp:nvSpPr>
      <dsp:spPr>
        <a:xfrm>
          <a:off x="1209029" y="743508"/>
          <a:ext cx="1887319" cy="1632752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การจัดซื้อจัดจ้างด้วยวิธีการทางอิเล็กทรอนิกส์ เพื่อการเปิดเผยโปร่งใส</a:t>
          </a:r>
          <a:endParaRPr lang="th-TH" sz="1800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1209029" y="743508"/>
        <a:ext cx="1887319" cy="163275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248120-DD98-4045-9B64-A74A6DC09A44}">
      <dsp:nvSpPr>
        <dsp:cNvPr id="0" name=""/>
        <dsp:cNvSpPr/>
      </dsp:nvSpPr>
      <dsp:spPr>
        <a:xfrm rot="10800000">
          <a:off x="202588" y="1979"/>
          <a:ext cx="5198011" cy="1091123"/>
        </a:xfrm>
        <a:prstGeom prst="homePlate">
          <a:avLst/>
        </a:prstGeom>
        <a:solidFill>
          <a:srgbClr val="FFE79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969" tIns="72390" rIns="135128" bIns="72390" numCol="1" spcCol="1270" anchor="ctr" anchorCtr="0">
          <a:noAutofit/>
        </a:bodyPr>
        <a:lstStyle/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กำหนดให้หน่วยงานอื่นเป็นหน่วยงานของรัฐ</a:t>
          </a:r>
        </a:p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ตามพระราชบัญญัติการจัดซื้อจัดจ้างและการบริหารพัสดุภาครัฐ พ.ศ. 2560</a:t>
          </a:r>
          <a:endParaRPr lang="th-TH" sz="1900" kern="1200" dirty="0">
            <a:solidFill>
              <a:schemeClr val="tx1"/>
            </a:solidFill>
          </a:endParaRPr>
        </a:p>
      </dsp:txBody>
      <dsp:txXfrm rot="10800000">
        <a:off x="202588" y="1979"/>
        <a:ext cx="5198011" cy="1091123"/>
      </dsp:txXfrm>
    </dsp:sp>
    <dsp:sp modelId="{C8199C85-6B84-4315-B80B-4CD7ED7DF6CD}">
      <dsp:nvSpPr>
        <dsp:cNvPr id="0" name=""/>
        <dsp:cNvSpPr/>
      </dsp:nvSpPr>
      <dsp:spPr>
        <a:xfrm>
          <a:off x="0" y="199482"/>
          <a:ext cx="696118" cy="69611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E419DE-B9F8-4DF2-B234-49D0951C6FA5}">
      <dsp:nvSpPr>
        <dsp:cNvPr id="0" name=""/>
        <dsp:cNvSpPr/>
      </dsp:nvSpPr>
      <dsp:spPr>
        <a:xfrm rot="10800000">
          <a:off x="202588" y="1300900"/>
          <a:ext cx="5198011" cy="826828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969" tIns="72390" rIns="135128" bIns="72390" numCol="1" spcCol="1270" anchor="ctr" anchorCtr="0">
          <a:noAutofit/>
        </a:bodyPr>
        <a:lstStyle/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กำหนดหลักเกณฑ์เกี่ยวกับผู้มีสิทธิขอขึ้นทะเบียนผู้ประกอบการ พ.ศ. 2560</a:t>
          </a:r>
        </a:p>
      </dsp:txBody>
      <dsp:txXfrm rot="10800000">
        <a:off x="202588" y="1300900"/>
        <a:ext cx="5198011" cy="826828"/>
      </dsp:txXfrm>
    </dsp:sp>
    <dsp:sp modelId="{B29BEE8D-56CE-4DAA-B01E-E8C52696B859}">
      <dsp:nvSpPr>
        <dsp:cNvPr id="0" name=""/>
        <dsp:cNvSpPr/>
      </dsp:nvSpPr>
      <dsp:spPr>
        <a:xfrm>
          <a:off x="0" y="1366255"/>
          <a:ext cx="696118" cy="69611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3EBDC0-34C5-4D29-9922-5CF92E065126}">
      <dsp:nvSpPr>
        <dsp:cNvPr id="0" name=""/>
        <dsp:cNvSpPr/>
      </dsp:nvSpPr>
      <dsp:spPr>
        <a:xfrm rot="10800000">
          <a:off x="202588" y="2335525"/>
          <a:ext cx="5198011" cy="845087"/>
        </a:xfrm>
        <a:prstGeom prst="homePlate">
          <a:avLst/>
        </a:prstGeom>
        <a:solidFill>
          <a:srgbClr val="CC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969" tIns="72390" rIns="135128" bIns="72390" numCol="1" spcCol="1270" anchor="ctr" anchorCtr="0">
          <a:noAutofit/>
        </a:bodyPr>
        <a:lstStyle/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กำหนดพัสดุที่รัฐต้องการส่งเสริมหรือสนับสนุนและกำหนดวิธีการจัดซื้อจัดจ้างพัสดุ โดยวิธีคัดเลือกและวิธีเฉพาะเจาะจง</a:t>
          </a:r>
        </a:p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พ.ศ. 2560</a:t>
          </a:r>
        </a:p>
      </dsp:txBody>
      <dsp:txXfrm rot="10800000">
        <a:off x="202588" y="2335525"/>
        <a:ext cx="5198011" cy="845087"/>
      </dsp:txXfrm>
    </dsp:sp>
    <dsp:sp modelId="{02C0C3DD-2AF5-42D4-B3C7-D44CD00BBF5D}">
      <dsp:nvSpPr>
        <dsp:cNvPr id="0" name=""/>
        <dsp:cNvSpPr/>
      </dsp:nvSpPr>
      <dsp:spPr>
        <a:xfrm>
          <a:off x="0" y="2410009"/>
          <a:ext cx="696118" cy="69611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E97FD-F2CD-4F5B-A74D-BEE35C435BC2}">
      <dsp:nvSpPr>
        <dsp:cNvPr id="0" name=""/>
        <dsp:cNvSpPr/>
      </dsp:nvSpPr>
      <dsp:spPr>
        <a:xfrm rot="10800000">
          <a:off x="202588" y="3388409"/>
          <a:ext cx="5198011" cy="1114847"/>
        </a:xfrm>
        <a:prstGeom prst="homePlat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969" tIns="72390" rIns="135128" bIns="72390" numCol="1" spcCol="1270" anchor="ctr" anchorCtr="0">
          <a:noAutofit/>
        </a:bodyPr>
        <a:lstStyle/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กำหนดวงเงินการจัดซื้อจัดจ้างพัสดุโดยวิธีเฉพาะเจาะจง </a:t>
          </a:r>
        </a:p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วงเงินการจัดซื้อจัดจ้างที่ไม่ทำข้อตกลงเป็นหนังสือ </a:t>
          </a:r>
        </a:p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และวงเงินการจัดซื้อจัดจ้างในการแต่งตั้งผู้ตรวจรับพัสดุ </a:t>
          </a:r>
        </a:p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พ.ศ. 2560</a:t>
          </a:r>
        </a:p>
      </dsp:txBody>
      <dsp:txXfrm rot="10800000">
        <a:off x="202588" y="3388409"/>
        <a:ext cx="5198011" cy="1114847"/>
      </dsp:txXfrm>
    </dsp:sp>
    <dsp:sp modelId="{81D2E58F-0AF7-48BD-AFE2-E03544CD3863}">
      <dsp:nvSpPr>
        <dsp:cNvPr id="0" name=""/>
        <dsp:cNvSpPr/>
      </dsp:nvSpPr>
      <dsp:spPr>
        <a:xfrm>
          <a:off x="0" y="3597773"/>
          <a:ext cx="696118" cy="69611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8B932-6A20-40B5-ABB8-46ABFE1E6A3B}">
      <dsp:nvSpPr>
        <dsp:cNvPr id="0" name=""/>
        <dsp:cNvSpPr/>
      </dsp:nvSpPr>
      <dsp:spPr>
        <a:xfrm rot="10800000">
          <a:off x="202588" y="4693587"/>
          <a:ext cx="5198011" cy="831582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969" tIns="72390" rIns="135128" bIns="72390" numCol="1" spcCol="1270" anchor="ctr" anchorCtr="0">
          <a:noAutofit/>
        </a:bodyPr>
        <a:lstStyle/>
        <a:p>
          <a:pPr lvl="0" algn="ctr" defTabSz="8445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19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กำหนดหลักเกณฑ์ วิธีการ และเงื่อนไขการขึ้นทะเบียนที่ปรึกษา พ.ศ. 2560</a:t>
          </a:r>
        </a:p>
      </dsp:txBody>
      <dsp:txXfrm rot="10800000">
        <a:off x="202588" y="4693587"/>
        <a:ext cx="5198011" cy="831582"/>
      </dsp:txXfrm>
    </dsp:sp>
    <dsp:sp modelId="{F20B7757-433F-41E0-90B0-84E5617E462B}">
      <dsp:nvSpPr>
        <dsp:cNvPr id="0" name=""/>
        <dsp:cNvSpPr/>
      </dsp:nvSpPr>
      <dsp:spPr>
        <a:xfrm>
          <a:off x="0" y="4778785"/>
          <a:ext cx="696118" cy="69611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B8B932-6A20-40B5-ABB8-46ABFE1E6A3B}">
      <dsp:nvSpPr>
        <dsp:cNvPr id="0" name=""/>
        <dsp:cNvSpPr/>
      </dsp:nvSpPr>
      <dsp:spPr>
        <a:xfrm rot="10800000">
          <a:off x="202588" y="0"/>
          <a:ext cx="5198011" cy="1043699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269" tIns="76200" rIns="142240" bIns="762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กำหนดเรื่องการจัดซื้อจัดจ้างกับหน่วยงานของรัฐที่ใช้สิทธิอุทธรณ์ไม่ได้ พ.ศ. 2560</a:t>
          </a:r>
        </a:p>
      </dsp:txBody>
      <dsp:txXfrm rot="10800000">
        <a:off x="202588" y="0"/>
        <a:ext cx="5198011" cy="1043699"/>
      </dsp:txXfrm>
    </dsp:sp>
    <dsp:sp modelId="{F20B7757-433F-41E0-90B0-84E5617E462B}">
      <dsp:nvSpPr>
        <dsp:cNvPr id="0" name=""/>
        <dsp:cNvSpPr/>
      </dsp:nvSpPr>
      <dsp:spPr>
        <a:xfrm>
          <a:off x="0" y="86987"/>
          <a:ext cx="873681" cy="8736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36E75E-585D-4D8D-9950-625FC8839152}">
      <dsp:nvSpPr>
        <dsp:cNvPr id="0" name=""/>
        <dsp:cNvSpPr/>
      </dsp:nvSpPr>
      <dsp:spPr>
        <a:xfrm rot="10800000">
          <a:off x="202624" y="1306478"/>
          <a:ext cx="5197975" cy="951212"/>
        </a:xfrm>
        <a:prstGeom prst="homePlate">
          <a:avLst/>
        </a:prstGeom>
        <a:solidFill>
          <a:srgbClr val="CC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269" tIns="76200" rIns="142240" bIns="762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กำหนดอัตราค่าจ้างผู้ให้บริการงานจ้างออกแบบหรือควบคุมงานก่อสร้าง พ.ศ. 2560</a:t>
          </a:r>
        </a:p>
      </dsp:txBody>
      <dsp:txXfrm rot="10800000">
        <a:off x="202624" y="1306478"/>
        <a:ext cx="5197975" cy="951212"/>
      </dsp:txXfrm>
    </dsp:sp>
    <dsp:sp modelId="{BE4768C5-6E1F-4BCC-9762-105406D370D0}">
      <dsp:nvSpPr>
        <dsp:cNvPr id="0" name=""/>
        <dsp:cNvSpPr/>
      </dsp:nvSpPr>
      <dsp:spPr>
        <a:xfrm>
          <a:off x="0" y="1345243"/>
          <a:ext cx="873681" cy="8736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EFB357-B1CE-4094-A024-06767DFE056A}">
      <dsp:nvSpPr>
        <dsp:cNvPr id="0" name=""/>
        <dsp:cNvSpPr/>
      </dsp:nvSpPr>
      <dsp:spPr>
        <a:xfrm rot="10800000">
          <a:off x="202624" y="2518490"/>
          <a:ext cx="5197975" cy="1348317"/>
        </a:xfrm>
        <a:prstGeom prst="homePlat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269" tIns="76200" rIns="142240" bIns="762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กำหนดกรณีการจัดซื้อจัดจ้างโดยวิธีเฉพาะเจาะจง</a:t>
          </a: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พ.ศ. 2561</a:t>
          </a:r>
        </a:p>
      </dsp:txBody>
      <dsp:txXfrm rot="10800000">
        <a:off x="202624" y="2518490"/>
        <a:ext cx="5197975" cy="1348317"/>
      </dsp:txXfrm>
    </dsp:sp>
    <dsp:sp modelId="{1433A250-93E1-4519-97DC-9F06ABBB5F28}">
      <dsp:nvSpPr>
        <dsp:cNvPr id="0" name=""/>
        <dsp:cNvSpPr/>
      </dsp:nvSpPr>
      <dsp:spPr>
        <a:xfrm>
          <a:off x="0" y="2755809"/>
          <a:ext cx="873681" cy="8736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EFAEF-71C4-418A-94AE-18B017D97B96}">
      <dsp:nvSpPr>
        <dsp:cNvPr id="0" name=""/>
        <dsp:cNvSpPr/>
      </dsp:nvSpPr>
      <dsp:spPr>
        <a:xfrm rot="10800000">
          <a:off x="202624" y="4127609"/>
          <a:ext cx="5197975" cy="1126996"/>
        </a:xfrm>
        <a:prstGeom prst="homePlate">
          <a:avLst/>
        </a:prstGeom>
        <a:solidFill>
          <a:srgbClr val="CC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26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พัสดุที่รัฐต้องการส่งเสริมหรือสนับสนุนและกำหนดวิธีการจัดซื้อจัดจ้างพัสดุโดยวิธีคัดเลือกและวิธีเฉพาะเจาะจง (ฉบับที่ 2) พ.ศ. 2561</a:t>
          </a:r>
        </a:p>
      </dsp:txBody>
      <dsp:txXfrm rot="10800000">
        <a:off x="202624" y="4127609"/>
        <a:ext cx="5197975" cy="1126996"/>
      </dsp:txXfrm>
    </dsp:sp>
    <dsp:sp modelId="{C791EE58-D991-45D2-8AE4-DAC6A90090E0}">
      <dsp:nvSpPr>
        <dsp:cNvPr id="0" name=""/>
        <dsp:cNvSpPr/>
      </dsp:nvSpPr>
      <dsp:spPr>
        <a:xfrm>
          <a:off x="0" y="4254266"/>
          <a:ext cx="873681" cy="8736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8DC402-6EA8-439E-9BA2-FC46777F857A}">
      <dsp:nvSpPr>
        <dsp:cNvPr id="0" name=""/>
        <dsp:cNvSpPr/>
      </dsp:nvSpPr>
      <dsp:spPr>
        <a:xfrm>
          <a:off x="576065" y="1692192"/>
          <a:ext cx="1699343" cy="1699343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521" tIns="50800" rIns="93521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ซื้อ</a:t>
          </a:r>
          <a:endParaRPr lang="th-TH" sz="4000" b="1" kern="1200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sp:txBody>
      <dsp:txXfrm>
        <a:off x="576065" y="1692192"/>
        <a:ext cx="1699343" cy="1699343"/>
      </dsp:txXfrm>
    </dsp:sp>
    <dsp:sp modelId="{B33D3E7E-A042-4646-9108-D130284EA7B3}">
      <dsp:nvSpPr>
        <dsp:cNvPr id="0" name=""/>
        <dsp:cNvSpPr/>
      </dsp:nvSpPr>
      <dsp:spPr>
        <a:xfrm>
          <a:off x="1440161" y="375320"/>
          <a:ext cx="1699343" cy="1699343"/>
        </a:xfrm>
        <a:prstGeom prst="ellipse">
          <a:avLst/>
        </a:prstGeom>
        <a:solidFill>
          <a:srgbClr val="75D4D9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521" tIns="50800" rIns="93521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จ้าง</a:t>
          </a:r>
          <a:endParaRPr lang="th-TH" sz="4000" b="1" kern="1200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sp:txBody>
      <dsp:txXfrm>
        <a:off x="1440161" y="375320"/>
        <a:ext cx="1699343" cy="1699343"/>
      </dsp:txXfrm>
    </dsp:sp>
    <dsp:sp modelId="{DF1FAF52-4EA8-45BF-B89D-169630E6D53D}">
      <dsp:nvSpPr>
        <dsp:cNvPr id="0" name=""/>
        <dsp:cNvSpPr/>
      </dsp:nvSpPr>
      <dsp:spPr>
        <a:xfrm>
          <a:off x="2909169" y="87281"/>
          <a:ext cx="1699343" cy="1699343"/>
        </a:xfrm>
        <a:prstGeom prst="ellipse">
          <a:avLst/>
        </a:prstGeom>
        <a:solidFill>
          <a:srgbClr val="FF99FF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521" tIns="50800" rIns="93521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เช่า</a:t>
          </a:r>
          <a:endParaRPr lang="th-TH" sz="4000" b="1" kern="1200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sp:txBody>
      <dsp:txXfrm>
        <a:off x="2909169" y="87281"/>
        <a:ext cx="1699343" cy="1699343"/>
      </dsp:txXfrm>
    </dsp:sp>
    <dsp:sp modelId="{BC30AEE3-664D-4201-9A6E-8A9F4D77BC2D}">
      <dsp:nvSpPr>
        <dsp:cNvPr id="0" name=""/>
        <dsp:cNvSpPr/>
      </dsp:nvSpPr>
      <dsp:spPr>
        <a:xfrm>
          <a:off x="4421340" y="476176"/>
          <a:ext cx="1699343" cy="1699343"/>
        </a:xfrm>
        <a:prstGeom prst="ellipse">
          <a:avLst/>
        </a:prstGeom>
        <a:solidFill>
          <a:srgbClr val="00B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521" tIns="29210" rIns="93521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แลกเปลี่ยน</a:t>
          </a:r>
          <a:endParaRPr lang="th-TH" sz="2300" b="1" kern="1200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sp:txBody>
      <dsp:txXfrm>
        <a:off x="4421340" y="476176"/>
        <a:ext cx="1699343" cy="1699343"/>
      </dsp:txXfrm>
    </dsp:sp>
    <dsp:sp modelId="{1CB39A62-0014-47C2-AC05-919375C43E5D}">
      <dsp:nvSpPr>
        <dsp:cNvPr id="0" name=""/>
        <dsp:cNvSpPr/>
      </dsp:nvSpPr>
      <dsp:spPr>
        <a:xfrm>
          <a:off x="5256585" y="1815480"/>
          <a:ext cx="1699343" cy="1699343"/>
        </a:xfrm>
        <a:prstGeom prst="ellipse">
          <a:avLst/>
        </a:prstGeom>
        <a:solidFill>
          <a:srgbClr val="CCFF33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521" tIns="29210" rIns="93521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นิติกรรมอื่น</a:t>
          </a:r>
          <a:endParaRPr lang="th-TH" sz="2300" b="1" kern="1200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sp:txBody>
      <dsp:txXfrm>
        <a:off x="5256585" y="1815480"/>
        <a:ext cx="1699343" cy="169934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2E5E1A-966D-415F-B031-4AF651129E27}">
      <dsp:nvSpPr>
        <dsp:cNvPr id="0" name=""/>
        <dsp:cNvSpPr/>
      </dsp:nvSpPr>
      <dsp:spPr>
        <a:xfrm>
          <a:off x="2076840" y="1500881"/>
          <a:ext cx="3479167" cy="3479167"/>
        </a:xfrm>
        <a:prstGeom prst="ellipse">
          <a:avLst/>
        </a:prstGeom>
        <a:solidFill>
          <a:srgbClr val="CCFF33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 prst="slope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72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</a:t>
          </a:r>
          <a:r>
            <a:rPr lang="th-TH" sz="72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rPr>
            <a:t>พัสดุ</a:t>
          </a:r>
          <a:r>
            <a:rPr lang="th-TH" sz="72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”</a:t>
          </a:r>
          <a:endParaRPr lang="th-TH" sz="7200" b="1" kern="1200" dirty="0">
            <a:solidFill>
              <a:srgbClr val="0000FF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076840" y="1500881"/>
        <a:ext cx="3479167" cy="3479167"/>
      </dsp:txXfrm>
    </dsp:sp>
    <dsp:sp modelId="{9B262CD0-9411-4EA0-9FCF-DEFC69612927}">
      <dsp:nvSpPr>
        <dsp:cNvPr id="0" name=""/>
        <dsp:cNvSpPr/>
      </dsp:nvSpPr>
      <dsp:spPr>
        <a:xfrm>
          <a:off x="2946632" y="107340"/>
          <a:ext cx="1739583" cy="1739583"/>
        </a:xfrm>
        <a:prstGeom prst="ellipse">
          <a:avLst/>
        </a:prstGeom>
        <a:solidFill>
          <a:srgbClr val="FF99FF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สินค้า</a:t>
          </a:r>
          <a:endParaRPr lang="th-TH" sz="32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946632" y="107340"/>
        <a:ext cx="1739583" cy="1739583"/>
      </dsp:txXfrm>
    </dsp:sp>
    <dsp:sp modelId="{D563EE60-8D12-41D0-BF1C-7D544C614502}">
      <dsp:nvSpPr>
        <dsp:cNvPr id="0" name=""/>
        <dsp:cNvSpPr/>
      </dsp:nvSpPr>
      <dsp:spPr>
        <a:xfrm>
          <a:off x="5099189" y="1671264"/>
          <a:ext cx="1739583" cy="1739583"/>
        </a:xfrm>
        <a:prstGeom prst="ellipse">
          <a:avLst/>
        </a:prstGeom>
        <a:solidFill>
          <a:srgbClr val="00B0F0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งานก่อสร้าง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5099189" y="1671264"/>
        <a:ext cx="1739583" cy="1739583"/>
      </dsp:txXfrm>
    </dsp:sp>
    <dsp:sp modelId="{D181B344-D63A-4800-ACE6-304BF2F9D155}">
      <dsp:nvSpPr>
        <dsp:cNvPr id="0" name=""/>
        <dsp:cNvSpPr/>
      </dsp:nvSpPr>
      <dsp:spPr>
        <a:xfrm>
          <a:off x="4276985" y="4201747"/>
          <a:ext cx="1739583" cy="1739583"/>
        </a:xfrm>
        <a:prstGeom prst="ellipse">
          <a:avLst/>
        </a:prstGeom>
        <a:solidFill>
          <a:srgbClr val="FFC000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งานจ้างออกแบบหรือควบคุมงาน</a:t>
          </a:r>
          <a:endParaRPr lang="th-TH" sz="24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4276985" y="4201747"/>
        <a:ext cx="1739583" cy="1739583"/>
      </dsp:txXfrm>
    </dsp:sp>
    <dsp:sp modelId="{AA79FB56-9662-4B05-9D83-0051C6CF9CD0}">
      <dsp:nvSpPr>
        <dsp:cNvPr id="0" name=""/>
        <dsp:cNvSpPr/>
      </dsp:nvSpPr>
      <dsp:spPr>
        <a:xfrm>
          <a:off x="1616278" y="4201747"/>
          <a:ext cx="1739583" cy="1739583"/>
        </a:xfrm>
        <a:prstGeom prst="ellipse">
          <a:avLst/>
        </a:prstGeom>
        <a:solidFill>
          <a:srgbClr val="66FF33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งานจ้าง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ที่ปรึกษา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1616278" y="4201747"/>
        <a:ext cx="1739583" cy="1739583"/>
      </dsp:txXfrm>
    </dsp:sp>
    <dsp:sp modelId="{12284197-D147-4F6D-B679-B5DB6A84542E}">
      <dsp:nvSpPr>
        <dsp:cNvPr id="0" name=""/>
        <dsp:cNvSpPr/>
      </dsp:nvSpPr>
      <dsp:spPr>
        <a:xfrm>
          <a:off x="794074" y="1671264"/>
          <a:ext cx="1739583" cy="1739583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งานบริการ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794074" y="1671264"/>
        <a:ext cx="1739583" cy="1739583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DB3412-6A6E-47B0-AB16-6C245312C162}">
      <dsp:nvSpPr>
        <dsp:cNvPr id="0" name=""/>
        <dsp:cNvSpPr/>
      </dsp:nvSpPr>
      <dsp:spPr>
        <a:xfrm>
          <a:off x="947202" y="82693"/>
          <a:ext cx="5244581" cy="5244581"/>
        </a:xfrm>
        <a:prstGeom prst="circularArrow">
          <a:avLst>
            <a:gd name="adj1" fmla="val 5544"/>
            <a:gd name="adj2" fmla="val 330680"/>
            <a:gd name="adj3" fmla="val 14165104"/>
            <a:gd name="adj4" fmla="val 17153386"/>
            <a:gd name="adj5" fmla="val 5757"/>
          </a:avLst>
        </a:prstGeom>
        <a:solidFill>
          <a:schemeClr val="accent1">
            <a:lumMod val="75000"/>
            <a:alpha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40E7D-48C7-42EC-94AC-C08E643AD2AD}">
      <dsp:nvSpPr>
        <dsp:cNvPr id="0" name=""/>
        <dsp:cNvSpPr/>
      </dsp:nvSpPr>
      <dsp:spPr>
        <a:xfrm>
          <a:off x="2553481" y="1775"/>
          <a:ext cx="2032023" cy="12217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3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วัสดุ</a:t>
          </a:r>
          <a:endParaRPr lang="th-TH" sz="43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553481" y="1775"/>
        <a:ext cx="2032023" cy="1221784"/>
      </dsp:txXfrm>
    </dsp:sp>
    <dsp:sp modelId="{341BA739-5C69-4816-8695-DAE025E0ABF7}">
      <dsp:nvSpPr>
        <dsp:cNvPr id="0" name=""/>
        <dsp:cNvSpPr/>
      </dsp:nvSpPr>
      <dsp:spPr>
        <a:xfrm>
          <a:off x="4680515" y="1547155"/>
          <a:ext cx="2032023" cy="1221784"/>
        </a:xfrm>
        <a:prstGeom prst="round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3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ครุภัณฑ์</a:t>
          </a:r>
          <a:endParaRPr lang="th-TH" sz="43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4680515" y="1547155"/>
        <a:ext cx="2032023" cy="1221784"/>
      </dsp:txXfrm>
    </dsp:sp>
    <dsp:sp modelId="{35F82C10-564D-4365-904B-D1F9863E320C}">
      <dsp:nvSpPr>
        <dsp:cNvPr id="0" name=""/>
        <dsp:cNvSpPr/>
      </dsp:nvSpPr>
      <dsp:spPr>
        <a:xfrm>
          <a:off x="4109943" y="4034060"/>
          <a:ext cx="2032023" cy="1221784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2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ที่ดิน</a:t>
          </a:r>
          <a:endParaRPr lang="th-TH" sz="42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4109943" y="4034060"/>
        <a:ext cx="2032023" cy="1221784"/>
      </dsp:txXfrm>
    </dsp:sp>
    <dsp:sp modelId="{F9218587-932C-4590-BCBD-8AED91B931A8}">
      <dsp:nvSpPr>
        <dsp:cNvPr id="0" name=""/>
        <dsp:cNvSpPr/>
      </dsp:nvSpPr>
      <dsp:spPr>
        <a:xfrm>
          <a:off x="989471" y="4034050"/>
          <a:ext cx="2032023" cy="1221784"/>
        </a:xfrm>
        <a:prstGeom prst="round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สิ่งปลูกสร้าง</a:t>
          </a:r>
          <a:endParaRPr lang="th-TH" sz="36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989471" y="4034050"/>
        <a:ext cx="2032023" cy="1221784"/>
      </dsp:txXfrm>
    </dsp:sp>
    <dsp:sp modelId="{390D37C2-5B5D-493D-B35B-327F4D75A144}">
      <dsp:nvSpPr>
        <dsp:cNvPr id="0" name=""/>
        <dsp:cNvSpPr/>
      </dsp:nvSpPr>
      <dsp:spPr>
        <a:xfrm>
          <a:off x="426448" y="1547155"/>
          <a:ext cx="2032023" cy="1221784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36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ทรัพย์สิน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36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อื่นใด</a:t>
          </a:r>
          <a:endParaRPr lang="th-TH" sz="36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426448" y="1547155"/>
        <a:ext cx="2032023" cy="1221784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C5F526-5CA3-4CAB-AA6C-666E89747276}">
      <dsp:nvSpPr>
        <dsp:cNvPr id="0" name=""/>
        <dsp:cNvSpPr/>
      </dsp:nvSpPr>
      <dsp:spPr>
        <a:xfrm>
          <a:off x="1332147" y="0"/>
          <a:ext cx="5544616" cy="5544616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609269-7A79-49E4-BBB1-3679115495F7}">
      <dsp:nvSpPr>
        <dsp:cNvPr id="0" name=""/>
        <dsp:cNvSpPr/>
      </dsp:nvSpPr>
      <dsp:spPr>
        <a:xfrm>
          <a:off x="1368151" y="360039"/>
          <a:ext cx="2162400" cy="2162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b="1" kern="1200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งานจ้างบริการ</a:t>
          </a:r>
          <a:endParaRPr lang="th-TH" sz="2900" b="1" kern="1200" dirty="0">
            <a:solidFill>
              <a:schemeClr val="bg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1368151" y="360039"/>
        <a:ext cx="2162400" cy="2162400"/>
      </dsp:txXfrm>
    </dsp:sp>
    <dsp:sp modelId="{982765DE-98D6-42B4-8FB6-9CB58EC9F1FE}">
      <dsp:nvSpPr>
        <dsp:cNvPr id="0" name=""/>
        <dsp:cNvSpPr/>
      </dsp:nvSpPr>
      <dsp:spPr>
        <a:xfrm>
          <a:off x="4678360" y="357876"/>
          <a:ext cx="2162400" cy="2162400"/>
        </a:xfrm>
        <a:prstGeom prst="roundRect">
          <a:avLst/>
        </a:prstGeom>
        <a:solidFill>
          <a:schemeClr val="bg2">
            <a:lumMod val="25000"/>
            <a:alpha val="5600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b="1" kern="1200" dirty="0" smtClean="0">
              <a:latin typeface="EucrosiaUPC" pitchFamily="18" charset="-34"/>
              <a:cs typeface="EucrosiaUPC" pitchFamily="18" charset="-34"/>
            </a:rPr>
            <a:t>งานจ้างเหมาบริการ</a:t>
          </a:r>
          <a:endParaRPr lang="th-TH" sz="2900" b="1" kern="1200" dirty="0">
            <a:latin typeface="EucrosiaUPC" pitchFamily="18" charset="-34"/>
            <a:cs typeface="EucrosiaUPC" pitchFamily="18" charset="-34"/>
          </a:endParaRPr>
        </a:p>
      </dsp:txBody>
      <dsp:txXfrm>
        <a:off x="4678360" y="357876"/>
        <a:ext cx="2162400" cy="2162400"/>
      </dsp:txXfrm>
    </dsp:sp>
    <dsp:sp modelId="{42426B6B-B0C2-4A32-9B9E-62643C58D4F0}">
      <dsp:nvSpPr>
        <dsp:cNvPr id="0" name=""/>
        <dsp:cNvSpPr/>
      </dsp:nvSpPr>
      <dsp:spPr>
        <a:xfrm>
          <a:off x="1368151" y="2950168"/>
          <a:ext cx="2162400" cy="2162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b="1" kern="1200" dirty="0" smtClean="0">
              <a:latin typeface="EucrosiaUPC" pitchFamily="18" charset="-34"/>
              <a:cs typeface="EucrosiaUPC" pitchFamily="18" charset="-34"/>
            </a:rPr>
            <a:t>งานจ้างทำของ</a:t>
          </a:r>
          <a:endParaRPr lang="th-TH" sz="2900" b="1" kern="1200" dirty="0">
            <a:latin typeface="EucrosiaUPC" pitchFamily="18" charset="-34"/>
            <a:cs typeface="EucrosiaUPC" pitchFamily="18" charset="-34"/>
          </a:endParaRPr>
        </a:p>
      </dsp:txBody>
      <dsp:txXfrm>
        <a:off x="1368151" y="2950168"/>
        <a:ext cx="2162400" cy="2162400"/>
      </dsp:txXfrm>
    </dsp:sp>
    <dsp:sp modelId="{276A0EFF-2070-40F0-BB24-872B5CDBE6C6}">
      <dsp:nvSpPr>
        <dsp:cNvPr id="0" name=""/>
        <dsp:cNvSpPr/>
      </dsp:nvSpPr>
      <dsp:spPr>
        <a:xfrm>
          <a:off x="4678360" y="2950168"/>
          <a:ext cx="2162400" cy="2162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b="1" kern="1200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การรับขน</a:t>
          </a:r>
          <a:br>
            <a:rPr lang="th-TH" sz="2900" b="1" kern="1200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900" b="1" kern="1200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rPr>
            <a:t>ตามประมวลกฎหมายแพ่งและพาณิชย์</a:t>
          </a:r>
          <a:endParaRPr lang="th-TH" sz="2900" b="1" kern="1200" dirty="0">
            <a:solidFill>
              <a:schemeClr val="bg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4678360" y="2950168"/>
        <a:ext cx="2162400" cy="216240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78C053-09D9-41E3-8920-2C280E9410A5}">
      <dsp:nvSpPr>
        <dsp:cNvPr id="0" name=""/>
        <dsp:cNvSpPr/>
      </dsp:nvSpPr>
      <dsp:spPr>
        <a:xfrm>
          <a:off x="2952254" y="2"/>
          <a:ext cx="1584323" cy="1296928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lope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A53C46-DD6F-46CE-9362-5F5B5EB9D67D}">
      <dsp:nvSpPr>
        <dsp:cNvPr id="0" name=""/>
        <dsp:cNvSpPr/>
      </dsp:nvSpPr>
      <dsp:spPr>
        <a:xfrm>
          <a:off x="1262834" y="92829"/>
          <a:ext cx="1585656" cy="119907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D964B8A-70A9-4B9C-A989-4CE2B48F5C16}">
      <dsp:nvSpPr>
        <dsp:cNvPr id="0" name=""/>
        <dsp:cNvSpPr/>
      </dsp:nvSpPr>
      <dsp:spPr>
        <a:xfrm>
          <a:off x="3096342" y="145659"/>
          <a:ext cx="1296147" cy="1005614"/>
        </a:xfrm>
        <a:prstGeom prst="ellipse">
          <a:avLst/>
        </a:prstGeom>
        <a:solidFill>
          <a:srgbClr val="FFFF00">
            <a:alpha val="90000"/>
          </a:srgbClr>
        </a:solidFill>
        <a:ln w="9525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800" b="1" kern="1200" dirty="0" smtClean="0">
              <a:effectLst/>
              <a:latin typeface="EucrosiaUPC" pitchFamily="18" charset="-34"/>
              <a:cs typeface="EucrosiaUPC" pitchFamily="18" charset="-34"/>
            </a:rPr>
            <a:t>งานก่อสร้างอาคาร </a:t>
          </a:r>
          <a:endParaRPr lang="th-TH" sz="1800" b="1" kern="1200" dirty="0">
            <a:effectLst/>
            <a:latin typeface="EucrosiaUPC" pitchFamily="18" charset="-34"/>
            <a:cs typeface="EucrosiaUPC" pitchFamily="18" charset="-34"/>
          </a:endParaRPr>
        </a:p>
      </dsp:txBody>
      <dsp:txXfrm>
        <a:off x="3096342" y="145659"/>
        <a:ext cx="1296147" cy="1005614"/>
      </dsp:txXfrm>
    </dsp:sp>
    <dsp:sp modelId="{45670E29-A2B3-414C-B1F4-BD4EA013E4F7}">
      <dsp:nvSpPr>
        <dsp:cNvPr id="0" name=""/>
        <dsp:cNvSpPr/>
      </dsp:nvSpPr>
      <dsp:spPr>
        <a:xfrm>
          <a:off x="3616239" y="1489195"/>
          <a:ext cx="256352" cy="256352"/>
        </a:xfrm>
        <a:prstGeom prst="flowChartConnecto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E4547BE-FA7A-4DE1-8376-F82698739CE6}">
      <dsp:nvSpPr>
        <dsp:cNvPr id="0" name=""/>
        <dsp:cNvSpPr/>
      </dsp:nvSpPr>
      <dsp:spPr>
        <a:xfrm>
          <a:off x="2952254" y="1937811"/>
          <a:ext cx="1584323" cy="1289347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lope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CC61F39-34CB-462D-96CA-4A713A5004B6}">
      <dsp:nvSpPr>
        <dsp:cNvPr id="0" name=""/>
        <dsp:cNvSpPr/>
      </dsp:nvSpPr>
      <dsp:spPr>
        <a:xfrm>
          <a:off x="4751907" y="1904602"/>
          <a:ext cx="1585656" cy="119907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AC84456-AEC3-4DE8-8D10-7B1F09AAC3FE}">
      <dsp:nvSpPr>
        <dsp:cNvPr id="0" name=""/>
        <dsp:cNvSpPr/>
      </dsp:nvSpPr>
      <dsp:spPr>
        <a:xfrm>
          <a:off x="3101480" y="2087219"/>
          <a:ext cx="1296147" cy="1005614"/>
        </a:xfrm>
        <a:prstGeom prst="ellipse">
          <a:avLst/>
        </a:prstGeom>
        <a:solidFill>
          <a:srgbClr val="FF99FF">
            <a:alpha val="90000"/>
          </a:srgbClr>
        </a:solidFill>
        <a:ln w="9525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000" b="1" kern="1200" spc="-30" baseline="0" dirty="0" smtClean="0">
              <a:effectLst/>
              <a:latin typeface="EucrosiaUPC" pitchFamily="18" charset="-34"/>
              <a:cs typeface="EucrosiaUPC" pitchFamily="18" charset="-34"/>
            </a:rPr>
            <a:t>สา</a:t>
          </a:r>
          <a:r>
            <a:rPr lang="th-TH" altLang="th-TH" sz="2000" b="1" kern="1200" spc="-30" baseline="0" dirty="0" err="1" smtClean="0">
              <a:effectLst/>
              <a:latin typeface="EucrosiaUPC" pitchFamily="18" charset="-34"/>
              <a:cs typeface="EucrosiaUPC" pitchFamily="18" charset="-34"/>
            </a:rPr>
            <a:t>ธารณู</a:t>
          </a:r>
          <a:r>
            <a:rPr lang="th-TH" altLang="th-TH" sz="2000" b="1" kern="1200" spc="-30" baseline="0" dirty="0" smtClean="0">
              <a:effectLst/>
              <a:latin typeface="EucrosiaUPC" pitchFamily="18" charset="-34"/>
              <a:cs typeface="EucrosiaUPC" pitchFamily="18" charset="-34"/>
            </a:rPr>
            <a:t/>
          </a:r>
          <a:br>
            <a:rPr lang="th-TH" altLang="th-TH" sz="2000" b="1" kern="1200" spc="-30" baseline="0" dirty="0" smtClean="0">
              <a:effectLst/>
              <a:latin typeface="EucrosiaUPC" pitchFamily="18" charset="-34"/>
              <a:cs typeface="EucrosiaUPC" pitchFamily="18" charset="-34"/>
            </a:rPr>
          </a:br>
          <a:r>
            <a:rPr lang="th-TH" altLang="th-TH" sz="2000" b="1" kern="1200" spc="-30" baseline="0" dirty="0" err="1" smtClean="0">
              <a:effectLst/>
              <a:latin typeface="EucrosiaUPC" pitchFamily="18" charset="-34"/>
              <a:cs typeface="EucrosiaUPC" pitchFamily="18" charset="-34"/>
            </a:rPr>
            <a:t>ปโภค</a:t>
          </a:r>
          <a:endParaRPr lang="th-TH" sz="2000" b="1" kern="1200" spc="-30" baseline="0" dirty="0">
            <a:effectLst/>
            <a:latin typeface="EucrosiaUPC" pitchFamily="18" charset="-34"/>
            <a:cs typeface="EucrosiaUPC" pitchFamily="18" charset="-34"/>
          </a:endParaRPr>
        </a:p>
      </dsp:txBody>
      <dsp:txXfrm>
        <a:off x="3101480" y="2087219"/>
        <a:ext cx="1296147" cy="1005614"/>
      </dsp:txXfrm>
    </dsp:sp>
    <dsp:sp modelId="{678B8CFC-FC6A-4DB9-B37B-AC7506EBB9FC}">
      <dsp:nvSpPr>
        <dsp:cNvPr id="0" name=""/>
        <dsp:cNvSpPr/>
      </dsp:nvSpPr>
      <dsp:spPr>
        <a:xfrm>
          <a:off x="3616239" y="3419422"/>
          <a:ext cx="256352" cy="256352"/>
        </a:xfrm>
        <a:prstGeom prst="flowChartConnecto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88F44C9-E599-47A5-821A-5F63BC08E271}">
      <dsp:nvSpPr>
        <dsp:cNvPr id="0" name=""/>
        <dsp:cNvSpPr/>
      </dsp:nvSpPr>
      <dsp:spPr>
        <a:xfrm>
          <a:off x="2906410" y="3868041"/>
          <a:ext cx="1845498" cy="1289347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lope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A1335D-BAE6-490F-A0CC-88C2B248878C}">
      <dsp:nvSpPr>
        <dsp:cNvPr id="0" name=""/>
        <dsp:cNvSpPr/>
      </dsp:nvSpPr>
      <dsp:spPr>
        <a:xfrm>
          <a:off x="982506" y="3992646"/>
          <a:ext cx="1810185" cy="113011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D8BD9E9-D379-4FE1-9550-B4AEF4A44AA7}">
      <dsp:nvSpPr>
        <dsp:cNvPr id="0" name=""/>
        <dsp:cNvSpPr/>
      </dsp:nvSpPr>
      <dsp:spPr>
        <a:xfrm>
          <a:off x="3034800" y="3993599"/>
          <a:ext cx="1591551" cy="1055684"/>
        </a:xfrm>
        <a:prstGeom prst="ellipse">
          <a:avLst/>
        </a:prstGeom>
        <a:solidFill>
          <a:srgbClr val="FFC000">
            <a:alpha val="90000"/>
          </a:srgbClr>
        </a:solidFill>
        <a:ln w="9525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effectLst/>
              <a:latin typeface="EucrosiaUPC" pitchFamily="18" charset="-34"/>
              <a:cs typeface="EucrosiaUPC" pitchFamily="18" charset="-34"/>
            </a:rPr>
            <a:t>การซ่อมแซม </a:t>
          </a:r>
          <a:br>
            <a:rPr lang="th-TH" sz="1800" b="1" kern="1200" dirty="0" smtClean="0">
              <a:effectLst/>
              <a:latin typeface="EucrosiaUPC" pitchFamily="18" charset="-34"/>
              <a:cs typeface="EucrosiaUPC" pitchFamily="18" charset="-34"/>
            </a:rPr>
          </a:br>
          <a:r>
            <a:rPr lang="th-TH" sz="1800" b="1" kern="1200" dirty="0" smtClean="0">
              <a:effectLst/>
              <a:latin typeface="EucrosiaUPC" pitchFamily="18" charset="-34"/>
              <a:cs typeface="EucrosiaUPC" pitchFamily="18" charset="-34"/>
            </a:rPr>
            <a:t>ต่อเติม ปรับปรุง</a:t>
          </a:r>
          <a:br>
            <a:rPr lang="th-TH" sz="1800" b="1" kern="1200" dirty="0" smtClean="0">
              <a:effectLst/>
              <a:latin typeface="EucrosiaUPC" pitchFamily="18" charset="-34"/>
              <a:cs typeface="EucrosiaUPC" pitchFamily="18" charset="-34"/>
            </a:rPr>
          </a:br>
          <a:r>
            <a:rPr lang="th-TH" sz="1800" b="1" kern="1200" dirty="0" smtClean="0">
              <a:effectLst/>
              <a:latin typeface="EucrosiaUPC" pitchFamily="18" charset="-34"/>
              <a:cs typeface="EucrosiaUPC" pitchFamily="18" charset="-34"/>
            </a:rPr>
            <a:t>รื้อถอน ฯ</a:t>
          </a:r>
          <a:endParaRPr lang="th-TH" sz="1800" b="1" kern="1200" dirty="0">
            <a:effectLst/>
            <a:latin typeface="EucrosiaUPC" pitchFamily="18" charset="-34"/>
            <a:cs typeface="EucrosiaUPC" pitchFamily="18" charset="-34"/>
          </a:endParaRPr>
        </a:p>
      </dsp:txBody>
      <dsp:txXfrm>
        <a:off x="3034800" y="3993599"/>
        <a:ext cx="1591551" cy="1055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DE6E0-EC9B-4C21-A994-0F2CF3B2C930}" type="datetimeFigureOut">
              <a:rPr lang="th-TH" smtClean="0"/>
              <a:pPr/>
              <a:t>06/12/61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3DE0A-A496-4738-9101-C1EA07CA358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599742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8AA65-B81F-4103-8690-76C82E2CA6D4}" type="datetimeFigureOut">
              <a:rPr lang="th-TH" smtClean="0"/>
              <a:pPr/>
              <a:t>06/12/61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5EC4D-CA3B-4FD4-BFE9-0CCA618FB64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231205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9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803690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824101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43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824101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44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146144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46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698834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63</a:t>
            </a:fld>
            <a:endParaRPr lang="th-TH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="" xmlns:p14="http://schemas.microsoft.com/office/powerpoint/2010/main" val="367252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="" xmlns:p14="http://schemas.microsoft.com/office/powerpoint/2010/main" val="3003984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="" xmlns:p14="http://schemas.microsoft.com/office/powerpoint/2010/main" val="489747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61187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135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4146144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10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354902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148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1324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149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1324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150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1324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151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1324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152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13242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153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1324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69213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803690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15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803690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16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803690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4965E-0709-4EF3-9CF0-C936A718FABE}" type="slidenum">
              <a:rPr lang="th-TH" smtClean="0"/>
              <a:pPr>
                <a:defRPr/>
              </a:pPr>
              <a:t>17</a:t>
            </a:fld>
            <a:endParaRPr lang="th-T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4965E-0709-4EF3-9CF0-C936A718FABE}" type="slidenum">
              <a:rPr lang="th-TH" smtClean="0"/>
              <a:pPr>
                <a:defRPr/>
              </a:pPr>
              <a:t>18</a:t>
            </a:fld>
            <a:endParaRPr lang="th-T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4965E-0709-4EF3-9CF0-C936A718FABE}" type="slidenum">
              <a:rPr lang="th-TH" smtClean="0"/>
              <a:pPr>
                <a:defRPr/>
              </a:pPr>
              <a:t>19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6218-E5EF-4950-85CC-E1389EB2CB10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218567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4E86-4795-41FC-8C17-E47413492304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60057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905-4BFB-4628-9C9D-9C61ED59F3CF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789847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ชื่อเรื่องและไดอะแกรมหรือแผนผังองค์ก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 SmartArt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>
            <a:normAutofit/>
          </a:bodyPr>
          <a:lstStyle/>
          <a:p>
            <a:pPr lvl="0"/>
            <a:endParaRPr lang="th-TH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B0710-AFB9-4D74-9C4A-F06389FF2CD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F0CF-95B0-49C3-84EA-9B01F17F9888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37607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A5C2-D8D2-426B-BDD6-1C9BC5351492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19617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17CF-AA06-4F61-BFD4-3C7A4EAD3391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53575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8D2A-AD4B-472A-B8C4-01252D28A4E1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16889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6FEDC-4A16-44E3-993E-AE543CF870F3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733045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827B-0B6A-48C1-9364-2A964F06E9F0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54424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F6140-77E2-4A58-8112-13A8908E3730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65594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8ED1-D4CE-482F-A886-3E1626993D26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793878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282D0-FA92-4359-A9D5-1BA2846DFD08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18705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5.gif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48.jpeg"/><Relationship Id="rId7" Type="http://schemas.openxmlformats.org/officeDocument/2006/relationships/diagramQuickStyle" Target="../diagrams/quickStyle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10" Type="http://schemas.openxmlformats.org/officeDocument/2006/relationships/slide" Target="slide43.xml"/><Relationship Id="rId4" Type="http://schemas.openxmlformats.org/officeDocument/2006/relationships/image" Target="../media/image49.jpeg"/><Relationship Id="rId9" Type="http://schemas.microsoft.com/office/2007/relationships/diagramDrawing" Target="../diagrams/drawing18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154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jpeg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3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34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46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48.jpe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slide" Target="slide43.xml"/><Relationship Id="rId4" Type="http://schemas.openxmlformats.org/officeDocument/2006/relationships/image" Target="../media/image49.jpeg"/><Relationship Id="rId9" Type="http://schemas.microsoft.com/office/2007/relationships/diagramDrawing" Target="../diagrams/drawing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61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computer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53292" y="71438"/>
            <a:ext cx="6866980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15816" y="1700808"/>
            <a:ext cx="6048672" cy="1080120"/>
          </a:xfrm>
        </p:spPr>
        <p:txBody>
          <a:bodyPr>
            <a:normAutofit/>
          </a:bodyPr>
          <a:lstStyle/>
          <a:p>
            <a:pPr algn="r">
              <a:buFont typeface="Courier New" pitchFamily="49" charset="0"/>
              <a:buChar char="o"/>
            </a:pPr>
            <a:r>
              <a:rPr lang="th-TH" altLang="zh-CN" sz="3600" b="1" dirty="0" smtClean="0">
                <a:solidFill>
                  <a:schemeClr val="bg1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EucrosiaUPC" pitchFamily="18" charset="-34"/>
                <a:cs typeface="EucrosiaUPC" pitchFamily="18" charset="-34"/>
              </a:rPr>
              <a:t> รายละเอียดคุณลักษณะเฉพาะ</a:t>
            </a:r>
            <a:endParaRPr lang="th-TH" sz="3600" b="1" dirty="0">
              <a:solidFill>
                <a:schemeClr val="bg1"/>
              </a:solidFill>
              <a:effectLst>
                <a:glow rad="101600">
                  <a:srgbClr val="0000FF">
                    <a:alpha val="60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6" name="Elbow Connector 5"/>
          <p:cNvCxnSpPr/>
          <p:nvPr/>
        </p:nvCxnSpPr>
        <p:spPr>
          <a:xfrm flipV="1">
            <a:off x="0" y="4293096"/>
            <a:ext cx="9144000" cy="1440160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0" y="4509120"/>
            <a:ext cx="9144000" cy="1008112"/>
          </a:xfrm>
          <a:prstGeom prst="bentConnector3">
            <a:avLst>
              <a:gd name="adj1" fmla="val 46875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805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6200000" flipH="1">
            <a:off x="-3177480" y="3284984"/>
            <a:ext cx="6858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248472" y="1268760"/>
            <a:ext cx="4860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zh-CN" sz="3600" dirty="0" smtClean="0">
                <a:solidFill>
                  <a:schemeClr val="bg1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EucrosiaUPC" pitchFamily="18" charset="-34"/>
                <a:cs typeface="EucrosiaUPC" pitchFamily="18" charset="-34"/>
              </a:rPr>
              <a:t> การจัดทำขอบเขตของงาน</a:t>
            </a:r>
            <a:endParaRPr lang="th-TH" sz="3600" dirty="0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>
          <a:xfrm>
            <a:off x="2303240" y="3429000"/>
            <a:ext cx="6445224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796925" indent="-796925" algn="r">
              <a:defRPr/>
            </a:pPr>
            <a:r>
              <a:rPr lang="th-TH" sz="4000" b="1" dirty="0" smtClean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ตามพระราชบัญญัติการจัดซื้อจัดจ้าง</a:t>
            </a:r>
          </a:p>
          <a:p>
            <a:pPr marL="796925" indent="-796925" algn="r">
              <a:defRPr/>
            </a:pPr>
            <a:r>
              <a:rPr lang="th-TH" sz="4000" b="1" dirty="0" smtClean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และการบริหารพัสดุภาครัฐ พ.ศ. 2560</a:t>
            </a:r>
            <a:endParaRPr lang="th-TH" sz="4000" b="1" dirty="0"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635896" y="332656"/>
            <a:ext cx="525658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ภาพรวมของการจัดซื้อจัดจ้าง 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rgbClr val="0000FF">
                    <a:alpha val="60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4355976" y="2276872"/>
            <a:ext cx="374441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rgbClr val="0000FF">
                    <a:alpha val="60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5508104" y="2420888"/>
            <a:ext cx="2232248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ราคากลาง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rgbClr val="0000FF">
                    <a:alpha val="60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IMG_1132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1052736"/>
            <a:ext cx="681675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grpSp>
        <p:nvGrpSpPr>
          <p:cNvPr id="2" name="Group 31"/>
          <p:cNvGrpSpPr/>
          <p:nvPr/>
        </p:nvGrpSpPr>
        <p:grpSpPr>
          <a:xfrm>
            <a:off x="1907705" y="1196752"/>
            <a:ext cx="5024511" cy="652363"/>
            <a:chOff x="1643043" y="1142984"/>
            <a:chExt cx="5593253" cy="652363"/>
          </a:xfrm>
        </p:grpSpPr>
        <p:sp>
          <p:nvSpPr>
            <p:cNvPr id="39938" name="AutoShape 2"/>
            <p:cNvSpPr>
              <a:spLocks noChangeArrowheads="1"/>
            </p:cNvSpPr>
            <p:nvPr/>
          </p:nvSpPr>
          <p:spPr bwMode="auto">
            <a:xfrm>
              <a:off x="2110557" y="1142984"/>
              <a:ext cx="5125739" cy="642942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7" name="AutoShape 11"/>
            <p:cNvSpPr>
              <a:spLocks noChangeArrowheads="1"/>
            </p:cNvSpPr>
            <p:nvPr/>
          </p:nvSpPr>
          <p:spPr bwMode="auto">
            <a:xfrm>
              <a:off x="2354548" y="1142984"/>
              <a:ext cx="4089660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chemeClr val="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hlink"/>
                      </a:gs>
                      <a:gs pos="100000">
                        <a:schemeClr val="hlink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การจัดซื้อจัดจ้าง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1" name="AutoShape 15"/>
            <p:cNvSpPr>
              <a:spLocks noChangeArrowheads="1"/>
            </p:cNvSpPr>
            <p:nvPr/>
          </p:nvSpPr>
          <p:spPr bwMode="auto">
            <a:xfrm>
              <a:off x="1643043" y="1142984"/>
              <a:ext cx="671236" cy="652363"/>
            </a:xfrm>
            <a:prstGeom prst="diamond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6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3" name="Group 27"/>
          <p:cNvGrpSpPr/>
          <p:nvPr/>
        </p:nvGrpSpPr>
        <p:grpSpPr>
          <a:xfrm>
            <a:off x="3203848" y="2132856"/>
            <a:ext cx="4895141" cy="685800"/>
            <a:chOff x="1643042" y="2106960"/>
            <a:chExt cx="5973766" cy="685800"/>
          </a:xfrm>
        </p:grpSpPr>
        <p:sp>
          <p:nvSpPr>
            <p:cNvPr id="39939" name="AutoShape 3"/>
            <p:cNvSpPr>
              <a:spLocks noChangeArrowheads="1"/>
            </p:cNvSpPr>
            <p:nvPr/>
          </p:nvSpPr>
          <p:spPr bwMode="auto">
            <a:xfrm>
              <a:off x="2143108" y="2143116"/>
              <a:ext cx="5473700" cy="64294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8" name="AutoShape 12"/>
            <p:cNvSpPr>
              <a:spLocks noChangeArrowheads="1"/>
            </p:cNvSpPr>
            <p:nvPr/>
          </p:nvSpPr>
          <p:spPr bwMode="auto">
            <a:xfrm>
              <a:off x="2428861" y="2143116"/>
              <a:ext cx="4303380" cy="59813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งานจ้างที่ปรึกษา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5" name="AutoShape 19"/>
            <p:cNvSpPr>
              <a:spLocks noChangeArrowheads="1"/>
            </p:cNvSpPr>
            <p:nvPr/>
          </p:nvSpPr>
          <p:spPr bwMode="auto">
            <a:xfrm>
              <a:off x="1643042" y="2106960"/>
              <a:ext cx="728683" cy="685800"/>
            </a:xfrm>
            <a:prstGeom prst="diamond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7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4" name="Group 28"/>
          <p:cNvGrpSpPr/>
          <p:nvPr/>
        </p:nvGrpSpPr>
        <p:grpSpPr>
          <a:xfrm>
            <a:off x="3731274" y="3146668"/>
            <a:ext cx="5089198" cy="714380"/>
            <a:chOff x="1643042" y="3071810"/>
            <a:chExt cx="5973766" cy="714380"/>
          </a:xfrm>
        </p:grpSpPr>
        <p:sp>
          <p:nvSpPr>
            <p:cNvPr id="39940" name="AutoShape 4"/>
            <p:cNvSpPr>
              <a:spLocks noChangeArrowheads="1"/>
            </p:cNvSpPr>
            <p:nvPr/>
          </p:nvSpPr>
          <p:spPr bwMode="auto">
            <a:xfrm>
              <a:off x="2143108" y="3143248"/>
              <a:ext cx="5473700" cy="642942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9" name="AutoShape 13"/>
            <p:cNvSpPr>
              <a:spLocks noChangeArrowheads="1"/>
            </p:cNvSpPr>
            <p:nvPr/>
          </p:nvSpPr>
          <p:spPr bwMode="auto">
            <a:xfrm>
              <a:off x="2428861" y="3143248"/>
              <a:ext cx="4591412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/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งานจ้างออกแบบหรือควบคุมงานก่อสร้าง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6" name="AutoShape 20"/>
            <p:cNvSpPr>
              <a:spLocks noChangeArrowheads="1"/>
            </p:cNvSpPr>
            <p:nvPr/>
          </p:nvSpPr>
          <p:spPr bwMode="auto">
            <a:xfrm>
              <a:off x="1643042" y="3071810"/>
              <a:ext cx="757238" cy="714380"/>
            </a:xfrm>
            <a:prstGeom prst="diamond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8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5" name="Group 29"/>
          <p:cNvGrpSpPr/>
          <p:nvPr/>
        </p:nvGrpSpPr>
        <p:grpSpPr>
          <a:xfrm>
            <a:off x="3184362" y="4117539"/>
            <a:ext cx="4868953" cy="751621"/>
            <a:chOff x="1600184" y="4071942"/>
            <a:chExt cx="6004873" cy="751621"/>
          </a:xfrm>
        </p:grpSpPr>
        <p:sp>
          <p:nvSpPr>
            <p:cNvPr id="39941" name="AutoShape 5"/>
            <p:cNvSpPr>
              <a:spLocks noChangeArrowheads="1"/>
            </p:cNvSpPr>
            <p:nvPr/>
          </p:nvSpPr>
          <p:spPr bwMode="auto">
            <a:xfrm>
              <a:off x="2131357" y="4109183"/>
              <a:ext cx="5473700" cy="71438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kumimoji="1" lang="th-TH" altLang="ko-KR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แ</a:t>
              </a:r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50" name="AutoShape 14"/>
            <p:cNvSpPr>
              <a:spLocks noChangeArrowheads="1"/>
            </p:cNvSpPr>
            <p:nvPr/>
          </p:nvSpPr>
          <p:spPr bwMode="auto">
            <a:xfrm>
              <a:off x="2428861" y="4143380"/>
              <a:ext cx="4159364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chemeClr val="tx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tx1"/>
                      </a:gs>
                      <a:gs pos="100000">
                        <a:schemeClr val="tx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การทำสัญญา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7" name="AutoShape 21"/>
            <p:cNvSpPr>
              <a:spLocks noChangeArrowheads="1"/>
            </p:cNvSpPr>
            <p:nvPr/>
          </p:nvSpPr>
          <p:spPr bwMode="auto">
            <a:xfrm>
              <a:off x="1600184" y="4071942"/>
              <a:ext cx="757238" cy="714380"/>
            </a:xfrm>
            <a:prstGeom prst="diamond">
              <a:avLst/>
            </a:prstGeom>
            <a:solidFill>
              <a:schemeClr val="fol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9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2428860" y="4857760"/>
            <a:ext cx="5095875" cy="4667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latinLnBrk="1" hangingPunct="1"/>
            <a:endParaRPr kumimoji="1" lang="en-US" altLang="ko-KR" sz="2000" b="1" dirty="0">
              <a:solidFill>
                <a:schemeClr val="bg1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6" name="Group 30"/>
          <p:cNvGrpSpPr/>
          <p:nvPr/>
        </p:nvGrpSpPr>
        <p:grpSpPr>
          <a:xfrm>
            <a:off x="1907704" y="5271876"/>
            <a:ext cx="5089198" cy="749412"/>
            <a:chOff x="1643042" y="5181587"/>
            <a:chExt cx="5973766" cy="749412"/>
          </a:xfrm>
        </p:grpSpPr>
        <p:sp>
          <p:nvSpPr>
            <p:cNvPr id="15" name="AutoShape 2"/>
            <p:cNvSpPr>
              <a:spLocks noChangeArrowheads="1"/>
            </p:cNvSpPr>
            <p:nvPr/>
          </p:nvSpPr>
          <p:spPr bwMode="auto">
            <a:xfrm>
              <a:off x="2140606" y="5216619"/>
              <a:ext cx="5476202" cy="714380"/>
            </a:xfrm>
            <a:prstGeom prst="roundRect">
              <a:avLst>
                <a:gd name="adj" fmla="val 28916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>
              <a:off x="2357422" y="5286388"/>
              <a:ext cx="4734858" cy="571504"/>
            </a:xfrm>
            <a:prstGeom prst="roundRect">
              <a:avLst>
                <a:gd name="adj" fmla="val 19245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 การบริหารสัญญาและการตรวจรับพัสดุ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19" name="AutoShape 15"/>
            <p:cNvSpPr>
              <a:spLocks noChangeArrowheads="1"/>
            </p:cNvSpPr>
            <p:nvPr/>
          </p:nvSpPr>
          <p:spPr bwMode="auto">
            <a:xfrm>
              <a:off x="1643042" y="5181587"/>
              <a:ext cx="785817" cy="749412"/>
            </a:xfrm>
            <a:prstGeom prst="diamond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10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Rectangle 10"/>
          <p:cNvSpPr>
            <a:spLocks noGrp="1" noChangeArrowheads="1"/>
          </p:cNvSpPr>
          <p:nvPr>
            <p:ph type="title"/>
          </p:nvPr>
        </p:nvSpPr>
        <p:spPr>
          <a:xfrm>
            <a:off x="1187450" y="288032"/>
            <a:ext cx="7056438" cy="8367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altLang="ko-KR" sz="4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โครงสร้าง พ.ร.บ. จัดซื้อจัดจ้าง</a:t>
            </a:r>
            <a:endParaRPr lang="en-US" altLang="ko-KR" sz="48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3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1" name="Straight Connector 3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59525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828948" cy="828948"/>
          </a:xfrm>
          <a:prstGeom prst="rect">
            <a:avLst/>
          </a:prstGeom>
        </p:spPr>
      </p:pic>
      <p:pic>
        <p:nvPicPr>
          <p:cNvPr id="14" name="Picture 13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0884" y="4544268"/>
            <a:ext cx="828948" cy="828948"/>
          </a:xfrm>
          <a:prstGeom prst="rect">
            <a:avLst/>
          </a:prstGeom>
        </p:spPr>
      </p:pic>
      <p:sp>
        <p:nvSpPr>
          <p:cNvPr id="59409" name="Rectangle 6"/>
          <p:cNvSpPr>
            <a:spLocks noChangeArrowheads="1"/>
          </p:cNvSpPr>
          <p:nvPr/>
        </p:nvSpPr>
        <p:spPr bwMode="auto">
          <a:xfrm>
            <a:off x="468313" y="1373188"/>
            <a:ext cx="842486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600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</a:t>
            </a:r>
            <a:r>
              <a:rPr lang="th-TH" sz="3600" i="1" u="sng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sz="3600" i="1" u="sng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ความเป็นนิติบุคคล</a:t>
            </a:r>
            <a:r>
              <a:rPr lang="th-TH" sz="3600" i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      </a:t>
            </a:r>
          </a:p>
          <a:p>
            <a:pPr>
              <a:buFont typeface="Courier New" pitchFamily="49" charset="0"/>
              <a:buChar char="o"/>
            </a:pPr>
            <a:r>
              <a:rPr lang="th-TH" sz="3600" i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งาน</a:t>
            </a:r>
            <a:r>
              <a:rPr lang="th-TH" sz="36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ก่อสร้าง วงเงินตั้งแต่ 1 ล้านบาทขึ้นไป  </a:t>
            </a:r>
          </a:p>
          <a:p>
            <a:r>
              <a:rPr lang="th-TH" sz="36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36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ผู้</a:t>
            </a:r>
            <a:r>
              <a:rPr lang="th-TH" sz="36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เสนอราคา ต้องเป็นนิติ</a:t>
            </a:r>
            <a:r>
              <a:rPr lang="th-TH" sz="36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บุคคลตาม</a:t>
            </a:r>
            <a:r>
              <a:rPr lang="th-TH" sz="36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กฎหมาย</a:t>
            </a:r>
          </a:p>
          <a:p>
            <a:pPr>
              <a:buFont typeface="Courier New" pitchFamily="49" charset="0"/>
              <a:buChar char="o"/>
            </a:pPr>
            <a:r>
              <a:rPr lang="th-TH" sz="3600" i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i="1" dirty="0" smtClean="0">
                <a:latin typeface="EucrosiaUPC" pitchFamily="18" charset="-34"/>
                <a:cs typeface="EucrosiaUPC" pitchFamily="18" charset="-34"/>
              </a:rPr>
              <a:t>มติ </a:t>
            </a:r>
            <a:r>
              <a:rPr lang="th-TH" sz="3600" i="1" dirty="0">
                <a:latin typeface="EucrosiaUPC" pitchFamily="18" charset="-34"/>
                <a:cs typeface="EucrosiaUPC" pitchFamily="18" charset="-34"/>
              </a:rPr>
              <a:t>ครม. 6 มิ.ย. 21 – ด่วนมาก ที่ สร 0203/ว 80 </a:t>
            </a:r>
          </a:p>
          <a:p>
            <a:r>
              <a:rPr lang="th-TH" sz="3600" i="1" dirty="0"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sz="3600" i="1" dirty="0" err="1" smtClean="0"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600" i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i="1" dirty="0">
                <a:latin typeface="EucrosiaUPC" pitchFamily="18" charset="-34"/>
                <a:cs typeface="EucrosiaUPC" pitchFamily="18" charset="-34"/>
              </a:rPr>
              <a:t>8 มิ.ย. 21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44624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9402" name="Rectangle 23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000" b="1" i="1" dirty="0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50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คุณสมบัติของผู้เสนอราคา</a:t>
              </a:r>
            </a:p>
          </p:txBody>
        </p:sp>
        <p:sp>
          <p:nvSpPr>
            <p:cNvPr id="59403" name="Rectangle 24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9404" name="Rectangle 25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9405" name="Rectangle 26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 rot="400961">
            <a:off x="7125966" y="1451362"/>
            <a:ext cx="1323261" cy="12568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Oval 11"/>
          <p:cNvSpPr/>
          <p:nvPr/>
        </p:nvSpPr>
        <p:spPr>
          <a:xfrm rot="19162297">
            <a:off x="622765" y="4845147"/>
            <a:ext cx="1323261" cy="1256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ใหม่</a:t>
            </a:r>
            <a:endParaRPr lang="th-TH" sz="4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23728" y="4781471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   </a:t>
            </a:r>
            <a:r>
              <a:rPr lang="th-TH" sz="32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กำหนดไว้ในหนังสือคณะกรรมการนโยบายการจัดซื้อจัดจ้างและการบริหารพัสดุภาครัฐ ด่วนที่สุด ที่ </a:t>
            </a:r>
            <a:r>
              <a:rPr lang="th-TH" sz="3200" b="1" i="1" dirty="0" err="1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32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3200" b="1" i="1" dirty="0" err="1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กนบ</a:t>
            </a:r>
            <a:r>
              <a:rPr lang="th-TH" sz="32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) 0405.2/ว 410 ลงวันที่ 24 ตุลาคม 2560 </a:t>
            </a:r>
            <a:r>
              <a:rPr lang="th-TH" sz="32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</a:t>
            </a:r>
            <a:endParaRPr lang="th-TH" sz="3200" b="1" i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45" name="Rectangle 6"/>
          <p:cNvSpPr>
            <a:spLocks noChangeArrowheads="1"/>
          </p:cNvSpPr>
          <p:nvPr/>
        </p:nvSpPr>
        <p:spPr bwMode="auto">
          <a:xfrm>
            <a:off x="468313" y="1379538"/>
            <a:ext cx="842486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0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         </a:t>
            </a:r>
            <a:r>
              <a:rPr lang="th-TH" sz="3000" b="1" i="1" u="sng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sz="3000" b="1" i="1" u="sng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ผลงาน</a:t>
            </a: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  เพื่อให้ได้ทราบถึงศักยภาพ</a:t>
            </a:r>
            <a:r>
              <a:rPr lang="th-TH" sz="3000" b="1" i="1" dirty="0" smtClean="0">
                <a:latin typeface="EucrosiaUPC" pitchFamily="18" charset="-34"/>
                <a:cs typeface="EucrosiaUPC" pitchFamily="18" charset="-34"/>
              </a:rPr>
              <a:t>ของผู้รับ</a:t>
            </a: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จ้าง</a:t>
            </a:r>
          </a:p>
          <a:p>
            <a:endParaRPr lang="th-TH" sz="3000" b="1" i="1" dirty="0">
              <a:latin typeface="EucrosiaUPC" pitchFamily="18" charset="-34"/>
              <a:cs typeface="EucrosiaUPC" pitchFamily="18" charset="-34"/>
            </a:endParaRPr>
          </a:p>
          <a:p>
            <a:pPr marL="266700">
              <a:buFont typeface="Wingdings" pitchFamily="2" charset="2"/>
              <a:buChar char="Ø"/>
            </a:pP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i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งานก่อสร้าง</a:t>
            </a: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</a:t>
            </a:r>
            <a:endParaRPr lang="th-TH" sz="3000" b="1" i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marL="266700">
              <a:buFont typeface="Courier New" pitchFamily="49" charset="0"/>
              <a:buChar char="o"/>
            </a:pP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</a:t>
            </a:r>
            <a:r>
              <a:rPr lang="th-TH" sz="3000" b="1" i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ขั้นต่ำ</a:t>
            </a: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ได้</a:t>
            </a:r>
            <a:r>
              <a:rPr lang="th-TH" sz="3000" b="1" i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ไม่เกินร้อยละ 50 ของวงเงินงบประมาณ</a:t>
            </a:r>
          </a:p>
          <a:p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</a:t>
            </a: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วงเงินประมาณ</a:t>
            </a: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</a:p>
          <a:p>
            <a:pPr marL="266700">
              <a:buFont typeface="Courier New" pitchFamily="49" charset="0"/>
              <a:buChar char="o"/>
            </a:pP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หนังสือ ที่ </a:t>
            </a:r>
            <a:r>
              <a:rPr lang="th-TH" sz="3000" b="1" i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sz="30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กวพ</a:t>
            </a: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1305/ว 7914 </a:t>
            </a:r>
            <a:r>
              <a:rPr lang="th-TH" sz="30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22 ก.ย. 43 </a:t>
            </a: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ประกอบกับ</a:t>
            </a:r>
          </a:p>
          <a:p>
            <a:pPr marL="266700">
              <a:buFont typeface="Courier New" pitchFamily="49" charset="0"/>
              <a:buChar char="o"/>
            </a:pP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มติ </a:t>
            </a: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ครม. 28 ธ.ค. 36 – ด่วนมาก </a:t>
            </a:r>
            <a:r>
              <a:rPr lang="th-TH" sz="30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0202/ว 1 </a:t>
            </a:r>
            <a:r>
              <a:rPr lang="th-TH" sz="30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3 ม.ค. </a:t>
            </a: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37</a:t>
            </a:r>
          </a:p>
          <a:p>
            <a:endParaRPr lang="th-TH" sz="3000" b="1" i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marL="266700">
              <a:buFont typeface="Wingdings" pitchFamily="2" charset="2"/>
              <a:buChar char="Ø"/>
            </a:pPr>
            <a:r>
              <a:rPr lang="th-TH" sz="3000" b="1" i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ต้อง</a:t>
            </a:r>
            <a:r>
              <a:rPr lang="th-TH" sz="3000" b="1" i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เป็นผลงานในสัญญาเดียว</a:t>
            </a:r>
            <a:r>
              <a:rPr lang="th-TH" sz="3000" b="1" i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เท่านั้น ตามหนังสือ </a:t>
            </a:r>
            <a:r>
              <a:rPr lang="th-TH" sz="3000" b="1" i="1" dirty="0" err="1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3000" b="1" i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i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sz="3000" b="1" i="1" dirty="0" err="1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กวพ</a:t>
            </a:r>
            <a:r>
              <a:rPr lang="th-TH" sz="3000" b="1" i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) 1204/</a:t>
            </a:r>
            <a:r>
              <a:rPr lang="th-TH" sz="3000" b="1" i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ว. </a:t>
            </a:r>
            <a:r>
              <a:rPr lang="th-TH" sz="3000" b="1" i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11441 </a:t>
            </a:r>
            <a:r>
              <a:rPr lang="th-TH" sz="3000" b="1" i="1" dirty="0" err="1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000" b="1" i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28 พ.ย. 39      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0" y="44624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0437" name="Rectangle 35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000" b="1" i="1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5000" b="1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คุณสมบัติของผู้เสนอราคา</a:t>
              </a:r>
            </a:p>
          </p:txBody>
        </p:sp>
        <p:sp>
          <p:nvSpPr>
            <p:cNvPr id="60438" name="Rectangle 36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0439" name="Rectangle 37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0440" name="Rectangle 38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 rot="19162297">
            <a:off x="7413998" y="1820811"/>
            <a:ext cx="1323261" cy="1256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0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2" name="Picture 11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828948" cy="82894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95536" y="6093296"/>
            <a:ext cx="5511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ปัจจุบันยังคงใช้บังคับอยู่ตาม พ.ร.บ. มาตรา 122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42068"/>
            <a:ext cx="9144000" cy="866652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1445" name="Rectangle 23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000" b="1" i="1" dirty="0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50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คุณสมบัติของผู้เสนอราคา</a:t>
              </a:r>
            </a:p>
          </p:txBody>
        </p:sp>
        <p:sp>
          <p:nvSpPr>
            <p:cNvPr id="61446" name="Rectangle 24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1447" name="Rectangle 25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1448" name="Rectangle 26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11560" y="1116033"/>
            <a:ext cx="4604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การพิจารณาผลงานประเภทเดียวกัน</a:t>
            </a:r>
            <a:endParaRPr lang="th-TH" sz="3200" dirty="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1560" y="1775718"/>
            <a:ext cx="79239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หนังสือคณะกรรมการวินิจฉัยฯ ที่ 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กวจ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0405.2/027711</a:t>
            </a:r>
          </a:p>
          <a:p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ลงวันที่ 6 ก.ค. 61</a:t>
            </a:r>
            <a:endParaRPr lang="th-TH" sz="3200" dirty="0">
              <a:solidFill>
                <a:srgbClr val="0000FF"/>
              </a:solidFill>
            </a:endParaRPr>
          </a:p>
        </p:txBody>
      </p:sp>
      <p:pic>
        <p:nvPicPr>
          <p:cNvPr id="22" name="Picture 21" descr="ผลงาน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092619"/>
            <a:ext cx="8568952" cy="2640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42068"/>
            <a:ext cx="9144000" cy="866652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1445" name="Rectangle 23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000" b="1" i="1" dirty="0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50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คุณสมบัติของผู้เสนอราคา</a:t>
              </a:r>
            </a:p>
          </p:txBody>
        </p:sp>
        <p:sp>
          <p:nvSpPr>
            <p:cNvPr id="61446" name="Rectangle 24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1447" name="Rectangle 25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1448" name="Rectangle 26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11560" y="1116033"/>
            <a:ext cx="4604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การพิจารณาผลงานประเภทเดียวกัน</a:t>
            </a:r>
            <a:endParaRPr lang="th-TH" sz="3200" dirty="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1560" y="1775718"/>
            <a:ext cx="79239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หนังสือคณะกรรมการวินิจฉัยฯ ที่ 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กวจ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0405.2/027711</a:t>
            </a:r>
          </a:p>
          <a:p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ลงวันที่ 6 ก.ค. 61</a:t>
            </a:r>
            <a:endParaRPr lang="th-TH" sz="3200" dirty="0">
              <a:solidFill>
                <a:srgbClr val="0000FF"/>
              </a:solidFill>
            </a:endParaRPr>
          </a:p>
        </p:txBody>
      </p:sp>
      <p:pic>
        <p:nvPicPr>
          <p:cNvPr id="23" name="Picture 22" descr="ผลงาน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882385"/>
            <a:ext cx="8496944" cy="3066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0" name="Rectangle 8"/>
          <p:cNvSpPr>
            <a:spLocks noChangeArrowheads="1"/>
          </p:cNvSpPr>
          <p:nvPr/>
        </p:nvSpPr>
        <p:spPr bwMode="auto">
          <a:xfrm>
            <a:off x="468313" y="1845979"/>
            <a:ext cx="842486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0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          </a:t>
            </a:r>
            <a:r>
              <a:rPr lang="th-TH" sz="3000" b="1" i="1" u="sng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sz="3000" b="1" i="1" u="sng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ผลงาน </a:t>
            </a:r>
          </a:p>
          <a:p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</a:t>
            </a:r>
            <a:r>
              <a:rPr lang="th-TH" sz="30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งาน</a:t>
            </a:r>
            <a:r>
              <a:rPr lang="th-TH" sz="30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ก่อสร้าง (ต่อ)</a:t>
            </a:r>
            <a:endParaRPr lang="th-TH" sz="3000" b="1" i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marL="266700">
              <a:buFont typeface="Courier New" pitchFamily="49" charset="0"/>
              <a:buChar char="o"/>
            </a:pP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i="1" dirty="0" smtClean="0">
                <a:latin typeface="EucrosiaUPC" pitchFamily="18" charset="-34"/>
                <a:cs typeface="EucrosiaUPC" pitchFamily="18" charset="-34"/>
              </a:rPr>
              <a:t>ผลงาน</a:t>
            </a: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ประเภทเดียวกันกับงานที่ประกวดราคา</a:t>
            </a:r>
            <a:r>
              <a:rPr lang="th-TH" sz="3000" b="1" i="1" dirty="0" smtClean="0">
                <a:latin typeface="EucrosiaUPC" pitchFamily="18" charset="-34"/>
                <a:cs typeface="EucrosiaUPC" pitchFamily="18" charset="-34"/>
              </a:rPr>
              <a:t>จ้าง หมายถึง       ผลงาน</a:t>
            </a: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sz="3000" b="1" i="1" u="sng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ใช้เทคนิค</a:t>
            </a: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ในการ</a:t>
            </a:r>
            <a:r>
              <a:rPr lang="th-TH" sz="3000" b="1" i="1" dirty="0" smtClean="0">
                <a:latin typeface="EucrosiaUPC" pitchFamily="18" charset="-34"/>
                <a:cs typeface="EucrosiaUPC" pitchFamily="18" charset="-34"/>
              </a:rPr>
              <a:t>ดำเนินการ</a:t>
            </a:r>
            <a:r>
              <a:rPr lang="th-TH" sz="3000" b="1" i="1" u="sng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อย่างเดียวกัน</a:t>
            </a:r>
          </a:p>
          <a:p>
            <a:pPr marL="266700">
              <a:buFont typeface="Courier New" pitchFamily="49" charset="0"/>
              <a:buChar char="o"/>
            </a:pPr>
            <a:r>
              <a:rPr lang="th-TH" sz="3000" b="1" i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i="1" dirty="0" smtClean="0">
                <a:latin typeface="EucrosiaUPC" pitchFamily="18" charset="-34"/>
                <a:cs typeface="EucrosiaUPC" pitchFamily="18" charset="-34"/>
              </a:rPr>
              <a:t>เป็น</a:t>
            </a: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ผลงานที่ผู้รับจ้างได้ทำงานแล้วเสร็จตาม</a:t>
            </a:r>
            <a:r>
              <a:rPr lang="th-TH" sz="3000" b="1" i="1" dirty="0" smtClean="0">
                <a:latin typeface="EucrosiaUPC" pitchFamily="18" charset="-34"/>
                <a:cs typeface="EucrosiaUPC" pitchFamily="18" charset="-34"/>
              </a:rPr>
              <a:t>สัญญาที่ได้</a:t>
            </a: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มีการส่งมอบงานและตรวจรับเรียบร้อย</a:t>
            </a:r>
            <a:r>
              <a:rPr lang="th-TH" sz="3000" b="1" i="1" dirty="0" smtClean="0">
                <a:latin typeface="EucrosiaUPC" pitchFamily="18" charset="-34"/>
                <a:cs typeface="EucrosiaUPC" pitchFamily="18" charset="-34"/>
              </a:rPr>
              <a:t>แล้ว</a:t>
            </a:r>
          </a:p>
          <a:p>
            <a:pPr marL="266700">
              <a:buFont typeface="Courier New" pitchFamily="49" charset="0"/>
              <a:buChar char="o"/>
            </a:pPr>
            <a:r>
              <a:rPr lang="th-TH" sz="3000" b="1" i="1" dirty="0" smtClean="0">
                <a:latin typeface="EucrosiaUPC" pitchFamily="18" charset="-34"/>
                <a:cs typeface="EucrosiaUPC" pitchFamily="18" charset="-34"/>
              </a:rPr>
              <a:t> ต้อง</a:t>
            </a: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เป็นผลงานที่กระทำสัญญากับส่วนราชการ รัฐวิสาหกิจ </a:t>
            </a:r>
            <a:r>
              <a:rPr lang="th-TH" sz="3000" b="1" i="1" dirty="0" smtClean="0"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3000" b="1" i="1" dirty="0">
                <a:latin typeface="EucrosiaUPC" pitchFamily="18" charset="-34"/>
                <a:cs typeface="EucrosiaUPC" pitchFamily="18" charset="-34"/>
              </a:rPr>
              <a:t>เอกชน ซึ่งเป็นผู้ว่าจ้าง</a:t>
            </a:r>
            <a:r>
              <a:rPr lang="th-TH" sz="30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โดยตรง ไม่ใช่ผลงานอันเกิด</a:t>
            </a:r>
            <a:r>
              <a:rPr lang="th-TH" sz="30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จากการ</a:t>
            </a:r>
            <a:r>
              <a:rPr lang="th-TH" sz="30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รับจ้าง</a:t>
            </a:r>
            <a:r>
              <a:rPr lang="th-TH" sz="30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ช่วง</a:t>
            </a:r>
          </a:p>
          <a:p>
            <a:pPr marL="266700" algn="r"/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แนววินิจฉัยของ </a:t>
            </a:r>
            <a:r>
              <a:rPr lang="th-TH" sz="30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กวพ.</a:t>
            </a:r>
            <a:r>
              <a:rPr lang="th-TH" sz="3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42068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1445" name="Rectangle 23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000" b="1" i="1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5000" b="1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คุณสมบัติของผู้เสนอราคา</a:t>
              </a:r>
            </a:p>
          </p:txBody>
        </p:sp>
        <p:sp>
          <p:nvSpPr>
            <p:cNvPr id="61446" name="Rectangle 24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1447" name="Rectangle 25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1448" name="Rectangle 26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 rot="19162297">
            <a:off x="7150249" y="1406121"/>
            <a:ext cx="1417037" cy="13661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3" name="Picture 12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07964"/>
            <a:ext cx="828948" cy="82894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67525" y="6356350"/>
            <a:ext cx="2133600" cy="365125"/>
          </a:xfrm>
        </p:spPr>
        <p:txBody>
          <a:bodyPr/>
          <a:lstStyle/>
          <a:p>
            <a:pPr>
              <a:defRPr/>
            </a:pPr>
            <a:fld id="{28C2E9F0-9D61-4F26-B4A2-C377F60CDEC0}" type="slidenum">
              <a:rPr lang="en-US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105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Snip and Round Single Corner Rectangle 2"/>
          <p:cNvSpPr/>
          <p:nvPr/>
        </p:nvSpPr>
        <p:spPr>
          <a:xfrm>
            <a:off x="428654" y="214290"/>
            <a:ext cx="8286750" cy="1428750"/>
          </a:xfrm>
          <a:prstGeom prst="snip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400" b="1" dirty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คำว่า </a:t>
            </a:r>
            <a:r>
              <a:rPr lang="en-US" sz="4800" b="1" dirty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4400" b="1" dirty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มีผลงานประเภทเดียวกันกับงานที่ประกวดราคาจ้าง</a:t>
            </a:r>
            <a:r>
              <a:rPr lang="en-US" sz="44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44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4400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หมายความ</a:t>
            </a:r>
            <a:r>
              <a:rPr lang="th-TH" sz="4400" b="1" dirty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ถึง</a:t>
            </a:r>
            <a:endParaRPr lang="th-TH" sz="4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nip and Round Single Corner Rectangle 3"/>
          <p:cNvSpPr/>
          <p:nvPr/>
        </p:nvSpPr>
        <p:spPr>
          <a:xfrm>
            <a:off x="285750" y="1700808"/>
            <a:ext cx="8429625" cy="4786312"/>
          </a:xfrm>
          <a:prstGeom prst="snipRound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งานที่ใช้เทคนิคในการก่อสร้างอย่างเดียวกัน</a:t>
            </a:r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กับงานประกวดราคาจ้าง 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th-TH" sz="3600" b="1" i="1" u="sng" dirty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เพื่อจะให้ได้ผู้รับจ้างที่มีประสบการณ์ในการก่อสร้าง </a:t>
            </a:r>
            <a:endParaRPr lang="th-TH" sz="3600" b="1" i="1" u="sng" dirty="0" smtClean="0">
              <a:solidFill>
                <a:srgbClr val="000099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defRPr/>
            </a:pPr>
            <a:r>
              <a:rPr lang="th-TH" sz="3600" b="1" i="1" u="sng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3600" b="1" i="1" u="sng" dirty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สภาพ</a:t>
            </a:r>
            <a:r>
              <a:rPr lang="th-TH" sz="3600" b="1" i="1" u="sng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งานที่</a:t>
            </a:r>
            <a:r>
              <a:rPr lang="th-TH" sz="3600" b="1" i="1" u="sng" dirty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คล้ายคลึงกันมาก่อน</a:t>
            </a:r>
          </a:p>
          <a:p>
            <a:pPr algn="ctr">
              <a:defRPr/>
            </a:pPr>
            <a:r>
              <a:rPr lang="th-TH" sz="3600" b="1" dirty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( หนังสือตอบข้อหารือ</a:t>
            </a:r>
            <a:r>
              <a:rPr lang="th-TH" sz="3600" b="1" dirty="0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ของ </a:t>
            </a:r>
            <a:r>
              <a:rPr lang="th-TH" sz="3600" b="1" dirty="0" err="1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กวพ.อ</a:t>
            </a:r>
            <a:r>
              <a:rPr lang="th-TH" sz="3600" b="1" dirty="0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ด่วนที่สุด ที่ </a:t>
            </a:r>
            <a:r>
              <a:rPr lang="th-TH" sz="3600" b="1" dirty="0" err="1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3600" b="1" dirty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               (</a:t>
            </a:r>
            <a:r>
              <a:rPr lang="th-TH" sz="3600" b="1" dirty="0" err="1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กว</a:t>
            </a:r>
            <a:r>
              <a:rPr lang="th-TH" sz="3600" b="1" dirty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พอ</a:t>
            </a:r>
            <a:r>
              <a:rPr lang="th-TH" sz="3600" b="1" dirty="0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) 0421.3/03660 </a:t>
            </a:r>
            <a:r>
              <a:rPr lang="th-TH" sz="3600" b="1" dirty="0" err="1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600" b="1" dirty="0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 13 ก.พ. 51)</a:t>
            </a:r>
            <a:endParaRPr lang="th-TH" sz="36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Oval 4"/>
          <p:cNvSpPr/>
          <p:nvPr/>
        </p:nvSpPr>
        <p:spPr>
          <a:xfrm rot="19162297">
            <a:off x="7535869" y="1312424"/>
            <a:ext cx="122413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6981825" y="6492875"/>
            <a:ext cx="2162175" cy="365125"/>
          </a:xfrm>
        </p:spPr>
        <p:txBody>
          <a:bodyPr/>
          <a:lstStyle/>
          <a:p>
            <a:pPr>
              <a:defRPr/>
            </a:pPr>
            <a:fld id="{FA6EC1CB-2772-45CC-A418-562DC263E8FF}" type="slidenum">
              <a:rPr lang="en-US" b="1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106</a:t>
            </a:fld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71438" y="2286002"/>
            <a:ext cx="8929718" cy="37352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buClr>
                <a:srgbClr val="003300"/>
              </a:buClr>
              <a:buFont typeface="Wingdings 2" pitchFamily="18" charset="2"/>
              <a:buChar char="N"/>
              <a:defRPr/>
            </a:pPr>
            <a:r>
              <a:rPr lang="th-TH" sz="3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ห้าม</a:t>
            </a:r>
            <a:r>
              <a:rPr lang="th-TH" sz="3400" b="1" u="sng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กำหนดคุณสมบัติผู้เข้าเสนอราคางานจ้างก่อสร้าง ดังนี้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th-TH" sz="3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ห้ามกำหนด</a:t>
            </a:r>
            <a:r>
              <a:rPr lang="th-TH" sz="3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ทุนจดทะเบียน 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th-TH" sz="3400" b="1" dirty="0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 ห้ามกำหนดว่าต้องเป็น</a:t>
            </a:r>
            <a:r>
              <a:rPr lang="th-TH" sz="3400" b="1" dirty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ผู้ประกอบการที่มีผลกำไร</a:t>
            </a:r>
            <a:r>
              <a:rPr lang="th-TH" sz="3400" b="1" dirty="0"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th-TH" sz="3400" b="1" dirty="0" smtClean="0">
                <a:latin typeface="EucrosiaUPC" pitchFamily="18" charset="-34"/>
                <a:cs typeface="EucrosiaUPC" pitchFamily="18" charset="-34"/>
              </a:rPr>
              <a:t>  หรือต้อง</a:t>
            </a:r>
            <a:r>
              <a:rPr lang="th-TH" sz="3400" b="1" dirty="0">
                <a:latin typeface="EucrosiaUPC" pitchFamily="18" charset="-34"/>
                <a:cs typeface="EucrosiaUPC" pitchFamily="18" charset="-34"/>
              </a:rPr>
              <a:t>มีเครื่องมือ</a:t>
            </a:r>
            <a:r>
              <a:rPr lang="th-TH" sz="3400" b="1" dirty="0">
                <a:solidFill>
                  <a:srgbClr val="99CC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400" b="1" dirty="0">
                <a:solidFill>
                  <a:srgbClr val="6600FF"/>
                </a:solidFill>
                <a:latin typeface="EucrosiaUPC" pitchFamily="18" charset="-34"/>
                <a:cs typeface="EucrosiaUPC" pitchFamily="18" charset="-34"/>
              </a:rPr>
              <a:t>เครื่องจักรอยู่ก่อน </a:t>
            </a:r>
            <a:r>
              <a:rPr lang="th-TH" sz="3400" b="1" dirty="0" smtClean="0">
                <a:solidFill>
                  <a:srgbClr val="6600FF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3400" b="1" dirty="0">
                <a:solidFill>
                  <a:srgbClr val="6600FF"/>
                </a:solidFill>
                <a:latin typeface="EucrosiaUPC" pitchFamily="18" charset="-34"/>
                <a:cs typeface="EucrosiaUPC" pitchFamily="18" charset="-34"/>
              </a:rPr>
              <a:t>ขณะเข้าเสนอราคา</a:t>
            </a:r>
            <a:r>
              <a:rPr lang="th-TH" sz="3400" b="1" dirty="0"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th-TH" sz="3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ต้อง</a:t>
            </a:r>
            <a:r>
              <a:rPr lang="th-TH" sz="3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มีหนังสือรับรองทางการเงิน</a:t>
            </a:r>
            <a:r>
              <a:rPr lang="th-TH" sz="3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จากสถาบันการเงินมา</a:t>
            </a:r>
            <a:r>
              <a:rPr lang="th-TH" sz="3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แสดง เป็น</a:t>
            </a:r>
            <a:r>
              <a:rPr lang="th-TH" sz="3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ต้น</a:t>
            </a:r>
          </a:p>
        </p:txBody>
      </p:sp>
      <p:sp>
        <p:nvSpPr>
          <p:cNvPr id="6" name="แผนผังลำดับงาน: สิ้นสุด 5"/>
          <p:cNvSpPr/>
          <p:nvPr/>
        </p:nvSpPr>
        <p:spPr>
          <a:xfrm>
            <a:off x="142905" y="1000126"/>
            <a:ext cx="8715375" cy="1214428"/>
          </a:xfrm>
          <a:prstGeom prst="flowChartTerminator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defRPr/>
            </a:pPr>
            <a:r>
              <a:rPr lang="th-TH" sz="3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หนังสือแจ้งเวียนของสำนัก</a:t>
            </a:r>
            <a:r>
              <a:rPr 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นายกรัฐมนตรี</a:t>
            </a:r>
          </a:p>
          <a:p>
            <a:pPr algn="ctr">
              <a:defRPr/>
            </a:pPr>
            <a:r>
              <a:rPr 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 </a:t>
            </a:r>
            <a:r>
              <a:rPr lang="th-TH" sz="36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3600" b="1" dirty="0" err="1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กวพ</a:t>
            </a:r>
            <a:r>
              <a:rPr 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) 1305/ว.7914 </a:t>
            </a:r>
            <a:r>
              <a:rPr lang="th-TH" sz="36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22 ก.ย. 43</a:t>
            </a:r>
            <a:r>
              <a:rPr lang="th-TH" sz="3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/>
            </a:r>
            <a:br>
              <a:rPr lang="th-TH" sz="3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endParaRPr lang="th-TH" sz="36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142844" y="142852"/>
            <a:ext cx="8858312" cy="71438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400" b="1" dirty="0">
                <a:solidFill>
                  <a:srgbClr val="FFFFC5"/>
                </a:solidFill>
                <a:latin typeface="EucrosiaUPC" pitchFamily="18" charset="-34"/>
                <a:cs typeface="EucrosiaUPC" pitchFamily="18" charset="-34"/>
              </a:rPr>
              <a:t>ห้าม</a:t>
            </a:r>
            <a:r>
              <a:rPr lang="th-TH" sz="4400" b="1" dirty="0" smtClean="0">
                <a:solidFill>
                  <a:srgbClr val="FFFFC5"/>
                </a:solidFill>
                <a:latin typeface="EucrosiaUPC" pitchFamily="18" charset="-34"/>
                <a:cs typeface="EucrosiaUPC" pitchFamily="18" charset="-34"/>
              </a:rPr>
              <a:t>กำหนดคุณสมบัติ</a:t>
            </a:r>
            <a:r>
              <a:rPr lang="th-TH" sz="4400" b="1" u="sng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4400" b="1" u="sng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เข้าเสนอ</a:t>
            </a:r>
            <a:r>
              <a:rPr lang="th-TH" sz="4400" b="1" u="sng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ราคา </a:t>
            </a:r>
            <a:r>
              <a:rPr lang="th-TH" sz="4400" b="1" u="sng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ดังนี้</a:t>
            </a:r>
            <a:endParaRPr lang="th-TH" sz="4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Oval 6"/>
          <p:cNvSpPr/>
          <p:nvPr/>
        </p:nvSpPr>
        <p:spPr>
          <a:xfrm rot="19162297">
            <a:off x="7656803" y="736360"/>
            <a:ext cx="122413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6858016" y="6494507"/>
            <a:ext cx="2305048" cy="434955"/>
          </a:xfrm>
        </p:spPr>
        <p:txBody>
          <a:bodyPr/>
          <a:lstStyle/>
          <a:p>
            <a:pPr>
              <a:defRPr/>
            </a:pPr>
            <a:fld id="{90CCC6F3-7CCB-453A-8544-FEEC847750EA}" type="slidenum">
              <a:rPr lang="en-US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107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มุมมน 2"/>
          <p:cNvSpPr/>
          <p:nvPr/>
        </p:nvSpPr>
        <p:spPr>
          <a:xfrm>
            <a:off x="214282" y="126322"/>
            <a:ext cx="8786874" cy="1214446"/>
          </a:xfrm>
          <a:prstGeom prst="round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 smtClean="0"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กรม</a:t>
            </a:r>
            <a:r>
              <a:rPr lang="th-TH" sz="3000" b="1" dirty="0" err="1" smtClean="0"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โยธาธิ</a:t>
            </a:r>
            <a:r>
              <a:rPr lang="th-TH" sz="3000" b="1" dirty="0" smtClean="0"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การฯ ตอบข้อหารือ</a:t>
            </a:r>
          </a:p>
          <a:p>
            <a:pPr algn="ctr"/>
            <a:r>
              <a:rPr lang="th-TH" sz="3000" b="1" dirty="0" smtClean="0"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กรมส่งเสริมการปกครองส่วนท้องถิ่น เรื่อง การกำหนดผลงานก่อสร้าง</a:t>
            </a:r>
          </a:p>
          <a:p>
            <a:pPr algn="ctr"/>
            <a:r>
              <a:rPr lang="th-TH" sz="3000" dirty="0" smtClean="0"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sz="3000" b="1" dirty="0" smtClean="0"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ที่ มท 0717.3/1411 </a:t>
            </a:r>
            <a:r>
              <a:rPr lang="th-TH" sz="3000" b="1" dirty="0" err="1" smtClean="0"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000" b="1" dirty="0" smtClean="0"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4 มี.ค. 2546)</a:t>
            </a:r>
            <a:endParaRPr lang="th-TH" sz="3000" b="1" dirty="0">
              <a:solidFill>
                <a:srgbClr val="0000CC"/>
              </a:solidFill>
              <a:effectLst>
                <a:glow rad="101600">
                  <a:srgbClr val="FFFF00">
                    <a:alpha val="60000"/>
                  </a:srgbClr>
                </a:glow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มุมมน 3"/>
          <p:cNvSpPr/>
          <p:nvPr/>
        </p:nvSpPr>
        <p:spPr>
          <a:xfrm>
            <a:off x="71438" y="1556792"/>
            <a:ext cx="2643174" cy="4680520"/>
          </a:xfrm>
          <a:prstGeom prst="roundRect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4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งานก่อสร้างสะพานคอนกรีตเสริมเหล็ก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SLAB TYPE(4+10.00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ม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) PRESTRESSED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กับ </a:t>
            </a:r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งานคอนกรีตเสริมเหล็ก(งานทาง)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เป็น</a:t>
            </a:r>
            <a:r>
              <a:rPr lang="th-TH" sz="24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งานก่อสร้าง</a:t>
            </a:r>
            <a:r>
              <a:rPr lang="th-TH" sz="24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คนละประเภทกัน          มีเทคนิคก่อสร้างแตกต่างกัน </a:t>
            </a:r>
            <a:endParaRPr lang="th-TH" sz="2400" i="1" u="sng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2571736" y="1556792"/>
            <a:ext cx="2928958" cy="4680520"/>
          </a:xfrm>
          <a:prstGeom prst="roundRect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2400" b="1" dirty="0" smtClean="0">
              <a:latin typeface="EucrosiaUPC" pitchFamily="18" charset="-34"/>
              <a:cs typeface="EucrosiaUPC" pitchFamily="18" charset="-34"/>
            </a:endParaRPr>
          </a:p>
          <a:p>
            <a:r>
              <a:rPr lang="th-TH" sz="2400" b="1" u="sng" dirty="0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งานก่อสร้างถนน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-ผิวจราจรหินคลุก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-คอนกรีตเสริมเหล็ก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-แอสฟัลต์ติ</a:t>
            </a:r>
            <a:r>
              <a:rPr lang="th-TH" sz="2400" b="1" dirty="0" err="1" smtClean="0">
                <a:latin typeface="EucrosiaUPC" pitchFamily="18" charset="-34"/>
                <a:cs typeface="EucrosiaUPC" pitchFamily="18" charset="-34"/>
              </a:rPr>
              <a:t>กคอ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นกรีต</a:t>
            </a:r>
          </a:p>
          <a:p>
            <a:r>
              <a:rPr lang="th-TH" sz="24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เป็นงานก่อสร้างประเภทเดียวกัน(งานทาง) </a:t>
            </a:r>
            <a:r>
              <a:rPr lang="th-TH" sz="2400" b="1" i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แต่มีความแตกต่างกันในส่วนของวัสดุและวิธีการก่อสร้างผิวจราจร</a:t>
            </a:r>
          </a:p>
          <a:p>
            <a:pPr algn="ctr"/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มุมมน 5"/>
          <p:cNvSpPr/>
          <p:nvPr/>
        </p:nvSpPr>
        <p:spPr>
          <a:xfrm>
            <a:off x="5364088" y="1556792"/>
            <a:ext cx="3600400" cy="4680520"/>
          </a:xfrm>
          <a:prstGeom prst="roundRect">
            <a:avLst/>
          </a:prstGeom>
          <a:ln w="6350">
            <a:solidFill>
              <a:srgbClr val="A8007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i="1" u="sng" dirty="0" smtClean="0"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งานปรับปรุงภูมิทัศน์สวนสาธารณะ                     </a:t>
            </a:r>
            <a:r>
              <a:rPr lang="th-TH" sz="26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งานจัดสวน ประติมากรรม</a:t>
            </a:r>
          </a:p>
          <a:p>
            <a:pPr algn="ctr"/>
            <a:r>
              <a:rPr lang="th-TH" sz="26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งานพื้นผิวลานดาดแข็ง                เป็น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งานก่อสร้าง คนละประเภทกันกับงานห้องน้ำสาธารณะ งานระบบไฟฟ้าอาคารของสวนสาธารณะ </a:t>
            </a:r>
            <a:r>
              <a:rPr lang="th-TH" sz="2600" b="1" i="1" u="sng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โดยงานก่อสร้างห้องน้ำสาธารณะจัดอยู่ในประเภทงานอาคาร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งานระบบไฟฟ้า/ไฟฟ้าอาคาร </a:t>
            </a:r>
            <a:r>
              <a:rPr lang="th-TH" sz="2600" b="1" i="1" u="sng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จัดอยู่ในประเภทงานไฟฟ้าและเครื่องกล </a:t>
            </a:r>
            <a:endParaRPr lang="th-TH" sz="2600" i="1" u="sng" dirty="0">
              <a:solidFill>
                <a:srgbClr val="CC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Oval 6"/>
          <p:cNvSpPr/>
          <p:nvPr/>
        </p:nvSpPr>
        <p:spPr>
          <a:xfrm rot="19162297">
            <a:off x="767116" y="952383"/>
            <a:ext cx="122413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0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D4EFD-AE74-49AD-8624-4592F2F55F6F}" type="slidenum">
              <a:rPr lang="en-US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108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มุมเว้า 2"/>
          <p:cNvSpPr/>
          <p:nvPr/>
        </p:nvSpPr>
        <p:spPr>
          <a:xfrm>
            <a:off x="71406" y="214313"/>
            <a:ext cx="9001125" cy="1714500"/>
          </a:xfrm>
          <a:prstGeom prst="plaqu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ตัวอย่างการกำหนดเรื่องผลงานมาแสดงว่าต้อง</a:t>
            </a:r>
            <a:r>
              <a:rPr lang="th-TH" sz="40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เป็น</a:t>
            </a: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ผลงานที่</a:t>
            </a:r>
            <a:r>
              <a:rPr lang="th-TH" sz="40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ทำเสร็จย้อนหลังไม่เกิน </a:t>
            </a: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5 ปี</a:t>
            </a:r>
          </a:p>
          <a:p>
            <a:pPr algn="ctr">
              <a:defRPr/>
            </a:pPr>
            <a:r>
              <a:rPr lang="th-TH" sz="36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(แนววินิจฉัยที่ </a:t>
            </a:r>
            <a:r>
              <a:rPr lang="th-TH" sz="3600" b="1" dirty="0" err="1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36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0421.3/32430 </a:t>
            </a:r>
            <a:r>
              <a:rPr lang="th-TH" sz="3600" b="1" dirty="0" err="1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6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14 ธ.ค. 2552)</a:t>
            </a:r>
            <a:endParaRPr lang="th-TH" sz="36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พับมุม 3"/>
          <p:cNvSpPr/>
          <p:nvPr/>
        </p:nvSpPr>
        <p:spPr>
          <a:xfrm>
            <a:off x="285750" y="2285992"/>
            <a:ext cx="8643938" cy="4429133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0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ในประกาศประกวดราคางานก่อสร้าง </a:t>
            </a:r>
            <a:r>
              <a:rPr lang="th-TH" sz="40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ได้กำหนดเงื่อนไขว่าต้อง</a:t>
            </a:r>
            <a:r>
              <a:rPr lang="th-TH" sz="40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มีผลงานย้อนหลังงานก่อสร้างประเภท</a:t>
            </a:r>
            <a:r>
              <a:rPr lang="th-TH" sz="40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เดียวกัน</a:t>
            </a:r>
          </a:p>
          <a:p>
            <a:pPr algn="ctr">
              <a:defRPr/>
            </a:pPr>
            <a:r>
              <a:rPr lang="th-TH" sz="40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ไม่</a:t>
            </a:r>
            <a:r>
              <a:rPr lang="th-TH" sz="40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น้อยกว่า </a:t>
            </a:r>
            <a:r>
              <a:rPr lang="th-TH" sz="40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5 </a:t>
            </a:r>
            <a:r>
              <a:rPr lang="th-TH" sz="40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ปี”</a:t>
            </a:r>
          </a:p>
          <a:p>
            <a:pPr algn="ctr">
              <a:defRPr/>
            </a:pPr>
            <a:r>
              <a:rPr lang="th-TH" sz="40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ก็สามารถกำหนดได้ </a:t>
            </a:r>
          </a:p>
          <a:p>
            <a:pPr algn="ctr">
              <a:defRPr/>
            </a:pPr>
            <a:r>
              <a:rPr lang="th-TH" sz="4000" b="1" dirty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แต่การ</a:t>
            </a:r>
            <a:r>
              <a:rPr lang="th-TH" sz="40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กำหนดเงื่อนไขดังกล่าวจะต้อง</a:t>
            </a:r>
            <a:r>
              <a:rPr lang="th-TH" sz="4000" b="1" dirty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ไม่เป็นการกีดกันหรือไม่เปิดโอกาสให้มีการแข่งขันราคากันอย่างเป็นธรรม </a:t>
            </a:r>
            <a:endParaRPr lang="th-TH" sz="4000" dirty="0">
              <a:solidFill>
                <a:srgbClr val="000099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Oval 4"/>
          <p:cNvSpPr/>
          <p:nvPr/>
        </p:nvSpPr>
        <p:spPr>
          <a:xfrm rot="19162297">
            <a:off x="7656803" y="3457344"/>
            <a:ext cx="122413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400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6867525" y="6356350"/>
            <a:ext cx="2133600" cy="365125"/>
          </a:xfrm>
        </p:spPr>
        <p:txBody>
          <a:bodyPr/>
          <a:lstStyle/>
          <a:p>
            <a:pPr>
              <a:defRPr/>
            </a:pPr>
            <a:fld id="{E82B3276-309A-45DB-84AC-4582AACD6F67}" type="slidenum">
              <a:rPr lang="en-US" b="1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109</a:t>
            </a:fld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มุมเว้า 2"/>
          <p:cNvSpPr/>
          <p:nvPr/>
        </p:nvSpPr>
        <p:spPr>
          <a:xfrm>
            <a:off x="0" y="129753"/>
            <a:ext cx="9144000" cy="1643063"/>
          </a:xfrm>
          <a:prstGeom prst="plaque">
            <a:avLst/>
          </a:prstGeo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ประกาศจ้างก่อสร้างอาคารสถานีย่อยและบ่อพักท่อร้อยสายใต้ดิน </a:t>
            </a:r>
            <a:r>
              <a:rPr lang="th-TH" sz="3600" b="1" i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โดยจะกำหนดมูลค่าผลงาน</a:t>
            </a:r>
            <a:r>
              <a:rPr lang="th-TH" sz="36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แยกกันไม่ได้</a:t>
            </a:r>
            <a:endParaRPr lang="th-TH" sz="3600" b="1" i="1" u="sng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defRPr/>
            </a:pPr>
            <a:r>
              <a:rPr lang="th-TH" sz="32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(หนังสือ </a:t>
            </a:r>
            <a:r>
              <a:rPr lang="th-TH" sz="3200" b="1" dirty="0" err="1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กว</a:t>
            </a:r>
            <a:r>
              <a:rPr lang="th-TH" sz="32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พอ 0421.3/20764 </a:t>
            </a:r>
            <a:r>
              <a:rPr lang="th-TH" sz="3200" b="1" dirty="0" err="1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2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 10 </a:t>
            </a:r>
            <a:r>
              <a:rPr lang="th-TH" sz="3200" b="1" dirty="0" err="1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ก.ย</a:t>
            </a:r>
            <a:r>
              <a:rPr lang="th-TH" sz="32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 2552)</a:t>
            </a:r>
            <a:endParaRPr lang="th-TH" sz="3200" b="1" dirty="0">
              <a:solidFill>
                <a:srgbClr val="000099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พับมุม 3"/>
          <p:cNvSpPr/>
          <p:nvPr/>
        </p:nvSpPr>
        <p:spPr>
          <a:xfrm>
            <a:off x="142875" y="1643063"/>
            <a:ext cx="8715375" cy="1714500"/>
          </a:xfrm>
          <a:prstGeom prst="foldedCorner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 sz="2800" b="1" dirty="0">
              <a:solidFill>
                <a:srgbClr val="000099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Wingdings" pitchFamily="2" charset="2"/>
              <a:buChar char="q"/>
              <a:defRPr/>
            </a:pPr>
            <a:r>
              <a:rPr lang="th-TH" sz="28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หนังสือเวียน</a:t>
            </a:r>
            <a:r>
              <a:rPr lang="th-TH" sz="28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สำนักนายกรัฐมนตรี ที่ </a:t>
            </a:r>
            <a:r>
              <a:rPr lang="th-TH" sz="2800" b="1" i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28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2800" b="1" i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กวพ.</a:t>
            </a:r>
            <a:r>
              <a:rPr lang="th-TH" sz="28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1441 </a:t>
            </a:r>
            <a:r>
              <a:rPr lang="th-TH" sz="28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8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8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28 </a:t>
            </a:r>
            <a:r>
              <a:rPr lang="th-TH" sz="28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พ.ย. </a:t>
            </a:r>
            <a:r>
              <a:rPr lang="th-TH" sz="28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2539) </a:t>
            </a:r>
          </a:p>
          <a:p>
            <a:pPr algn="ctr">
              <a:buFont typeface="Wingdings" pitchFamily="2" charset="2"/>
              <a:buChar char="q"/>
              <a:defRPr/>
            </a:pPr>
            <a:r>
              <a:rPr lang="th-TH" sz="28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28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ผลงานของผู้รับจ้างไว้ว่าต้องเป็นผลงานก่อสร้างประเภทเดียวกันกับงานที่ประกวดราคาในวงเงินไม่น้อยกว่า</a:t>
            </a:r>
            <a:r>
              <a:rPr lang="th-TH" sz="28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............บาท </a:t>
            </a:r>
            <a:r>
              <a:rPr lang="th-TH" sz="28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นั้น </a:t>
            </a:r>
          </a:p>
        </p:txBody>
      </p:sp>
      <p:sp>
        <p:nvSpPr>
          <p:cNvPr id="6" name="พับมุม 5"/>
          <p:cNvSpPr/>
          <p:nvPr/>
        </p:nvSpPr>
        <p:spPr>
          <a:xfrm>
            <a:off x="430876" y="3212976"/>
            <a:ext cx="8533612" cy="3357562"/>
          </a:xfrm>
          <a:prstGeom prst="foldedCorner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 typeface="Wingdings" pitchFamily="2" charset="2"/>
              <a:buChar char="q"/>
              <a:defRPr/>
            </a:pPr>
            <a:endParaRPr lang="th-TH" sz="3000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มี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วัตถุประสงค์นอกจากจะให้ได้ตัวผู้รับจ้างที่มี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ประสบการณ์</a:t>
            </a:r>
          </a:p>
          <a:p>
            <a:pPr>
              <a:defRPr/>
            </a:pP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งานก่อสร้างประเภทเดียวกันแล้ว ยังคำนึงถึงมูลค่าของราคาค่า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งาน</a:t>
            </a:r>
          </a:p>
          <a:p>
            <a:pPr>
              <a:defRPr/>
            </a:pP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ผู้รับจ้างเคยดำเนินการ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มาแล้ว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ซึ่ง</a:t>
            </a:r>
            <a:r>
              <a:rPr lang="th-TH" sz="30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การจะได้เห็นถึงความสามารถได้  </a:t>
            </a:r>
            <a:r>
              <a:rPr lang="th-TH" sz="3000" b="1" i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ก็</a:t>
            </a:r>
            <a:r>
              <a:rPr lang="th-TH" sz="30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ย่อมจะต้องเป็น</a:t>
            </a:r>
            <a:r>
              <a:rPr lang="th-TH" sz="3000" b="1" i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การบริหารภายใต้การจ้างเดียวกัน มิใช่การจ้างหลายๆ </a:t>
            </a:r>
            <a:r>
              <a:rPr lang="th-TH" sz="30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สัญญามา</a:t>
            </a:r>
            <a:r>
              <a:rPr lang="th-TH" sz="3000" b="1" i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รวมกัน ดังนั้น </a:t>
            </a:r>
            <a:r>
              <a:rPr lang="th-TH" sz="30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3000" b="1" i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เข้าเสนอราคา จึงต้องเสนอผลงานในสัญญาเดียวเท่านั้น</a:t>
            </a:r>
            <a:r>
              <a:rPr lang="th-TH" sz="3000" b="1" i="1" u="sng" dirty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7" name="Oval 6"/>
          <p:cNvSpPr/>
          <p:nvPr/>
        </p:nvSpPr>
        <p:spPr>
          <a:xfrm rot="19162297">
            <a:off x="7535869" y="2737264"/>
            <a:ext cx="122413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MG_1132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1052736"/>
            <a:ext cx="681675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grpSp>
        <p:nvGrpSpPr>
          <p:cNvPr id="2" name="Group 26"/>
          <p:cNvGrpSpPr/>
          <p:nvPr/>
        </p:nvGrpSpPr>
        <p:grpSpPr>
          <a:xfrm>
            <a:off x="1259632" y="1071546"/>
            <a:ext cx="5881329" cy="731803"/>
            <a:chOff x="1714480" y="1071546"/>
            <a:chExt cx="5881329" cy="731803"/>
          </a:xfrm>
        </p:grpSpPr>
        <p:sp>
          <p:nvSpPr>
            <p:cNvPr id="39938" name="AutoShape 2"/>
            <p:cNvSpPr>
              <a:spLocks noChangeArrowheads="1"/>
            </p:cNvSpPr>
            <p:nvPr/>
          </p:nvSpPr>
          <p:spPr bwMode="auto">
            <a:xfrm>
              <a:off x="2214546" y="1142984"/>
              <a:ext cx="5381263" cy="660365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7" name="AutoShape 11"/>
            <p:cNvSpPr>
              <a:spLocks noChangeArrowheads="1"/>
            </p:cNvSpPr>
            <p:nvPr/>
          </p:nvSpPr>
          <p:spPr bwMode="auto">
            <a:xfrm>
              <a:off x="2428860" y="1142983"/>
              <a:ext cx="5023460" cy="571505"/>
            </a:xfrm>
            <a:prstGeom prst="roundRect">
              <a:avLst>
                <a:gd name="adj" fmla="val 24568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chemeClr val="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hlink"/>
                      </a:gs>
                      <a:gs pos="100000">
                        <a:schemeClr val="hlink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การประเมินผลการปฏิบัติงานของผู้ประกอบการ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1" name="AutoShape 15"/>
            <p:cNvSpPr>
              <a:spLocks noChangeArrowheads="1"/>
            </p:cNvSpPr>
            <p:nvPr/>
          </p:nvSpPr>
          <p:spPr bwMode="auto">
            <a:xfrm>
              <a:off x="1714480" y="1071546"/>
              <a:ext cx="714380" cy="714380"/>
            </a:xfrm>
            <a:prstGeom prst="diamond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11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3" name="Group 27"/>
          <p:cNvGrpSpPr/>
          <p:nvPr/>
        </p:nvGrpSpPr>
        <p:grpSpPr>
          <a:xfrm>
            <a:off x="2267744" y="2071678"/>
            <a:ext cx="5973766" cy="714380"/>
            <a:chOff x="1643042" y="2071678"/>
            <a:chExt cx="5973766" cy="714380"/>
          </a:xfrm>
        </p:grpSpPr>
        <p:sp>
          <p:nvSpPr>
            <p:cNvPr id="39939" name="AutoShape 3"/>
            <p:cNvSpPr>
              <a:spLocks noChangeArrowheads="1"/>
            </p:cNvSpPr>
            <p:nvPr/>
          </p:nvSpPr>
          <p:spPr bwMode="auto">
            <a:xfrm>
              <a:off x="2143108" y="2143116"/>
              <a:ext cx="5473700" cy="64294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8" name="AutoShape 12"/>
            <p:cNvSpPr>
              <a:spLocks noChangeArrowheads="1"/>
            </p:cNvSpPr>
            <p:nvPr/>
          </p:nvSpPr>
          <p:spPr bwMode="auto">
            <a:xfrm>
              <a:off x="2428861" y="2143116"/>
              <a:ext cx="4519404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การทิ้งงาน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5" name="AutoShape 19"/>
            <p:cNvSpPr>
              <a:spLocks noChangeArrowheads="1"/>
            </p:cNvSpPr>
            <p:nvPr/>
          </p:nvSpPr>
          <p:spPr bwMode="auto">
            <a:xfrm>
              <a:off x="1643042" y="2071678"/>
              <a:ext cx="728683" cy="714380"/>
            </a:xfrm>
            <a:prstGeom prst="diamond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12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4" name="Group 28"/>
          <p:cNvGrpSpPr/>
          <p:nvPr/>
        </p:nvGrpSpPr>
        <p:grpSpPr>
          <a:xfrm>
            <a:off x="2774698" y="3071810"/>
            <a:ext cx="5973766" cy="757238"/>
            <a:chOff x="1643042" y="3071810"/>
            <a:chExt cx="5973766" cy="757238"/>
          </a:xfrm>
        </p:grpSpPr>
        <p:sp>
          <p:nvSpPr>
            <p:cNvPr id="39940" name="AutoShape 4"/>
            <p:cNvSpPr>
              <a:spLocks noChangeArrowheads="1"/>
            </p:cNvSpPr>
            <p:nvPr/>
          </p:nvSpPr>
          <p:spPr bwMode="auto">
            <a:xfrm>
              <a:off x="2143108" y="3143248"/>
              <a:ext cx="5473700" cy="642942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9" name="AutoShape 13"/>
            <p:cNvSpPr>
              <a:spLocks noChangeArrowheads="1"/>
            </p:cNvSpPr>
            <p:nvPr/>
          </p:nvSpPr>
          <p:spPr bwMode="auto">
            <a:xfrm>
              <a:off x="2428861" y="3143248"/>
              <a:ext cx="4807436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/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การบริหารพัสดุ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6" name="AutoShape 20"/>
            <p:cNvSpPr>
              <a:spLocks noChangeArrowheads="1"/>
            </p:cNvSpPr>
            <p:nvPr/>
          </p:nvSpPr>
          <p:spPr bwMode="auto">
            <a:xfrm>
              <a:off x="1643042" y="3071810"/>
              <a:ext cx="757238" cy="757238"/>
            </a:xfrm>
            <a:prstGeom prst="diamond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13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5" name="Group 29"/>
          <p:cNvGrpSpPr/>
          <p:nvPr/>
        </p:nvGrpSpPr>
        <p:grpSpPr>
          <a:xfrm>
            <a:off x="2299792" y="4227358"/>
            <a:ext cx="6016624" cy="785818"/>
            <a:chOff x="1600184" y="4071942"/>
            <a:chExt cx="6016624" cy="785818"/>
          </a:xfrm>
        </p:grpSpPr>
        <p:sp>
          <p:nvSpPr>
            <p:cNvPr id="39941" name="AutoShape 5"/>
            <p:cNvSpPr>
              <a:spLocks noChangeArrowheads="1"/>
            </p:cNvSpPr>
            <p:nvPr/>
          </p:nvSpPr>
          <p:spPr bwMode="auto">
            <a:xfrm>
              <a:off x="2143108" y="4143380"/>
              <a:ext cx="5473700" cy="71438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kumimoji="1" lang="th-TH" altLang="ko-KR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แ</a:t>
              </a:r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50" name="AutoShape 14"/>
            <p:cNvSpPr>
              <a:spLocks noChangeArrowheads="1"/>
            </p:cNvSpPr>
            <p:nvPr/>
          </p:nvSpPr>
          <p:spPr bwMode="auto">
            <a:xfrm>
              <a:off x="2428861" y="4143380"/>
              <a:ext cx="4663420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chemeClr val="tx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tx1"/>
                      </a:gs>
                      <a:gs pos="100000">
                        <a:schemeClr val="tx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การอุทธรณ์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7" name="AutoShape 21"/>
            <p:cNvSpPr>
              <a:spLocks noChangeArrowheads="1"/>
            </p:cNvSpPr>
            <p:nvPr/>
          </p:nvSpPr>
          <p:spPr bwMode="auto">
            <a:xfrm>
              <a:off x="1600184" y="4071942"/>
              <a:ext cx="757238" cy="785818"/>
            </a:xfrm>
            <a:prstGeom prst="diamond">
              <a:avLst/>
            </a:prstGeom>
            <a:solidFill>
              <a:schemeClr val="fol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14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2428860" y="4857760"/>
            <a:ext cx="5095875" cy="4667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latinLnBrk="1" hangingPunct="1"/>
            <a:endParaRPr kumimoji="1" lang="en-US" altLang="ko-KR" sz="2000" b="1" dirty="0">
              <a:solidFill>
                <a:schemeClr val="bg1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6" name="Group 30"/>
          <p:cNvGrpSpPr/>
          <p:nvPr/>
        </p:nvGrpSpPr>
        <p:grpSpPr>
          <a:xfrm>
            <a:off x="1259632" y="5415892"/>
            <a:ext cx="5954111" cy="749412"/>
            <a:chOff x="1662697" y="5181587"/>
            <a:chExt cx="5954111" cy="749412"/>
          </a:xfrm>
        </p:grpSpPr>
        <p:sp>
          <p:nvSpPr>
            <p:cNvPr id="15" name="AutoShape 2"/>
            <p:cNvSpPr>
              <a:spLocks noChangeArrowheads="1"/>
            </p:cNvSpPr>
            <p:nvPr/>
          </p:nvSpPr>
          <p:spPr bwMode="auto">
            <a:xfrm>
              <a:off x="2140606" y="5216619"/>
              <a:ext cx="5476202" cy="714380"/>
            </a:xfrm>
            <a:prstGeom prst="roundRect">
              <a:avLst>
                <a:gd name="adj" fmla="val 28916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>
              <a:off x="2411760" y="5286388"/>
              <a:ext cx="4806866" cy="571504"/>
            </a:xfrm>
            <a:prstGeom prst="roundRect">
              <a:avLst>
                <a:gd name="adj" fmla="val 19245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 บทกำหนดโทษ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19" name="AutoShape 15"/>
            <p:cNvSpPr>
              <a:spLocks noChangeArrowheads="1"/>
            </p:cNvSpPr>
            <p:nvPr/>
          </p:nvSpPr>
          <p:spPr bwMode="auto">
            <a:xfrm>
              <a:off x="1662697" y="5181587"/>
              <a:ext cx="757238" cy="749412"/>
            </a:xfrm>
            <a:prstGeom prst="diamond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15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Rectangle 10"/>
          <p:cNvSpPr>
            <a:spLocks noGrp="1" noChangeArrowheads="1"/>
          </p:cNvSpPr>
          <p:nvPr>
            <p:ph type="title"/>
          </p:nvPr>
        </p:nvSpPr>
        <p:spPr>
          <a:xfrm>
            <a:off x="1187450" y="288032"/>
            <a:ext cx="7056438" cy="8367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altLang="ko-KR" sz="4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โครงสร้าง พ.ร.บ. จัดซื้อจัดจ้าง</a:t>
            </a:r>
            <a:endParaRPr lang="en-US" altLang="ko-KR" sz="48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3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1" name="Straight Connector 3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39735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179512" y="142875"/>
            <a:ext cx="8784976" cy="1143000"/>
          </a:xfrm>
          <a:solidFill>
            <a:srgbClr val="FFFF00"/>
          </a:solidFill>
          <a:ln w="12700">
            <a:solidFill>
              <a:srgbClr val="D60093"/>
            </a:solidFill>
          </a:ln>
        </p:spPr>
        <p:txBody>
          <a:bodyPr>
            <a:normAutofit fontScale="90000"/>
          </a:bodyPr>
          <a:lstStyle/>
          <a:p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ประกาศจ้างติดตั้งระบบสุขาภิบาลและป้องกันอัคคีภัย</a:t>
            </a:r>
            <a:b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ต้องไม่กำหนดแยกรายชนิดผลงาน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sz="half" idx="1"/>
          </p:nvPr>
        </p:nvSpPr>
        <p:spPr>
          <a:xfrm>
            <a:off x="214313" y="2204863"/>
            <a:ext cx="8678167" cy="4032449"/>
          </a:xfr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0000CC"/>
            </a:solidFill>
          </a:ln>
        </p:spPr>
        <p:txBody>
          <a:bodyPr>
            <a:normAutofit lnSpcReduction="10000"/>
          </a:bodyPr>
          <a:lstStyle/>
          <a:p>
            <a:r>
              <a:rPr lang="th-TH" sz="32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หน่วยงานกำหนดในประกาศว่า “ผู้เข้าเสนอราคาต้องมีผลงานติดตั้งระบบสุขาภิบาลและหรือระบบป้องกันอัคคีภัย และหรือระบบไฟฟ้าและสื่อสาร </a:t>
            </a:r>
            <a:r>
              <a:rPr lang="th-TH" sz="32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ที่มีวงเงินค่าก่อสร้างไม่น้อยกว่า 7,500,000 บาท ต่อหนึ่งสัญญา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” เป็นการกำหนดข้อความที่แตกต่างจากเงื่อนไขตัวอย่างเอกสารประกวดราคาที่กำหนดไว้</a:t>
            </a:r>
          </a:p>
          <a:p>
            <a:r>
              <a:rPr lang="th-TH" sz="32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เนื่องจาก คำว่า</a:t>
            </a:r>
            <a:r>
              <a:rPr lang="en-US" sz="32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ต้องเป็นผลงานก่อสร้างประเภทเดียวกันกับงานที่ประกวดราคา</a:t>
            </a:r>
            <a:r>
              <a:rPr lang="en-US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หมายถึง</a:t>
            </a:r>
            <a:r>
              <a:rPr lang="th-TH" sz="32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การใช้เทคนิคเดียวกันกับงานที่ประกวดราคาจ้างก่อสร้างนั้น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560E6-7ED5-46DE-ACF5-7F7E5186DD39}" type="slidenum">
              <a:rPr lang="en-US" smtClean="0"/>
              <a:pPr>
                <a:defRPr/>
              </a:pPr>
              <a:t>110</a:t>
            </a:fld>
            <a:endParaRPr lang="th-TH"/>
          </a:p>
        </p:txBody>
      </p:sp>
      <p:sp>
        <p:nvSpPr>
          <p:cNvPr id="7" name="Flowchart: Terminator 6"/>
          <p:cNvSpPr/>
          <p:nvPr/>
        </p:nvSpPr>
        <p:spPr>
          <a:xfrm>
            <a:off x="0" y="1501329"/>
            <a:ext cx="9143999" cy="559519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(แนววินิจฉัยด่วนที่สุด </a:t>
            </a:r>
            <a:r>
              <a:rPr lang="th-TH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ที่ </a:t>
            </a:r>
            <a:r>
              <a:rPr lang="th-TH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กว</a:t>
            </a:r>
            <a:r>
              <a:rPr lang="th-T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พอ</a:t>
            </a:r>
            <a:r>
              <a:rPr lang="th-TH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) 0421.3/03660 </a:t>
            </a:r>
            <a:r>
              <a:rPr lang="th-TH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13 ก.พ. 2551)</a:t>
            </a:r>
            <a:endPara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Oval 5"/>
          <p:cNvSpPr/>
          <p:nvPr/>
        </p:nvSpPr>
        <p:spPr>
          <a:xfrm rot="19162297">
            <a:off x="7656803" y="505016"/>
            <a:ext cx="122413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498891-7CC2-4EBF-B308-5BC92576D7AE}" type="slidenum">
              <a:rPr lang="en-US" smtClean="0"/>
              <a:pPr>
                <a:defRPr/>
              </a:pPr>
              <a:t>111</a:t>
            </a:fld>
            <a:endParaRPr lang="th-TH"/>
          </a:p>
        </p:txBody>
      </p:sp>
      <p:sp>
        <p:nvSpPr>
          <p:cNvPr id="3" name="Rounded Rectangle 2"/>
          <p:cNvSpPr/>
          <p:nvPr/>
        </p:nvSpPr>
        <p:spPr>
          <a:xfrm>
            <a:off x="251520" y="357189"/>
            <a:ext cx="8606730" cy="54480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Wingdings" pitchFamily="2" charset="2"/>
              <a:buChar char="q"/>
              <a:defRPr/>
            </a:pPr>
            <a:endParaRPr lang="th-TH" sz="3200" b="1" dirty="0">
              <a:solidFill>
                <a:srgbClr val="000099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th-TH" sz="3200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ผลงาน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ก่อสร้างที่ผู้เสนอราคาจะยื่น จึงไม่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จำต้องมี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เนื้องานครบถ้วนตามที่งานประกวดราคาจ้าง</a:t>
            </a:r>
          </a:p>
          <a:p>
            <a:pPr algn="ctr">
              <a:defRPr/>
            </a:pPr>
            <a:endParaRPr lang="th-TH" sz="3200" b="1" dirty="0">
              <a:solidFill>
                <a:srgbClr val="000099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th-TH" sz="3200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การกำหนดเงื่อนไขในเรื่องผลงาน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ก่อสร้างจะต้อง</a:t>
            </a:r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พิจารณาผลงานรวมทั้งสัญญา โดยไม่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สมควรแยกราย</a:t>
            </a:r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ชนิดของผลงานตามสัญญา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อีก</a:t>
            </a:r>
          </a:p>
          <a:p>
            <a:pPr>
              <a:defRPr/>
            </a:pPr>
            <a:endParaRPr lang="th-TH" sz="32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th-TH" sz="3200" dirty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กำหนดเงื่อนไขดังกล่าว อาจเป็นการกีด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กันผู้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เสนอราคารายใดมิให้มีโอกาสเข้าแข่งขันกันในการเสนอราคาอย่างเป็นธรรม</a:t>
            </a:r>
          </a:p>
          <a:p>
            <a:pPr>
              <a:defRPr/>
            </a:pPr>
            <a:endParaRPr lang="th-TH" sz="3200" b="1" dirty="0">
              <a:solidFill>
                <a:srgbClr val="000099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Wingdings" pitchFamily="2" charset="2"/>
              <a:buChar char="q"/>
              <a:defRPr/>
            </a:pPr>
            <a:endParaRPr lang="th-TH" sz="32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Oval 3"/>
          <p:cNvSpPr/>
          <p:nvPr/>
        </p:nvSpPr>
        <p:spPr>
          <a:xfrm rot="19206775">
            <a:off x="7281645" y="1022241"/>
            <a:ext cx="1265621" cy="12744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เดิม</a:t>
            </a:r>
            <a:endParaRPr lang="th-TH" sz="4400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ChangeArrowheads="1"/>
          </p:cNvSpPr>
          <p:nvPr/>
        </p:nvSpPr>
        <p:spPr bwMode="auto">
          <a:xfrm>
            <a:off x="755650" y="1508125"/>
            <a:ext cx="80645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200" b="1" i="1" dirty="0">
                <a:solidFill>
                  <a:srgbClr val="6600CC"/>
                </a:solidFill>
                <a:latin typeface="EucrosiaUPC" pitchFamily="18" charset="-34"/>
                <a:cs typeface="EucrosiaUPC" pitchFamily="18" charset="-34"/>
              </a:rPr>
              <a:t>***</a:t>
            </a:r>
            <a:r>
              <a:rPr lang="th-TH" sz="32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งานซื้อ / จ้าง ทั่วไป </a:t>
            </a:r>
            <a:r>
              <a:rPr lang="th-TH" sz="3200" b="1" i="1" dirty="0">
                <a:solidFill>
                  <a:srgbClr val="6600CC"/>
                </a:solidFill>
                <a:latin typeface="EucrosiaUPC" pitchFamily="18" charset="-34"/>
                <a:cs typeface="EucrosiaUPC" pitchFamily="18" charset="-34"/>
              </a:rPr>
              <a:t>***</a:t>
            </a:r>
          </a:p>
          <a:p>
            <a:endParaRPr lang="th-TH" sz="3200" b="1" i="1" dirty="0">
              <a:solidFill>
                <a:srgbClr val="6600CC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3200" b="1" i="1" dirty="0">
                <a:latin typeface="EucrosiaUPC" pitchFamily="18" charset="-34"/>
                <a:cs typeface="EucrosiaUPC" pitchFamily="18" charset="-34"/>
              </a:rPr>
              <a:t>                     ไม่มีหลักเกณฑ์เรื่องการกำหนดผลงาน</a:t>
            </a:r>
          </a:p>
          <a:p>
            <a:r>
              <a:rPr lang="th-TH" sz="3200" b="1" i="1" dirty="0" smtClean="0">
                <a:latin typeface="EucrosiaUPC" pitchFamily="18" charset="-34"/>
                <a:cs typeface="EucrosiaUPC" pitchFamily="18" charset="-34"/>
              </a:rPr>
              <a:t>                     </a:t>
            </a:r>
            <a:r>
              <a:rPr lang="th-TH" sz="3200" b="1" i="1" dirty="0">
                <a:latin typeface="EucrosiaUPC" pitchFamily="18" charset="-34"/>
                <a:cs typeface="EucrosiaUPC" pitchFamily="18" charset="-34"/>
              </a:rPr>
              <a:t>แต่หากจำเป็นต้องกำหนด ก็เป็นดุลยพินิจ</a:t>
            </a:r>
          </a:p>
          <a:p>
            <a:r>
              <a:rPr lang="th-TH" sz="3200" b="1" i="1" dirty="0">
                <a:latin typeface="EucrosiaUPC" pitchFamily="18" charset="-34"/>
                <a:cs typeface="EucrosiaUPC" pitchFamily="18" charset="-34"/>
              </a:rPr>
              <a:t>                    ของส่วนราชการที่จะอนุโลมนำหลักเกณฑ์</a:t>
            </a:r>
          </a:p>
          <a:p>
            <a:r>
              <a:rPr lang="th-TH" sz="3200" b="1" i="1" dirty="0">
                <a:latin typeface="EucrosiaUPC" pitchFamily="18" charset="-34"/>
                <a:cs typeface="EucrosiaUPC" pitchFamily="18" charset="-34"/>
              </a:rPr>
              <a:t>                    ของงานก่อสร้างมาใช้ได้</a:t>
            </a:r>
          </a:p>
          <a:p>
            <a:r>
              <a:rPr lang="th-TH" sz="3200" b="1" i="1" dirty="0">
                <a:latin typeface="EucrosiaUPC" pitchFamily="18" charset="-34"/>
                <a:cs typeface="EucrosiaUPC" pitchFamily="18" charset="-34"/>
              </a:rPr>
              <a:t>                     </a:t>
            </a:r>
            <a:r>
              <a:rPr 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(แนววินิจฉัยของ </a:t>
            </a:r>
            <a:r>
              <a:rPr lang="th-TH" sz="32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กวพ.</a:t>
            </a:r>
            <a:r>
              <a:rPr 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  <a:p>
            <a:endParaRPr lang="th-TH" sz="3200" b="1" i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</a:t>
            </a:r>
            <a:r>
              <a:rPr lang="th-TH" sz="32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sz="3200" b="1" i="1" u="sng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ทุนจดทะเบียน</a:t>
            </a:r>
            <a:r>
              <a:rPr lang="th-TH" sz="32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กำหนดไม่ได้</a:t>
            </a:r>
            <a:r>
              <a:rPr 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(แนว</a:t>
            </a:r>
            <a:r>
              <a:rPr 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วินิจฉัยของ </a:t>
            </a:r>
            <a:r>
              <a:rPr lang="th-TH" sz="32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กวพ.</a:t>
            </a:r>
            <a:r>
              <a:rPr 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</p:txBody>
      </p:sp>
      <p:sp>
        <p:nvSpPr>
          <p:cNvPr id="63491" name="Oval 18"/>
          <p:cNvSpPr>
            <a:spLocks noChangeArrowheads="1"/>
          </p:cNvSpPr>
          <p:nvPr/>
        </p:nvSpPr>
        <p:spPr bwMode="auto">
          <a:xfrm>
            <a:off x="1982788" y="2492375"/>
            <a:ext cx="285750" cy="288925"/>
          </a:xfrm>
          <a:prstGeom prst="ellipse">
            <a:avLst/>
          </a:prstGeom>
          <a:solidFill>
            <a:srgbClr val="FF3300"/>
          </a:solidFill>
          <a:ln w="38100" cmpd="dbl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3492" name="Oval 19"/>
          <p:cNvSpPr>
            <a:spLocks noChangeArrowheads="1"/>
          </p:cNvSpPr>
          <p:nvPr/>
        </p:nvSpPr>
        <p:spPr bwMode="auto">
          <a:xfrm>
            <a:off x="1981200" y="3213100"/>
            <a:ext cx="287338" cy="287338"/>
          </a:xfrm>
          <a:prstGeom prst="ellipse">
            <a:avLst/>
          </a:prstGeom>
          <a:solidFill>
            <a:srgbClr val="FF3300"/>
          </a:solidFill>
          <a:ln w="38100" cmpd="dbl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0" y="44624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3507" name="Rectangle 24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000" b="1" i="1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5000" b="1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คุณสมบัติของผู้เสนอราคา</a:t>
              </a:r>
            </a:p>
          </p:txBody>
        </p:sp>
        <p:sp>
          <p:nvSpPr>
            <p:cNvPr id="63508" name="Rectangle 25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3509" name="Rectangle 26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3510" name="Rectangle 27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683568" y="2420888"/>
            <a:ext cx="1784350" cy="3962401"/>
            <a:chOff x="350" y="1480"/>
            <a:chExt cx="1124" cy="2496"/>
          </a:xfrm>
        </p:grpSpPr>
        <p:grpSp>
          <p:nvGrpSpPr>
            <p:cNvPr id="4" name="Group 38"/>
            <p:cNvGrpSpPr>
              <a:grpSpLocks/>
            </p:cNvGrpSpPr>
            <p:nvPr/>
          </p:nvGrpSpPr>
          <p:grpSpPr bwMode="auto">
            <a:xfrm>
              <a:off x="350" y="3385"/>
              <a:ext cx="353" cy="591"/>
              <a:chOff x="3298" y="607"/>
              <a:chExt cx="1090" cy="1709"/>
            </a:xfrm>
          </p:grpSpPr>
          <p:sp>
            <p:nvSpPr>
              <p:cNvPr id="136206" name="Oval 14"/>
              <p:cNvSpPr>
                <a:spLocks noChangeArrowheads="1"/>
              </p:cNvSpPr>
              <p:nvPr/>
            </p:nvSpPr>
            <p:spPr bwMode="gray">
              <a:xfrm>
                <a:off x="3298" y="607"/>
                <a:ext cx="1090" cy="1046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235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h-TH" sz="3200" b="1">
                  <a:latin typeface="EucrosiaUPC" pitchFamily="18" charset="-34"/>
                  <a:cs typeface="EucrosiaUPC" pitchFamily="18" charset="-34"/>
                </a:endParaRPr>
              </a:p>
            </p:txBody>
          </p:sp>
          <p:sp>
            <p:nvSpPr>
              <p:cNvPr id="63505" name="Freeform 15"/>
              <p:cNvSpPr>
                <a:spLocks/>
              </p:cNvSpPr>
              <p:nvPr/>
            </p:nvSpPr>
            <p:spPr bwMode="gray">
              <a:xfrm>
                <a:off x="3424" y="607"/>
                <a:ext cx="841" cy="394"/>
              </a:xfrm>
              <a:custGeom>
                <a:avLst/>
                <a:gdLst>
                  <a:gd name="T0" fmla="*/ 710 w 1321"/>
                  <a:gd name="T1" fmla="*/ 87 h 712"/>
                  <a:gd name="T2" fmla="*/ 719 w 1321"/>
                  <a:gd name="T3" fmla="*/ 97 h 712"/>
                  <a:gd name="T4" fmla="*/ 721 w 1321"/>
                  <a:gd name="T5" fmla="*/ 106 h 712"/>
                  <a:gd name="T6" fmla="*/ 718 w 1321"/>
                  <a:gd name="T7" fmla="*/ 113 h 712"/>
                  <a:gd name="T8" fmla="*/ 709 w 1321"/>
                  <a:gd name="T9" fmla="*/ 120 h 712"/>
                  <a:gd name="T10" fmla="*/ 695 w 1321"/>
                  <a:gd name="T11" fmla="*/ 127 h 712"/>
                  <a:gd name="T12" fmla="*/ 677 w 1321"/>
                  <a:gd name="T13" fmla="*/ 132 h 712"/>
                  <a:gd name="T14" fmla="*/ 653 w 1321"/>
                  <a:gd name="T15" fmla="*/ 137 h 712"/>
                  <a:gd name="T16" fmla="*/ 627 w 1321"/>
                  <a:gd name="T17" fmla="*/ 142 h 712"/>
                  <a:gd name="T18" fmla="*/ 597 w 1321"/>
                  <a:gd name="T19" fmla="*/ 146 h 712"/>
                  <a:gd name="T20" fmla="*/ 563 w 1321"/>
                  <a:gd name="T21" fmla="*/ 149 h 712"/>
                  <a:gd name="T22" fmla="*/ 528 w 1321"/>
                  <a:gd name="T23" fmla="*/ 151 h 712"/>
                  <a:gd name="T24" fmla="*/ 490 w 1321"/>
                  <a:gd name="T25" fmla="*/ 154 h 712"/>
                  <a:gd name="T26" fmla="*/ 450 w 1321"/>
                  <a:gd name="T27" fmla="*/ 155 h 712"/>
                  <a:gd name="T28" fmla="*/ 435 w 1321"/>
                  <a:gd name="T29" fmla="*/ 155 h 712"/>
                  <a:gd name="T30" fmla="*/ 260 w 1321"/>
                  <a:gd name="T31" fmla="*/ 155 h 712"/>
                  <a:gd name="T32" fmla="*/ 258 w 1321"/>
                  <a:gd name="T33" fmla="*/ 155 h 712"/>
                  <a:gd name="T34" fmla="*/ 223 w 1321"/>
                  <a:gd name="T35" fmla="*/ 155 h 712"/>
                  <a:gd name="T36" fmla="*/ 190 w 1321"/>
                  <a:gd name="T37" fmla="*/ 154 h 712"/>
                  <a:gd name="T38" fmla="*/ 159 w 1321"/>
                  <a:gd name="T39" fmla="*/ 152 h 712"/>
                  <a:gd name="T40" fmla="*/ 129 w 1321"/>
                  <a:gd name="T41" fmla="*/ 151 h 712"/>
                  <a:gd name="T42" fmla="*/ 102 w 1321"/>
                  <a:gd name="T43" fmla="*/ 148 h 712"/>
                  <a:gd name="T44" fmla="*/ 78 w 1321"/>
                  <a:gd name="T45" fmla="*/ 144 h 712"/>
                  <a:gd name="T46" fmla="*/ 55 w 1321"/>
                  <a:gd name="T47" fmla="*/ 142 h 712"/>
                  <a:gd name="T48" fmla="*/ 38 w 1321"/>
                  <a:gd name="T49" fmla="*/ 138 h 712"/>
                  <a:gd name="T50" fmla="*/ 20 w 1321"/>
                  <a:gd name="T51" fmla="*/ 133 h 712"/>
                  <a:gd name="T52" fmla="*/ 11 w 1321"/>
                  <a:gd name="T53" fmla="*/ 127 h 712"/>
                  <a:gd name="T54" fmla="*/ 4 w 1321"/>
                  <a:gd name="T55" fmla="*/ 121 h 712"/>
                  <a:gd name="T56" fmla="*/ 0 w 1321"/>
                  <a:gd name="T57" fmla="*/ 115 h 712"/>
                  <a:gd name="T58" fmla="*/ 0 w 1321"/>
                  <a:gd name="T59" fmla="*/ 114 h 712"/>
                  <a:gd name="T60" fmla="*/ 3 w 1321"/>
                  <a:gd name="T61" fmla="*/ 106 h 712"/>
                  <a:gd name="T62" fmla="*/ 10 w 1321"/>
                  <a:gd name="T63" fmla="*/ 97 h 712"/>
                  <a:gd name="T64" fmla="*/ 27 w 1321"/>
                  <a:gd name="T65" fmla="*/ 81 h 712"/>
                  <a:gd name="T66" fmla="*/ 50 w 1321"/>
                  <a:gd name="T67" fmla="*/ 65 h 712"/>
                  <a:gd name="T68" fmla="*/ 80 w 1321"/>
                  <a:gd name="T69" fmla="*/ 51 h 712"/>
                  <a:gd name="T70" fmla="*/ 111 w 1321"/>
                  <a:gd name="T71" fmla="*/ 38 h 712"/>
                  <a:gd name="T72" fmla="*/ 147 w 1321"/>
                  <a:gd name="T73" fmla="*/ 27 h 712"/>
                  <a:gd name="T74" fmla="*/ 187 w 1321"/>
                  <a:gd name="T75" fmla="*/ 18 h 712"/>
                  <a:gd name="T76" fmla="*/ 227 w 1321"/>
                  <a:gd name="T77" fmla="*/ 10 h 712"/>
                  <a:gd name="T78" fmla="*/ 272 w 1321"/>
                  <a:gd name="T79" fmla="*/ 5 h 712"/>
                  <a:gd name="T80" fmla="*/ 317 w 1321"/>
                  <a:gd name="T81" fmla="*/ 2 h 712"/>
                  <a:gd name="T82" fmla="*/ 365 w 1321"/>
                  <a:gd name="T83" fmla="*/ 0 h 712"/>
                  <a:gd name="T84" fmla="*/ 365 w 1321"/>
                  <a:gd name="T85" fmla="*/ 0 h 712"/>
                  <a:gd name="T86" fmla="*/ 414 w 1321"/>
                  <a:gd name="T87" fmla="*/ 2 h 712"/>
                  <a:gd name="T88" fmla="*/ 463 w 1321"/>
                  <a:gd name="T89" fmla="*/ 5 h 712"/>
                  <a:gd name="T90" fmla="*/ 509 w 1321"/>
                  <a:gd name="T91" fmla="*/ 11 h 712"/>
                  <a:gd name="T92" fmla="*/ 552 w 1321"/>
                  <a:gd name="T93" fmla="*/ 20 h 712"/>
                  <a:gd name="T94" fmla="*/ 591 w 1321"/>
                  <a:gd name="T95" fmla="*/ 30 h 712"/>
                  <a:gd name="T96" fmla="*/ 628 w 1321"/>
                  <a:gd name="T97" fmla="*/ 43 h 712"/>
                  <a:gd name="T98" fmla="*/ 660 w 1321"/>
                  <a:gd name="T99" fmla="*/ 56 h 712"/>
                  <a:gd name="T100" fmla="*/ 688 w 1321"/>
                  <a:gd name="T101" fmla="*/ 71 h 712"/>
                  <a:gd name="T102" fmla="*/ 710 w 1321"/>
                  <a:gd name="T103" fmla="*/ 87 h 712"/>
                  <a:gd name="T104" fmla="*/ 710 w 1321"/>
                  <a:gd name="T105" fmla="*/ 87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h-TH" sz="3200" b="1">
                  <a:latin typeface="EucrosiaUPC" pitchFamily="18" charset="-34"/>
                  <a:cs typeface="EucrosiaUPC" pitchFamily="18" charset="-34"/>
                </a:endParaRPr>
              </a:p>
            </p:txBody>
          </p:sp>
          <p:sp>
            <p:nvSpPr>
              <p:cNvPr id="63506" name="Text Box 16"/>
              <p:cNvSpPr txBox="1">
                <a:spLocks noChangeArrowheads="1"/>
              </p:cNvSpPr>
              <p:nvPr/>
            </p:nvSpPr>
            <p:spPr bwMode="gray">
              <a:xfrm>
                <a:off x="3664" y="1252"/>
                <a:ext cx="359" cy="106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endParaRPr lang="en-US" sz="3200" b="1">
                  <a:solidFill>
                    <a:srgbClr val="FFFFFF"/>
                  </a:solidFill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1111" y="1480"/>
              <a:ext cx="363" cy="363"/>
              <a:chOff x="2016" y="1920"/>
              <a:chExt cx="1680" cy="1680"/>
            </a:xfrm>
          </p:grpSpPr>
          <p:sp>
            <p:nvSpPr>
              <p:cNvPr id="136214" name="Oval 22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800" b="1">
                  <a:latin typeface="EucrosiaUPC" pitchFamily="18" charset="-34"/>
                  <a:cs typeface="EucrosiaUPC" pitchFamily="18" charset="-34"/>
                </a:endParaRPr>
              </a:p>
            </p:txBody>
          </p:sp>
          <p:sp>
            <p:nvSpPr>
              <p:cNvPr id="63503" name="Freeform 23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h-TH" sz="1800" b="1"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1111" y="1933"/>
              <a:ext cx="363" cy="393"/>
              <a:chOff x="3938" y="1968"/>
              <a:chExt cx="430" cy="473"/>
            </a:xfrm>
          </p:grpSpPr>
          <p:grpSp>
            <p:nvGrpSpPr>
              <p:cNvPr id="7" name="Group 26"/>
              <p:cNvGrpSpPr>
                <a:grpSpLocks/>
              </p:cNvGrpSpPr>
              <p:nvPr/>
            </p:nvGrpSpPr>
            <p:grpSpPr bwMode="auto">
              <a:xfrm>
                <a:off x="3938" y="1968"/>
                <a:ext cx="430" cy="437"/>
                <a:chOff x="2016" y="1920"/>
                <a:chExt cx="1680" cy="1680"/>
              </a:xfrm>
            </p:grpSpPr>
            <p:sp>
              <p:nvSpPr>
                <p:cNvPr id="136219" name="Oval 27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62353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 b="1"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63501" name="Freeform 28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095 w 1321"/>
                    <a:gd name="T1" fmla="*/ 141 h 712"/>
                    <a:gd name="T2" fmla="*/ 1109 w 1321"/>
                    <a:gd name="T3" fmla="*/ 156 h 712"/>
                    <a:gd name="T4" fmla="*/ 1112 w 1321"/>
                    <a:gd name="T5" fmla="*/ 170 h 712"/>
                    <a:gd name="T6" fmla="*/ 1107 w 1321"/>
                    <a:gd name="T7" fmla="*/ 182 h 712"/>
                    <a:gd name="T8" fmla="*/ 1093 w 1321"/>
                    <a:gd name="T9" fmla="*/ 192 h 712"/>
                    <a:gd name="T10" fmla="*/ 1071 w 1321"/>
                    <a:gd name="T11" fmla="*/ 204 h 712"/>
                    <a:gd name="T12" fmla="*/ 1043 w 1321"/>
                    <a:gd name="T13" fmla="*/ 213 h 712"/>
                    <a:gd name="T14" fmla="*/ 1007 w 1321"/>
                    <a:gd name="T15" fmla="*/ 221 h 712"/>
                    <a:gd name="T16" fmla="*/ 966 w 1321"/>
                    <a:gd name="T17" fmla="*/ 229 h 712"/>
                    <a:gd name="T18" fmla="*/ 919 w 1321"/>
                    <a:gd name="T19" fmla="*/ 235 h 712"/>
                    <a:gd name="T20" fmla="*/ 868 w 1321"/>
                    <a:gd name="T21" fmla="*/ 240 h 712"/>
                    <a:gd name="T22" fmla="*/ 814 w 1321"/>
                    <a:gd name="T23" fmla="*/ 243 h 712"/>
                    <a:gd name="T24" fmla="*/ 754 w 1321"/>
                    <a:gd name="T25" fmla="*/ 248 h 712"/>
                    <a:gd name="T26" fmla="*/ 694 w 1321"/>
                    <a:gd name="T27" fmla="*/ 249 h 712"/>
                    <a:gd name="T28" fmla="*/ 670 w 1321"/>
                    <a:gd name="T29" fmla="*/ 250 h 712"/>
                    <a:gd name="T30" fmla="*/ 401 w 1321"/>
                    <a:gd name="T31" fmla="*/ 250 h 712"/>
                    <a:gd name="T32" fmla="*/ 397 w 1321"/>
                    <a:gd name="T33" fmla="*/ 250 h 712"/>
                    <a:gd name="T34" fmla="*/ 344 w 1321"/>
                    <a:gd name="T35" fmla="*/ 249 h 712"/>
                    <a:gd name="T36" fmla="*/ 293 w 1321"/>
                    <a:gd name="T37" fmla="*/ 248 h 712"/>
                    <a:gd name="T38" fmla="*/ 245 w 1321"/>
                    <a:gd name="T39" fmla="*/ 245 h 712"/>
                    <a:gd name="T40" fmla="*/ 199 w 1321"/>
                    <a:gd name="T41" fmla="*/ 242 h 712"/>
                    <a:gd name="T42" fmla="*/ 158 w 1321"/>
                    <a:gd name="T43" fmla="*/ 238 h 712"/>
                    <a:gd name="T44" fmla="*/ 120 w 1321"/>
                    <a:gd name="T45" fmla="*/ 232 h 712"/>
                    <a:gd name="T46" fmla="*/ 84 w 1321"/>
                    <a:gd name="T47" fmla="*/ 228 h 712"/>
                    <a:gd name="T48" fmla="*/ 58 w 1321"/>
                    <a:gd name="T49" fmla="*/ 222 h 712"/>
                    <a:gd name="T50" fmla="*/ 30 w 1321"/>
                    <a:gd name="T51" fmla="*/ 214 h 712"/>
                    <a:gd name="T52" fmla="*/ 18 w 1321"/>
                    <a:gd name="T53" fmla="*/ 205 h 712"/>
                    <a:gd name="T54" fmla="*/ 6 w 1321"/>
                    <a:gd name="T55" fmla="*/ 195 h 712"/>
                    <a:gd name="T56" fmla="*/ 0 w 1321"/>
                    <a:gd name="T57" fmla="*/ 184 h 712"/>
                    <a:gd name="T58" fmla="*/ 0 w 1321"/>
                    <a:gd name="T59" fmla="*/ 183 h 712"/>
                    <a:gd name="T60" fmla="*/ 4 w 1321"/>
                    <a:gd name="T61" fmla="*/ 170 h 712"/>
                    <a:gd name="T62" fmla="*/ 16 w 1321"/>
                    <a:gd name="T63" fmla="*/ 157 h 712"/>
                    <a:gd name="T64" fmla="*/ 42 w 1321"/>
                    <a:gd name="T65" fmla="*/ 130 h 712"/>
                    <a:gd name="T66" fmla="*/ 77 w 1321"/>
                    <a:gd name="T67" fmla="*/ 105 h 712"/>
                    <a:gd name="T68" fmla="*/ 124 w 1321"/>
                    <a:gd name="T69" fmla="*/ 83 h 712"/>
                    <a:gd name="T70" fmla="*/ 172 w 1321"/>
                    <a:gd name="T71" fmla="*/ 61 h 712"/>
                    <a:gd name="T72" fmla="*/ 227 w 1321"/>
                    <a:gd name="T73" fmla="*/ 43 h 712"/>
                    <a:gd name="T74" fmla="*/ 287 w 1321"/>
                    <a:gd name="T75" fmla="*/ 29 h 712"/>
                    <a:gd name="T76" fmla="*/ 349 w 1321"/>
                    <a:gd name="T77" fmla="*/ 16 h 712"/>
                    <a:gd name="T78" fmla="*/ 419 w 1321"/>
                    <a:gd name="T79" fmla="*/ 8 h 712"/>
                    <a:gd name="T80" fmla="*/ 489 w 1321"/>
                    <a:gd name="T81" fmla="*/ 4 h 712"/>
                    <a:gd name="T82" fmla="*/ 562 w 1321"/>
                    <a:gd name="T83" fmla="*/ 0 h 712"/>
                    <a:gd name="T84" fmla="*/ 562 w 1321"/>
                    <a:gd name="T85" fmla="*/ 0 h 712"/>
                    <a:gd name="T86" fmla="*/ 639 w 1321"/>
                    <a:gd name="T87" fmla="*/ 4 h 712"/>
                    <a:gd name="T88" fmla="*/ 713 w 1321"/>
                    <a:gd name="T89" fmla="*/ 8 h 712"/>
                    <a:gd name="T90" fmla="*/ 785 w 1321"/>
                    <a:gd name="T91" fmla="*/ 18 h 712"/>
                    <a:gd name="T92" fmla="*/ 851 w 1321"/>
                    <a:gd name="T93" fmla="*/ 32 h 712"/>
                    <a:gd name="T94" fmla="*/ 911 w 1321"/>
                    <a:gd name="T95" fmla="*/ 48 h 712"/>
                    <a:gd name="T96" fmla="*/ 967 w 1321"/>
                    <a:gd name="T97" fmla="*/ 69 h 712"/>
                    <a:gd name="T98" fmla="*/ 1017 w 1321"/>
                    <a:gd name="T99" fmla="*/ 90 h 712"/>
                    <a:gd name="T100" fmla="*/ 1060 w 1321"/>
                    <a:gd name="T101" fmla="*/ 114 h 712"/>
                    <a:gd name="T102" fmla="*/ 1095 w 1321"/>
                    <a:gd name="T103" fmla="*/ 141 h 712"/>
                    <a:gd name="T104" fmla="*/ 1095 w 1321"/>
                    <a:gd name="T105" fmla="*/ 141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h-TH" sz="1800" b="1"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sp>
            <p:nvSpPr>
              <p:cNvPr id="63499" name="Text Box 29"/>
              <p:cNvSpPr txBox="1">
                <a:spLocks noChangeArrowheads="1"/>
              </p:cNvSpPr>
              <p:nvPr/>
            </p:nvSpPr>
            <p:spPr bwMode="gray">
              <a:xfrm>
                <a:off x="4086" y="2025"/>
                <a:ext cx="137" cy="41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endParaRPr lang="en-US" sz="3000" b="1">
                  <a:solidFill>
                    <a:srgbClr val="FFFFFF"/>
                  </a:solidFill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27" name="Straight Connector 2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Oval 2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ระเบียบกระทรวงการคลัง ว่าด้วยการรับเงินหรือทรัพย์สิน</a:t>
            </a:r>
            <a:b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ที่มีผู้บริจาคให้ทางราชการ พ.ศ. 2526 </a:t>
            </a:r>
            <a:endParaRPr lang="th-TH" sz="3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4525963"/>
          </a:xfrm>
        </p:spPr>
        <p:txBody>
          <a:bodyPr/>
          <a:lstStyle/>
          <a:p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ข้อ 7 </a:t>
            </a:r>
            <a:r>
              <a:rPr lang="th-TH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ห้ามมิให้ส่วนราชการกำหนดเงื่อนไขในการประมูลซื้อทรัพย์สิน จ้างทำของ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หรือให้เช่า ทรัพย์สิน โดยระบุ</a:t>
            </a:r>
            <a:r>
              <a:rPr lang="th-TH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ให้ผู้ขาย ผู้รับจ้าง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ผู้เช่าทรัพย์สิน หรือผู้ที่เป็นคู่สัญญากับทางราชการ</a:t>
            </a:r>
            <a:r>
              <a:rPr lang="th-TH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ต้องบริจาคเงินหรือ ทรัพย์สินให้แก่ส่วนราชการ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>
              <a:buNone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          ส่วนราชการจะกำหนดเงื่อนไขในการประมูลตามวรรคแรกให้มีการบริจาคทรัพย์สิน ประเภทอสังหาริมทรัพย์รวมทั้งทรัพย์สินที่เป็นส่วนประกอบของอสังหาริมทรัพย์นั้นก็ได้ แต่จะต้องได้รับความเห็นชอบจากกระทรวงการคลังก่อน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เงื่อนไขในการจัดซื้อจัดจ้าง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มนมุมสี่เหลี่ยมด้านเดียวกัน 3"/>
          <p:cNvSpPr/>
          <p:nvPr/>
        </p:nvSpPr>
        <p:spPr>
          <a:xfrm>
            <a:off x="500034" y="1004392"/>
            <a:ext cx="2643206" cy="840432"/>
          </a:xfrm>
          <a:prstGeom prst="round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ดุลพินิจ</a:t>
            </a:r>
          </a:p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ของหน่วยงาน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มนมุมสี่เหลี่ยมด้านเดียวกัน 4"/>
          <p:cNvSpPr/>
          <p:nvPr/>
        </p:nvSpPr>
        <p:spPr>
          <a:xfrm>
            <a:off x="3286116" y="1004392"/>
            <a:ext cx="2643206" cy="840432"/>
          </a:xfrm>
          <a:prstGeom prst="round2Same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กฎหมาย + ระเบียบฯ </a:t>
            </a:r>
            <a:endParaRPr lang="en-US" sz="2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+ </a:t>
            </a:r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หนังสือเวียน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มนมุมสี่เหลี่ยมด้านเดียวกัน 5"/>
          <p:cNvSpPr/>
          <p:nvPr/>
        </p:nvSpPr>
        <p:spPr>
          <a:xfrm>
            <a:off x="6072198" y="1004392"/>
            <a:ext cx="2643206" cy="840432"/>
          </a:xfrm>
          <a:prstGeom prst="round2Same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กฎหมาย</a:t>
            </a:r>
          </a:p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ที่เกี่ยวข้อง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1844824"/>
            <a:ext cx="2643206" cy="460851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การพิจารณาราคารวม / ราคาต่อรายการ / ราคา</a:t>
            </a:r>
          </a:p>
          <a:p>
            <a:pPr algn="l"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ต่อหน่วย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การยืนราคา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การให้หรือขายเอกสาร / แบบรูป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ระยะเวลาเข้าทำสัญญา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การแบ่งงวดงาน/เงิน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การส่งมอบงานและเบิกจ่ายเงินข้ามงวด</a:t>
            </a:r>
          </a:p>
          <a:p>
            <a:pPr algn="ctr"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ฯลฯ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286116" y="1844824"/>
            <a:ext cx="2643206" cy="460851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เกณฑ์การพิจารณาคัดเลือกข้อเสนอ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ราคาที่เสนอต้องรวมภาษี (ถ้ามี) และค่าใช้จ่ายทั้งปวง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ค่าปรับ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การประกันความชำรุดบกพร่อง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การจ่ายเงินล่วงหน้า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หลักประกันต่างๆ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การยึดหลักประกันการเสนอราคา</a:t>
            </a:r>
          </a:p>
          <a:p>
            <a:pPr algn="ctr"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ฯลฯ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072198" y="1844824"/>
            <a:ext cx="2643206" cy="460851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งวดงาน/เงินต้องสัมพันธ์กัน</a:t>
            </a:r>
          </a:p>
          <a:p>
            <a:pPr algn="l"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การจ้างบริการรักษาความปลอดภัย</a:t>
            </a:r>
          </a:p>
          <a:p>
            <a:pPr algn="ctr"/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ฯลฯ</a:t>
            </a:r>
          </a:p>
          <a:p>
            <a:pPr algn="l"/>
            <a:endParaRPr lang="th-TH" sz="2600" b="1" dirty="0" smtClean="0">
              <a:latin typeface="EucrosiaUPC" pitchFamily="18" charset="-34"/>
              <a:cs typeface="EucrosiaUPC" pitchFamily="18" charset="-34"/>
            </a:endParaRPr>
          </a:p>
          <a:p>
            <a:pPr algn="l"/>
            <a:endParaRPr lang="th-TH" sz="2600" b="1" dirty="0" smtClean="0">
              <a:latin typeface="EucrosiaUPC" pitchFamily="18" charset="-34"/>
              <a:cs typeface="EucrosiaUPC" pitchFamily="18" charset="-34"/>
            </a:endParaRPr>
          </a:p>
          <a:p>
            <a:pPr algn="l"/>
            <a:endParaRPr lang="th-TH" sz="2600" b="1" dirty="0" smtClean="0">
              <a:latin typeface="EucrosiaUPC" pitchFamily="18" charset="-34"/>
              <a:cs typeface="EucrosiaUPC" pitchFamily="18" charset="-34"/>
            </a:endParaRPr>
          </a:p>
          <a:p>
            <a:pPr algn="l"/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115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08912" cy="2952328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หลักเกณฑ์การพิจารณา</a:t>
            </a:r>
            <a:b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คัดเลือกข้อเสนอ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933056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789040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ทางเลือ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000841" y="1772816"/>
            <a:ext cx="3819631" cy="3220964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1769"/>
            <a:ext cx="7382054" cy="942975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alt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หลักเกณฑ์การพิจารณาคัดเลือกข้อเสนอ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196752"/>
            <a:ext cx="8786874" cy="5357850"/>
          </a:xfrm>
          <a:noFill/>
          <a:ln w="63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การพิจารณาคัดเลือกข้อเสนอโดยวิธีประกาศเชิญชวนทั่วไป หรือวิธีคัดเลือก </a:t>
            </a:r>
            <a:b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ให้คำนึงถึงประโยชน์สาธารณะและวัตถุประสงค์การใช้งาน</a:t>
            </a:r>
          </a:p>
          <a:p>
            <a:pPr marL="457200" indent="-457200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คำนึงถึง</a:t>
            </a:r>
            <a:r>
              <a:rPr lang="th-TH" altLang="th-TH" sz="28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เกณฑ์ราคา และ เกณฑ์อื่น </a:t>
            </a: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ประกอบด้วย ดังนี้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1. ต้นทุนของพัสดุตลอดอายุการใช้งาน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2. มาตรฐานสินค้าหรือบริการ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3. บริการหลังขาย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4. พัสดุที่รัฐต้องการส่งเสริมหรือสนับสนุน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5. การประเมินผลการปฏิบัติงานของผู้ประกอบการ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6. ข้อเสนอด้านเทคนิคหรือข้อเสนออื่น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7. เกณฑ์อื่นที่กำหนดในกฎกระทรวง</a:t>
            </a:r>
          </a:p>
          <a:p>
            <a:pPr marL="457200" indent="-457200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th-TH" altLang="th-TH" sz="28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กรณีตาม 4. ให้เป็นไปตามที่กำหนดในกฎกระทรวง อย่างน้อยต้องส่งเสริมหรือสนับสนุนพัสดุที่สร้างนวัตกรรมหรือพัสดุที่อนุรักษ์พลังงานหรือสิ่งแวดล้อม</a:t>
            </a:r>
            <a:endParaRPr lang="en-US" altLang="th-TH" sz="2800" b="1" i="1" dirty="0" smtClean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395536" y="72008"/>
            <a:ext cx="1296144" cy="1196752"/>
          </a:xfrm>
          <a:prstGeom prst="wedgeEllipseCallout">
            <a:avLst>
              <a:gd name="adj1" fmla="val 65011"/>
              <a:gd name="adj2" fmla="val -2409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มาตรา 65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424936" cy="4525963"/>
          </a:xfrm>
        </p:spPr>
        <p:txBody>
          <a:bodyPr>
            <a:noAutofit/>
          </a:bodyPr>
          <a:lstStyle/>
          <a:p>
            <a:pPr marL="180975" indent="-180975"/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ให้รัฐมนตรีออกระเบียบกำหนดหลักเกณฑ์เกี่ยวกับการพิจารณาคัดเลือก</a:t>
            </a:r>
          </a:p>
          <a:p>
            <a:pPr marL="180975" indent="-180975"/>
            <a:r>
              <a:rPr lang="th-TH" sz="23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อย่างน้อยต้องกำหนดให้เลือกเกณฑ์ใดเกณฑ์หนึ่งหรือหลายเกณฑ์ก็ได้ประกอบเกณฑ์ราคา</a:t>
            </a:r>
          </a:p>
          <a:p>
            <a:pPr marL="180975" indent="-180975"/>
            <a:r>
              <a:rPr lang="th-TH" sz="23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กรณีไม่อาจเลือกเกณฑ์อื่นประกอบ และจำเป็นต้องใช้เกณฑ์เดียว ให้ใช้เกณฑ์ราคา</a:t>
            </a:r>
          </a:p>
          <a:p>
            <a:pPr marL="180975" indent="-180975"/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ต้องกำหนด</a:t>
            </a:r>
            <a:r>
              <a:rPr lang="th-TH" sz="23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น้ำหนัก</a:t>
            </a: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ของแต่ละเกณฑ์ให้ชัดเจน รวมทั้ง</a:t>
            </a:r>
            <a:r>
              <a:rPr lang="th-TH" sz="23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การให้คะแนน</a:t>
            </a: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พร้อมด้วยเหตุผลของการ      ให้คะแนนในแต่ละเกณฑ์</a:t>
            </a:r>
          </a:p>
          <a:p>
            <a:pPr marL="180975" indent="-180975"/>
            <a:r>
              <a:rPr lang="th-TH" sz="23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ให้ประกาศเกณฑ์ที่ใช้ในการพิจารณาและน้ำหนักของแต่ละเกณฑ์ในประกาศเชิญชวน หรือหนังสือเชิญชวนแล้วแต่กรณี</a:t>
            </a:r>
          </a:p>
          <a:p>
            <a:pPr marL="180975" indent="-180975"/>
            <a:r>
              <a:rPr lang="th-TH" sz="23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การพิจารณาข้อเสนอให้จัดเรียงลำดับตามคะแนน และให้เลือกข้อเสนอที่มีคะแนนสูงสุด</a:t>
            </a:r>
          </a:p>
          <a:p>
            <a:pPr marL="180975" indent="-180975"/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กรณีไม่สามารถออกระเบียบการคัดเลือกของพัสดุทุกประเภทได้ จะกำหนดตัวอย่างเพื่อเป็นแนวทางก็ได้</a:t>
            </a:r>
          </a:p>
          <a:p>
            <a:pPr marL="180975" indent="-180975"/>
            <a:r>
              <a:rPr lang="th-TH" sz="23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กรณีการจัดซื้อจัดจ้างที่จะต้องคำนึงถึงเทคโนโลยีของพัสดุ หรือคุณสมบัติของผู้ยื่นข้อเสนอ หรือกรณีอื่นที่ทำให้มีปัญหาในการพิจารณาคัดเลือกข้อเสนอ หน่วยงานของรัฐอาจกำหนดให้ยื่นข้อเสนอด้านเทคนิคหรือข้อเสนออื่นก่อนการพิจารณาคัดเลือกข้อเสนอตามวรรคหนึ่งก็ได้ ทั้งนี้ ตามระเบียบที่รัฐมนตรีกำหนด</a:t>
            </a:r>
          </a:p>
          <a:p>
            <a:endParaRPr lang="th-TH" sz="23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14860"/>
            <a:ext cx="7056784" cy="765868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th-TH" alt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หลักเกณฑ์การพิจารณาคัดเลือกข้อเสนอ</a:t>
            </a: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7524328" y="260648"/>
            <a:ext cx="1296144" cy="1268760"/>
          </a:xfrm>
          <a:prstGeom prst="wedgeEllipseCallout">
            <a:avLst>
              <a:gd name="adj1" fmla="val -68736"/>
              <a:gd name="adj2" fmla="val -22679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มาตรา 65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720080"/>
          </a:xfrm>
        </p:spPr>
        <p:txBody>
          <a:bodyPr>
            <a:norm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เกณฑ์การพิจารณาคัดเลือกข้อเสนอ</a:t>
            </a:r>
            <a:endParaRPr lang="th-TH" sz="36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118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539552" y="836712"/>
            <a:ext cx="4104456" cy="144016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 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การซื้อหรือจ้างที่มีการกำหนดคุณลักษณะเฉพาะของพัสดุที่เป็นมาตรฐาน และมีคุณภาพดีเพียงพอตามความต้องการใช้งาน และเป็นประโยชน์ต่อหน่วยงานของรัฐแล้ว</a:t>
            </a:r>
            <a:endParaRPr lang="th-TH" sz="2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4008" y="836712"/>
            <a:ext cx="4032448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สามารถใช้เกณฑ์ราคา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ผู้ที่เสนอราคาต่ำสุดเป็นผู้ชนะ</a:t>
            </a:r>
            <a:endParaRPr lang="th-TH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539552" y="2348880"/>
            <a:ext cx="4104456" cy="17281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การซื้อหรือจ้างที่มีความซับซ้อน มีเทคโนโลยีสูง หรือมีเทคนิคเฉพาะ จำเป็น ต้องคัดเลือกพัสดุมีคุณภาพดีตามความต้องการใช้งานของหน่วยงานของรัฐนั้น และเป็นประโยชน์ต่อหน่วยงานของรัฐมากที่สุด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4008" y="2348880"/>
            <a:ext cx="4032448" cy="1728192"/>
          </a:xfrm>
          <a:prstGeom prst="rect">
            <a:avLst/>
          </a:prstGeom>
          <a:solidFill>
            <a:srgbClr val="FFFF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Arial" pitchFamily="34" charset="0"/>
              <a:buChar char="•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สามารถใช้เกณฑ์ราคาประกอบเกณฑ์อื่นตาม มาตรา 65 วรรคหนึ่ง</a:t>
            </a:r>
          </a:p>
          <a:p>
            <a:pPr>
              <a:buFont typeface="Arial" pitchFamily="34" charset="0"/>
              <a:buChar char="•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ผู้ยื่นข้อเสนอที่มีคุณภาพและคุณสมบัติถูกต้อง ครบถ้วน ซึ่งได้คะแนนรวมสูงสุดเป็นผู้ชนะ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552" y="4149080"/>
            <a:ext cx="4104456" cy="216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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ซื้อหรือจ้างที่มีการกำหนดคุณลักษณะเฉพาะที่จะต้องคำนึงถึงเทคโนโลยีของพัสดุหรือคุณสมบัติของผู้ยื่นข้อเสนอ ซึ่งอาจจะมีข้อเสนอที่ไม่อยู่ในฐานเดียวกันเป็นเหตุให้มีปัญหาในการพิจารณาคัดเลือกข้อเสนอ</a:t>
            </a:r>
            <a:endParaRPr lang="th-TH" sz="2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4008" y="4149080"/>
            <a:ext cx="4032448" cy="216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Arial" pitchFamily="34" charset="0"/>
              <a:buChar char="•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ให้กำหนดเป็นเงื่อนไขให้มีการยื่นข้อเสนอด้านเทคนิคหรือข้อเสนออื่นแยกมาต่างหาก</a:t>
            </a:r>
          </a:p>
          <a:p>
            <a:pPr>
              <a:buFont typeface="Arial" pitchFamily="34" charset="0"/>
              <a:buChar char="•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ให้พิจารณาคัดเลือกผู้ยื่นข้อเสนอที่มีคุณสมบัติถูกต้อง ครบถ้วน และเป็นประโยชน์ต่อหน่วยงานของรัฐ ซึ่งได้คะแนนข้อเสนอด้านเทคนิคหรือข้อเสนออื่นผ่านเกณฑ์ขั้นต่ำตามที่หน่วยงานของรัฐกำหนด</a:t>
            </a:r>
          </a:p>
          <a:p>
            <a:pPr>
              <a:buFont typeface="Arial" pitchFamily="34" charset="0"/>
              <a:buChar char="•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แล้วให้ดำเนินการตาม 1. หรือ 2. ต่อไป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คำบรรยายภาพแบบวงรี 3"/>
          <p:cNvSpPr/>
          <p:nvPr/>
        </p:nvSpPr>
        <p:spPr>
          <a:xfrm>
            <a:off x="7380312" y="188640"/>
            <a:ext cx="1512168" cy="1440160"/>
          </a:xfrm>
          <a:prstGeom prst="wedgeEllipseCallout">
            <a:avLst>
              <a:gd name="adj1" fmla="val -74615"/>
              <a:gd name="adj2" fmla="val -19676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 ข้อ 83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ขั้นตอ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31264" y="1600378"/>
            <a:ext cx="6024911" cy="4924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ปากก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8154" y="2276872"/>
            <a:ext cx="2430270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1547664" y="476672"/>
            <a:ext cx="6120680" cy="14465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th-TH" sz="4400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ผลของการจัดทำ</a:t>
            </a:r>
            <a:r>
              <a:rPr lang="th-TH" sz="4400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ขอบเขตของงาน</a:t>
            </a:r>
          </a:p>
          <a:p>
            <a:pPr lvl="0" algn="ctr"/>
            <a:r>
              <a:rPr lang="th-TH" sz="4400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หรือรายละเอียดคุณลักษณะเฉพาะ ?</a:t>
            </a:r>
            <a:endParaRPr lang="th-TH" sz="44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" name="Elbow Connector 3"/>
          <p:cNvCxnSpPr/>
          <p:nvPr/>
        </p:nvCxnSpPr>
        <p:spPr>
          <a:xfrm flipV="1">
            <a:off x="0" y="3789040"/>
            <a:ext cx="9144000" cy="165618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0" y="4077072"/>
            <a:ext cx="9144000" cy="1656184"/>
          </a:xfrm>
          <a:prstGeom prst="bentConnector3">
            <a:avLst>
              <a:gd name="adj1" fmla="val 48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แว่นต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4581128"/>
            <a:ext cx="2664296" cy="1129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2627784" y="2204864"/>
            <a:ext cx="10081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Spec.</a:t>
            </a:r>
            <a:endParaRPr lang="th-TH" sz="24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5576" y="3429000"/>
            <a:ext cx="10081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FF0000"/>
                </a:solidFill>
              </a:rPr>
              <a:t>เปิดกว้าง</a:t>
            </a:r>
            <a:endParaRPr lang="th-TH" sz="2400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55776" y="3429000"/>
            <a:ext cx="10081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err="1" smtClean="0">
                <a:solidFill>
                  <a:srgbClr val="FF0000"/>
                </a:solidFill>
              </a:rPr>
              <a:t>ล็อค</a:t>
            </a:r>
            <a:endParaRPr lang="th-TH" sz="2400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99992" y="3429000"/>
            <a:ext cx="10081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FF0000"/>
                </a:solidFill>
              </a:rPr>
              <a:t>กีดกัน</a:t>
            </a:r>
            <a:endParaRPr lang="th-TH" sz="24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83768" y="4653136"/>
            <a:ext cx="10081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FF0000"/>
                </a:solidFill>
              </a:rPr>
              <a:t>อุทธรณ์</a:t>
            </a:r>
            <a:endParaRPr lang="th-TH" sz="2400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27984" y="4653136"/>
            <a:ext cx="10081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FF0000"/>
                </a:solidFill>
              </a:rPr>
              <a:t>ร้องเรียน</a:t>
            </a:r>
            <a:endParaRPr lang="th-TH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Rectangle 4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8" name="Straight Connector 4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Oval 4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cxnSp>
        <p:nvCxnSpPr>
          <p:cNvPr id="24" name="Elbow Connector 23"/>
          <p:cNvCxnSpPr/>
          <p:nvPr/>
        </p:nvCxnSpPr>
        <p:spPr>
          <a:xfrm flipV="1">
            <a:off x="0" y="6021288"/>
            <a:ext cx="9144000" cy="720080"/>
          </a:xfrm>
          <a:prstGeom prst="bentConnector3">
            <a:avLst>
              <a:gd name="adj1" fmla="val 44651"/>
            </a:avLst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 flipV="1">
            <a:off x="0" y="5877272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flipV="1">
            <a:off x="0" y="548680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 flipV="1">
            <a:off x="0" y="620688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95536" y="692696"/>
          <a:ext cx="540060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03848" y="-13394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กฎกระทรวง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</a:t>
            </a:fld>
            <a:endParaRPr lang="th-TH" dirty="0"/>
          </a:p>
        </p:txBody>
      </p:sp>
      <p:sp>
        <p:nvSpPr>
          <p:cNvPr id="7" name="Oval 6"/>
          <p:cNvSpPr/>
          <p:nvPr/>
        </p:nvSpPr>
        <p:spPr>
          <a:xfrm>
            <a:off x="395536" y="836712"/>
            <a:ext cx="720080" cy="72008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Oval 7"/>
          <p:cNvSpPr/>
          <p:nvPr/>
        </p:nvSpPr>
        <p:spPr>
          <a:xfrm>
            <a:off x="395536" y="2060848"/>
            <a:ext cx="72008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5536" y="3068960"/>
            <a:ext cx="720080" cy="72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3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5536" y="4293096"/>
            <a:ext cx="720080" cy="72008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4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5536" y="5445224"/>
            <a:ext cx="72008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5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796136" y="692696"/>
            <a:ext cx="1512168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ราชกิจจา</a:t>
            </a:r>
            <a:r>
              <a:rPr lang="th-TH" sz="18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796136" y="1196752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5796136" y="2218854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796136" y="3212976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796136" y="4437112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796136" y="5589240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7452320" y="620688"/>
            <a:ext cx="1296144" cy="3600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วันที่ใช้บังคับ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7380312" y="1210742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7380312" y="2218854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7380312" y="3226966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380312" y="4451102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380312" y="5589240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363272" cy="1070992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/>
          <a:p>
            <a:pPr algn="ctr"/>
            <a:r>
              <a:rPr lang="th-TH" sz="4000" b="1" dirty="0" smtClean="0">
                <a:latin typeface="EucrosiaUPC" pitchFamily="18" charset="-34"/>
                <a:cs typeface="EucrosiaUPC" pitchFamily="18" charset="-34"/>
              </a:rPr>
              <a:t>ผลของการกำหนด </a:t>
            </a:r>
            <a:r>
              <a:rPr lang="en-US" sz="4000" b="1" dirty="0" smtClean="0">
                <a:latin typeface="EucrosiaUPC" pitchFamily="18" charset="-34"/>
                <a:cs typeface="EucrosiaUPC" pitchFamily="18" charset="-34"/>
              </a:rPr>
              <a:t>Spec.</a:t>
            </a:r>
            <a:r>
              <a:rPr lang="th-TH" sz="4000" b="1" dirty="0" smtClean="0">
                <a:latin typeface="EucrosiaUPC" pitchFamily="18" charset="-34"/>
                <a:cs typeface="EucrosiaUPC" pitchFamily="18" charset="-34"/>
              </a:rPr>
              <a:t> / คุณสมบัติ / เงื่อนไข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รูปห้าเหลี่ยม 3"/>
          <p:cNvSpPr/>
          <p:nvPr/>
        </p:nvSpPr>
        <p:spPr>
          <a:xfrm>
            <a:off x="500034" y="1484784"/>
            <a:ext cx="2714644" cy="107099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EucrosiaUPC" pitchFamily="18" charset="-34"/>
                <a:cs typeface="EucrosiaUPC" pitchFamily="18" charset="-34"/>
              </a:rPr>
              <a:t>spec.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เครื่องหมายบั้ง 4"/>
          <p:cNvSpPr/>
          <p:nvPr/>
        </p:nvSpPr>
        <p:spPr>
          <a:xfrm>
            <a:off x="3000364" y="1484784"/>
            <a:ext cx="3143272" cy="1070999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คุณสมบัติ</a:t>
            </a:r>
            <a:endParaRPr lang="th-TH" sz="40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เครื่องหมายบั้ง 5"/>
          <p:cNvSpPr/>
          <p:nvPr/>
        </p:nvSpPr>
        <p:spPr>
          <a:xfrm>
            <a:off x="5929322" y="1484784"/>
            <a:ext cx="2928958" cy="1070999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  <a:endParaRPr lang="th-TH" sz="40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ลูกศรลง 8"/>
          <p:cNvSpPr/>
          <p:nvPr/>
        </p:nvSpPr>
        <p:spPr>
          <a:xfrm>
            <a:off x="1285852" y="2708920"/>
            <a:ext cx="714380" cy="57264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3000" b="1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10" name="ลูกศรลง 9"/>
          <p:cNvSpPr/>
          <p:nvPr/>
        </p:nvSpPr>
        <p:spPr>
          <a:xfrm>
            <a:off x="4143372" y="2708920"/>
            <a:ext cx="714380" cy="572644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3000" b="1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11" name="ลูกศรลง 10"/>
          <p:cNvSpPr/>
          <p:nvPr/>
        </p:nvSpPr>
        <p:spPr>
          <a:xfrm>
            <a:off x="6929454" y="2708920"/>
            <a:ext cx="714380" cy="572644"/>
          </a:xfrm>
          <a:prstGeom prst="downArrow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3000" b="1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428596" y="3356992"/>
            <a:ext cx="8429684" cy="12144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 เอื้อประโยชน์ให้ </a:t>
            </a:r>
            <a:r>
              <a:rPr lang="th-TH" sz="30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ยี่ห้อใดยี่ห้อหนึ่ง </a:t>
            </a: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(งานซื้อ)</a:t>
            </a:r>
          </a:p>
          <a:p>
            <a:pPr algn="ctr">
              <a:buFont typeface="Wingdings" pitchFamily="2" charset="2"/>
              <a:buChar char="Ø"/>
            </a:pP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 เอื้อประโยชน์ให้ </a:t>
            </a:r>
            <a:r>
              <a:rPr lang="th-TH" sz="30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ผู้ประกอบการรายใดรายหนึ่ง </a:t>
            </a: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(งานจ้าง)</a:t>
            </a:r>
            <a:endParaRPr lang="th-TH" sz="3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คำบรรยายภาพแบบลูกศรขึ้น 12"/>
          <p:cNvSpPr/>
          <p:nvPr/>
        </p:nvSpPr>
        <p:spPr>
          <a:xfrm>
            <a:off x="428596" y="4677076"/>
            <a:ext cx="4071966" cy="1560236"/>
          </a:xfrm>
          <a:prstGeom prst="upArrowCallout">
            <a:avLst/>
          </a:prstGeo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ไม่จำเป็น จะกระทำไม่ได้</a:t>
            </a:r>
            <a:endParaRPr lang="th-TH" sz="30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คำบรรยายภาพแบบลูกศรขึ้น 13"/>
          <p:cNvSpPr/>
          <p:nvPr/>
        </p:nvSpPr>
        <p:spPr>
          <a:xfrm>
            <a:off x="4643438" y="4677076"/>
            <a:ext cx="4214842" cy="1560236"/>
          </a:xfrm>
          <a:prstGeom prst="upArrowCallou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ถ้าจำเป็น 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ดำเนินการ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ได้ ตาม 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พ.ร.บ. 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ม.56(1)(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) หรือ ม.56(2)(ค)</a:t>
            </a:r>
            <a:endParaRPr lang="th-TH" sz="3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903733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121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วิธีที่จะซื้อหรือจ้าง </a:t>
            </a:r>
            <a:r>
              <a:rPr lang="en-US" sz="5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&amp; </a:t>
            </a:r>
            <a:r>
              <a:rPr lang="th-TH" sz="5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เหตุผล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เลือก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26" y="3702418"/>
            <a:ext cx="3854202" cy="2894934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404664"/>
            <a:ext cx="9108504" cy="609600"/>
          </a:xfrm>
        </p:spPr>
        <p:txBody>
          <a:bodyPr>
            <a:normAutofit fontScale="90000"/>
          </a:bodyPr>
          <a:lstStyle/>
          <a:p>
            <a:pPr>
              <a:buFont typeface="Courier New" pitchFamily="49" charset="0"/>
              <a:buChar char="o"/>
            </a:pPr>
            <a:r>
              <a:rPr lang="th-TH" altLang="ko-K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 วิธีการจัดซื้อจัดจ้าง</a:t>
            </a:r>
            <a:endParaRPr lang="en-US" altLang="ko-K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892025183"/>
              </p:ext>
            </p:extLst>
          </p:nvPr>
        </p:nvGraphicFramePr>
        <p:xfrm>
          <a:off x="755576" y="980728"/>
          <a:ext cx="763284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กล่องข้อความ 4"/>
          <p:cNvSpPr txBox="1">
            <a:spLocks noChangeArrowheads="1"/>
          </p:cNvSpPr>
          <p:nvPr/>
        </p:nvSpPr>
        <p:spPr bwMode="auto">
          <a:xfrm>
            <a:off x="6156176" y="1457489"/>
            <a:ext cx="216026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เชิญชวนให้ผู้ประกอบการ</a:t>
            </a:r>
            <a:r>
              <a:rPr lang="th-TH" alt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ทั่วไป ที่มี</a:t>
            </a:r>
            <a:r>
              <a:rPr lang="th-TH" alt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คุณสมบัติตรง      ตามเงื่อนไขที่</a:t>
            </a:r>
            <a:r>
              <a:rPr lang="th-TH" alt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</a:t>
            </a:r>
            <a:br>
              <a:rPr lang="th-TH" alt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เข้า</a:t>
            </a:r>
            <a:r>
              <a:rPr lang="th-TH" alt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ยื่น</a:t>
            </a:r>
            <a:r>
              <a:rPr lang="th-TH" alt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  <a:br>
              <a:rPr lang="th-TH" alt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(ม.55(1))</a:t>
            </a:r>
            <a:endParaRPr lang="th-TH" alt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กล่องข้อความ 9"/>
          <p:cNvSpPr txBox="1">
            <a:spLocks noChangeArrowheads="1"/>
          </p:cNvSpPr>
          <p:nvPr/>
        </p:nvSpPr>
        <p:spPr bwMode="auto">
          <a:xfrm>
            <a:off x="467544" y="1412776"/>
            <a:ext cx="302433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0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เชิญชวนเฉพาะผู้ประกอบการที่มีคุณสมบัติตรง</a:t>
            </a:r>
            <a: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ตามที่กำหนด</a:t>
            </a:r>
            <a:b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ซึ่งต้องไม่น้อย</a:t>
            </a:r>
            <a:r>
              <a:rPr lang="th-TH" altLang="th-TH" sz="20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กว่า </a:t>
            </a:r>
            <a: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 </a:t>
            </a:r>
            <a:r>
              <a:rPr lang="th-TH" altLang="th-TH" sz="20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ราย </a:t>
            </a:r>
            <a: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/>
            </a:r>
            <a:b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altLang="th-TH" sz="20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เข้ายื่นข้อเสนอ </a:t>
            </a:r>
            <a: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/>
            </a:r>
            <a:b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000" b="1" u="sng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เว้น</a:t>
            </a:r>
            <a:r>
              <a:rPr lang="th-TH" altLang="th-TH" sz="2000" b="1" u="sng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altLang="th-TH" sz="20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มีผู้ประกอบการที่มีคุณสมบัติตรงตามกำหนดน้อยกว่า </a:t>
            </a:r>
            <a: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 ราย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(ม.55(2))</a:t>
            </a:r>
            <a:endParaRPr lang="th-TH" altLang="th-TH" sz="2000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กล่องข้อความ 10"/>
          <p:cNvSpPr txBox="1">
            <a:spLocks noChangeArrowheads="1"/>
          </p:cNvSpPr>
          <p:nvPr/>
        </p:nvSpPr>
        <p:spPr bwMode="auto">
          <a:xfrm>
            <a:off x="6156176" y="3861048"/>
            <a:ext cx="241228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000" b="1" dirty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หน่วยงานภาครัฐเชิญชวนผู้ประกอบการที่มีคุณสมบัติตรงตามที่</a:t>
            </a:r>
            <a:r>
              <a:rPr lang="th-TH" altLang="th-TH" sz="20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</a:t>
            </a:r>
            <a:br>
              <a:rPr lang="th-TH" altLang="th-TH" sz="20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0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ราย</a:t>
            </a:r>
            <a:r>
              <a:rPr lang="th-TH" altLang="th-TH" sz="2000" b="1" dirty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ใดราย</a:t>
            </a:r>
            <a:r>
              <a:rPr lang="th-TH" altLang="th-TH" sz="20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หนึ่ง</a:t>
            </a:r>
            <a:br>
              <a:rPr lang="th-TH" altLang="th-TH" sz="20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0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altLang="th-TH" sz="2000" b="1" dirty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เข้ายื่นข้อเสนอหรือให้เข้ามาเจรจาต่อรองราคากับหน่วยงานของรัฐ</a:t>
            </a:r>
            <a:r>
              <a:rPr lang="th-TH" altLang="th-TH" sz="20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โดยตรง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0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(ม.55(3))</a:t>
            </a:r>
            <a:endParaRPr lang="th-TH" altLang="th-TH" sz="2000" b="1" dirty="0">
              <a:solidFill>
                <a:srgbClr val="FF33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07504" y="116632"/>
            <a:ext cx="8856984" cy="6480719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1324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พับมุม 6"/>
          <p:cNvSpPr/>
          <p:nvPr/>
        </p:nvSpPr>
        <p:spPr>
          <a:xfrm>
            <a:off x="323528" y="332656"/>
            <a:ext cx="8640960" cy="1296144"/>
          </a:xfrm>
          <a:prstGeom prst="foldedCorner">
            <a:avLst/>
          </a:prstGeom>
          <a:solidFill>
            <a:srgbClr val="FFF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422400">
              <a:spcBef>
                <a:spcPct val="0"/>
              </a:spcBef>
            </a:pP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56 </a:t>
            </a: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ให้หน่วยงานของรัฐเลือกใช้วิธีประกาศเชิญชวนทั่วไปก่อน เว้นแต่.........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179512" y="2348881"/>
            <a:ext cx="2808312" cy="3744416"/>
          </a:xfrm>
          <a:prstGeom prst="roundRect">
            <a:avLst/>
          </a:prstGeom>
          <a:ln w="95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1.</a:t>
            </a:r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วิธีตลาดอิเล็กทรอนิกส์ 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(Electronic Market :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e-Market)</a:t>
            </a:r>
          </a:p>
          <a:p>
            <a:pPr algn="ctr">
              <a:defRPr/>
            </a:pPr>
            <a:r>
              <a:rPr lang="th-TH" sz="22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ได้แก่ การ</a:t>
            </a:r>
            <a:r>
              <a:rPr lang="th-TH" sz="22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จัดหาพัสดุวงเงิน </a:t>
            </a:r>
            <a:endParaRPr lang="th-TH" sz="2200" b="1" u="sng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defRPr/>
            </a:pPr>
            <a:r>
              <a:rPr lang="th-TH" sz="22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เกิน </a:t>
            </a:r>
            <a:r>
              <a:rPr lang="en-US" sz="22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500,000 </a:t>
            </a:r>
            <a:r>
              <a:rPr lang="th-TH" sz="22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บาทขึ้น</a:t>
            </a:r>
            <a:r>
              <a:rPr lang="th-TH" sz="22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ไป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ที่เ</a:t>
            </a:r>
            <a:r>
              <a:rPr lang="th-TH" sz="22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ป็นสินค้าไม่ซับซ้อน </a:t>
            </a:r>
            <a:r>
              <a:rPr lang="th-TH" sz="22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มี</a:t>
            </a:r>
            <a:r>
              <a:rPr lang="th-TH" sz="22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มาตรฐานซึ่งได้</a:t>
            </a:r>
            <a:r>
              <a:rPr lang="th-TH" sz="22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กำหนดประเภทสินค้าไว้ใน </a:t>
            </a:r>
            <a:r>
              <a:rPr lang="en-US" sz="22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e-Catalog</a:t>
            </a:r>
            <a:r>
              <a:rPr lang="th-TH" sz="22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rgbClr val="0000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987824" y="2348880"/>
            <a:ext cx="2880320" cy="3744416"/>
          </a:xfrm>
          <a:prstGeom prst="roundRect">
            <a:avLst/>
          </a:prstGeom>
          <a:ln w="95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2.</a:t>
            </a:r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วิธีประกวดราคาอิเล็กทรอนิกส์ 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(Electronic Bidding :              e-Bidding)</a:t>
            </a:r>
          </a:p>
          <a:p>
            <a:pPr algn="ctr"/>
            <a:r>
              <a:rPr lang="th-TH" sz="2200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ได้แก่ จัดหา</a:t>
            </a:r>
            <a:r>
              <a:rPr lang="th-TH" sz="2200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พัสดุวงเงิน </a:t>
            </a:r>
          </a:p>
          <a:p>
            <a:pPr algn="ctr"/>
            <a:r>
              <a:rPr lang="th-TH" sz="2200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เกิน </a:t>
            </a:r>
            <a:r>
              <a:rPr lang="en-US" sz="2200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500,000 </a:t>
            </a:r>
            <a:r>
              <a:rPr lang="th-TH" sz="2200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บาทขึ้น</a:t>
            </a:r>
            <a:r>
              <a:rPr lang="th-TH" sz="2200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ไป</a:t>
            </a:r>
          </a:p>
          <a:p>
            <a:pPr algn="ctr"/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เป็นสินค้าที่ไม่ได้กำหนดไว้ใน</a:t>
            </a:r>
            <a:endParaRPr lang="en-US" sz="2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en-US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e-Catalog</a:t>
            </a:r>
            <a:endParaRPr lang="th-TH" sz="22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สี่เหลี่ยมผืนผ้ามุมมน 16"/>
          <p:cNvSpPr/>
          <p:nvPr/>
        </p:nvSpPr>
        <p:spPr>
          <a:xfrm>
            <a:off x="5868144" y="2348880"/>
            <a:ext cx="3104728" cy="3744416"/>
          </a:xfrm>
          <a:prstGeom prst="roundRect">
            <a:avLst/>
          </a:prstGeom>
          <a:ln w="95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3.</a:t>
            </a:r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วิธีสอบราคา</a:t>
            </a:r>
            <a:endParaRPr lang="en-US" sz="22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ได้แก่ จัดหา</a:t>
            </a:r>
            <a:r>
              <a:rPr lang="th-TH" sz="2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พัสดุวงเงิน </a:t>
            </a:r>
          </a:p>
          <a:p>
            <a:pPr algn="ctr"/>
            <a:r>
              <a:rPr lang="th-TH" sz="2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เกิน </a:t>
            </a:r>
            <a:r>
              <a:rPr lang="en-US" sz="2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500,000 </a:t>
            </a:r>
            <a:r>
              <a:rPr lang="th-TH" sz="2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บาทขึ้น</a:t>
            </a: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ไป</a:t>
            </a:r>
          </a:p>
          <a:p>
            <a:pPr algn="ctr"/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แต่ไม่เกิน </a:t>
            </a:r>
            <a:r>
              <a:rPr lang="en-US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5,000,000 </a:t>
            </a:r>
            <a:r>
              <a:rPr lang="th-TH" sz="2200" b="1" dirty="0" smtClean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บาท ให้กระทำได้เฉพาะกรณีหน่วยงานของรัฐ</a:t>
            </a:r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มีที่ตั้งอยู่ในพื้นที่มีข้อจำกัดในการใช้สัญญาณอินเตอร์เน็ตทำให้ไม่สามารถดำเนินการด้วยวิธี</a:t>
            </a:r>
            <a:endParaRPr lang="en-US" sz="2200" b="1" u="sng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e-Market/</a:t>
            </a:r>
            <a:r>
              <a:rPr lang="en-US" sz="2200" b="1" dirty="0" smtClean="0">
                <a:solidFill>
                  <a:srgbClr val="36174D"/>
                </a:solidFill>
                <a:latin typeface="EucrosiaUPC" pitchFamily="18" charset="-34"/>
                <a:cs typeface="EucrosiaUPC" pitchFamily="18" charset="-34"/>
              </a:rPr>
              <a:t> e-Bidding </a:t>
            </a:r>
            <a:r>
              <a:rPr lang="th-TH" sz="2200" b="1" dirty="0" smtClean="0">
                <a:solidFill>
                  <a:srgbClr val="36174D"/>
                </a:solidFill>
                <a:latin typeface="EucrosiaUPC" pitchFamily="18" charset="-34"/>
                <a:cs typeface="EucrosiaUPC" pitchFamily="18" charset="-34"/>
              </a:rPr>
              <a:t>โดยให้ชี้แจงเหตุผลความจำเป็นไว้ด้วย</a:t>
            </a:r>
            <a:endParaRPr lang="th-TH" sz="2200" b="1" u="sng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179512" y="1772816"/>
            <a:ext cx="871296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วิธีประกาศเชิญชวนทั่วไป สามารถกระทำได้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3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วิธี ตามระเบียบฯ ข้อ 29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123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7905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5"/>
          <p:cNvSpPr>
            <a:spLocks noChangeArrowheads="1"/>
          </p:cNvSpPr>
          <p:nvPr/>
        </p:nvSpPr>
        <p:spPr bwMode="blackGray">
          <a:xfrm rot="5400000" flipH="1">
            <a:off x="-1996857" y="1468657"/>
            <a:ext cx="5472610" cy="420871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180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8FF90-5F06-404B-A5BE-6B6D6165B473}" type="slidenum">
              <a:rPr lang="en-US" altLang="th-TH" smtClean="0"/>
              <a:pPr>
                <a:defRPr/>
              </a:pPr>
              <a:t>124</a:t>
            </a:fld>
            <a:endParaRPr lang="th-TH" altLang="th-TH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blackGray">
          <a:xfrm rot="5400000" flipH="1">
            <a:off x="-2037050" y="1572479"/>
            <a:ext cx="4896545" cy="4001071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1800">
              <a:cs typeface="+mn-cs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259632" y="764704"/>
            <a:ext cx="576064" cy="550408"/>
            <a:chOff x="539552" y="1438432"/>
            <a:chExt cx="576064" cy="550408"/>
          </a:xfrm>
        </p:grpSpPr>
        <p:sp>
          <p:nvSpPr>
            <p:cNvPr id="8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2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3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0099FF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 dirty="0"/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1979712" y="1412776"/>
            <a:ext cx="576064" cy="550408"/>
            <a:chOff x="539552" y="1438432"/>
            <a:chExt cx="576064" cy="550408"/>
          </a:xfrm>
        </p:grpSpPr>
        <p:sp>
          <p:nvSpPr>
            <p:cNvPr id="17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8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9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20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21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22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FFC00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6" name="Group 22"/>
          <p:cNvGrpSpPr/>
          <p:nvPr/>
        </p:nvGrpSpPr>
        <p:grpSpPr>
          <a:xfrm>
            <a:off x="2339752" y="2158512"/>
            <a:ext cx="576064" cy="550408"/>
            <a:chOff x="539552" y="1438432"/>
            <a:chExt cx="576064" cy="550408"/>
          </a:xfrm>
        </p:grpSpPr>
        <p:sp>
          <p:nvSpPr>
            <p:cNvPr id="24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25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26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27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28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29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92D05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7" name="Group 29"/>
          <p:cNvGrpSpPr/>
          <p:nvPr/>
        </p:nvGrpSpPr>
        <p:grpSpPr>
          <a:xfrm>
            <a:off x="2555776" y="2950600"/>
            <a:ext cx="576064" cy="550408"/>
            <a:chOff x="539552" y="1438432"/>
            <a:chExt cx="576064" cy="550408"/>
          </a:xfrm>
        </p:grpSpPr>
        <p:sp>
          <p:nvSpPr>
            <p:cNvPr id="31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32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33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34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35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36" name="Oval 38">
              <a:hlinkClick r:id="" action="ppaction://noaction"/>
            </p:cNvPr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FF66FF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15" name="Group 36"/>
          <p:cNvGrpSpPr/>
          <p:nvPr/>
        </p:nvGrpSpPr>
        <p:grpSpPr>
          <a:xfrm>
            <a:off x="2483768" y="3742688"/>
            <a:ext cx="576064" cy="550408"/>
            <a:chOff x="539552" y="1438432"/>
            <a:chExt cx="576064" cy="550408"/>
          </a:xfrm>
        </p:grpSpPr>
        <p:sp>
          <p:nvSpPr>
            <p:cNvPr id="38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39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40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41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42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43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FFFF0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16" name="Group 43"/>
          <p:cNvGrpSpPr/>
          <p:nvPr/>
        </p:nvGrpSpPr>
        <p:grpSpPr>
          <a:xfrm>
            <a:off x="2339752" y="4534776"/>
            <a:ext cx="576064" cy="550408"/>
            <a:chOff x="539552" y="1438432"/>
            <a:chExt cx="576064" cy="550408"/>
          </a:xfrm>
        </p:grpSpPr>
        <p:sp>
          <p:nvSpPr>
            <p:cNvPr id="45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46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47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48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49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50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00B05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23" name="Group 50"/>
          <p:cNvGrpSpPr/>
          <p:nvPr/>
        </p:nvGrpSpPr>
        <p:grpSpPr>
          <a:xfrm>
            <a:off x="1979712" y="5254856"/>
            <a:ext cx="576064" cy="550408"/>
            <a:chOff x="539552" y="1438432"/>
            <a:chExt cx="576064" cy="550408"/>
          </a:xfrm>
        </p:grpSpPr>
        <p:sp>
          <p:nvSpPr>
            <p:cNvPr id="52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53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54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55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56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57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30" name="Group 57"/>
          <p:cNvGrpSpPr/>
          <p:nvPr/>
        </p:nvGrpSpPr>
        <p:grpSpPr>
          <a:xfrm>
            <a:off x="1187624" y="5902928"/>
            <a:ext cx="576064" cy="550408"/>
            <a:chOff x="539552" y="1438432"/>
            <a:chExt cx="576064" cy="550408"/>
          </a:xfrm>
        </p:grpSpPr>
        <p:sp>
          <p:nvSpPr>
            <p:cNvPr id="59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60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61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62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63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64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00B0F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65" name="AutoShape 9"/>
          <p:cNvSpPr>
            <a:spLocks noChangeArrowheads="1"/>
          </p:cNvSpPr>
          <p:nvPr/>
        </p:nvSpPr>
        <p:spPr bwMode="gray">
          <a:xfrm>
            <a:off x="1907704" y="764704"/>
            <a:ext cx="5760640" cy="432048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ใช้วิธีประกาศเชิญชวนทั่วไปแล้ว ไม่มีผู้ยื่นข้อเสนอ หรือข้อเสนอไม่ได้รับการคัดเลือก</a:t>
            </a:r>
          </a:p>
        </p:txBody>
      </p:sp>
      <p:sp>
        <p:nvSpPr>
          <p:cNvPr id="66" name="Oval 65"/>
          <p:cNvSpPr/>
          <p:nvPr/>
        </p:nvSpPr>
        <p:spPr>
          <a:xfrm>
            <a:off x="1331640" y="836712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2051720" y="1484784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411760" y="2230520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2627784" y="3022608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2555776" y="3814696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2411760" y="4581128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ฉ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2051720" y="5301208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ช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259632" y="5974936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ซ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4" name="AutoShape 9"/>
          <p:cNvSpPr>
            <a:spLocks noChangeArrowheads="1"/>
          </p:cNvSpPr>
          <p:nvPr/>
        </p:nvSpPr>
        <p:spPr bwMode="gray">
          <a:xfrm>
            <a:off x="2627784" y="1340768"/>
            <a:ext cx="6159058" cy="64807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พัสดุที่มีคุณลักษณะเฉพาะเป็นพิเศษหรือซับซ้อน หรือต้องผลิต ก่อสร้าง หรือให้บริการโดยผู้ประกอบการ</a:t>
            </a:r>
            <a:b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ที่มีฝีมือโดยเฉพาะ หรือมีความชำนาญเป็นพิเศษ หรือมีทักษะสูงและผู้ประกอบการมีจำนวนจำกัด</a:t>
            </a:r>
            <a:endParaRPr lang="th-TH" altLang="th-TH" sz="16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75" name="AutoShape 9"/>
          <p:cNvSpPr>
            <a:spLocks noChangeArrowheads="1"/>
          </p:cNvSpPr>
          <p:nvPr/>
        </p:nvSpPr>
        <p:spPr bwMode="gray">
          <a:xfrm>
            <a:off x="2987824" y="2204864"/>
            <a:ext cx="5941894" cy="50405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มีความจำเป็นเร่งด่วน อันเนื่องมาจากเกิดเหตุการณ์ที่ไม่อาจคาดหมายได้</a:t>
            </a:r>
          </a:p>
        </p:txBody>
      </p:sp>
      <p:sp>
        <p:nvSpPr>
          <p:cNvPr id="76" name="AutoShape 9"/>
          <p:cNvSpPr>
            <a:spLocks noChangeArrowheads="1"/>
          </p:cNvSpPr>
          <p:nvPr/>
        </p:nvSpPr>
        <p:spPr bwMode="gray">
          <a:xfrm>
            <a:off x="3203848" y="2924944"/>
            <a:ext cx="5760640" cy="57606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/>
            <a: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ลักษณะของการใช้งานหรือมีข้อจำกัดทางเทคนิคที่จำเป็นต้องระบุยี่ห้อเป็นการเฉพาะ</a:t>
            </a:r>
            <a:endParaRPr lang="th-TH" altLang="th-TH" sz="18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77" name="AutoShape 9"/>
          <p:cNvSpPr>
            <a:spLocks noChangeArrowheads="1"/>
          </p:cNvSpPr>
          <p:nvPr/>
        </p:nvSpPr>
        <p:spPr bwMode="gray">
          <a:xfrm>
            <a:off x="3131840" y="3789040"/>
            <a:ext cx="5726440" cy="50405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/>
            <a: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ต้องซื้อโดยตรงจากต่างประเทศหรือดำเนินการโดยผ่านองค์การระหว่างประเทศ</a:t>
            </a:r>
            <a:endParaRPr lang="th-TH" altLang="th-TH" sz="18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78" name="AutoShape 9"/>
          <p:cNvSpPr>
            <a:spLocks noChangeArrowheads="1"/>
          </p:cNvSpPr>
          <p:nvPr/>
        </p:nvSpPr>
        <p:spPr bwMode="gray">
          <a:xfrm>
            <a:off x="2987824" y="4509120"/>
            <a:ext cx="5727580" cy="57606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ใช้ในราชการลับ หรือเป็นงานที่ต้องปกปิดเป็นความลับของทางราชการ หรือเกี่ยวกับ</a:t>
            </a:r>
            <a:b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ความมั่นคงของประเทศ</a:t>
            </a:r>
            <a:endParaRPr lang="th-TH" altLang="th-TH" sz="18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79" name="AutoShape 9"/>
          <p:cNvSpPr>
            <a:spLocks noChangeArrowheads="1"/>
          </p:cNvSpPr>
          <p:nvPr/>
        </p:nvSpPr>
        <p:spPr bwMode="gray">
          <a:xfrm>
            <a:off x="2627784" y="5301208"/>
            <a:ext cx="5587554" cy="57606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งานจ้างซ่อมพัสดุที่จำเป็นถอดตรวจให้ทราบความชำรุดเสียหายเสียก่อน </a:t>
            </a:r>
            <a:b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จึงจะประมาณค่าซ่อมได้</a:t>
            </a:r>
            <a:endParaRPr lang="th-TH" altLang="th-TH" sz="18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80" name="AutoShape 9"/>
          <p:cNvSpPr>
            <a:spLocks noChangeArrowheads="1"/>
          </p:cNvSpPr>
          <p:nvPr/>
        </p:nvSpPr>
        <p:spPr bwMode="gray">
          <a:xfrm>
            <a:off x="1835696" y="6021288"/>
            <a:ext cx="5593824" cy="432048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sz="1800" b="1" dirty="0" smtClean="0">
                <a:latin typeface="EucrosiaUPC" pitchFamily="18" charset="-34"/>
                <a:cs typeface="EucrosiaUPC" pitchFamily="18" charset="-34"/>
              </a:rPr>
              <a:t>กรณีอื่นที่กำหนดในกฎกระทรวง</a:t>
            </a:r>
            <a:endParaRPr lang="th-TH" altLang="th-TH" sz="18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51520" y="2762538"/>
            <a:ext cx="1944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วิธีคัดเลือก</a:t>
            </a:r>
          </a:p>
          <a:p>
            <a:pPr algn="ctr" eaLnBrk="1" hangingPunct="1">
              <a:defRPr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ม.56(1)</a:t>
            </a:r>
            <a:endParaRPr lang="th-TH" sz="3600" dirty="0"/>
          </a:p>
        </p:txBody>
      </p:sp>
      <p:sp>
        <p:nvSpPr>
          <p:cNvPr id="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55104"/>
            <a:ext cx="7920880" cy="609600"/>
          </a:xfrm>
        </p:spPr>
        <p:txBody>
          <a:bodyPr>
            <a:normAutofit fontScale="90000"/>
          </a:bodyPr>
          <a:lstStyle/>
          <a:p>
            <a:pPr>
              <a:buFont typeface="Courier New" pitchFamily="49" charset="0"/>
              <a:buChar char="o"/>
            </a:pPr>
            <a:r>
              <a:rPr lang="th-TH" altLang="ko-KR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 วิธีการจัดซื้อจัดจ้าง</a:t>
            </a:r>
            <a:endParaRPr lang="en-US" altLang="ko-KR" sz="40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83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7" name="Group 8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9" name="Straight Connector 8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Rectangle 8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8" name="Straight Connector 8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Oval 8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5"/>
          <p:cNvSpPr>
            <a:spLocks noChangeArrowheads="1"/>
          </p:cNvSpPr>
          <p:nvPr/>
        </p:nvSpPr>
        <p:spPr bwMode="blackGray">
          <a:xfrm rot="5400000" flipH="1">
            <a:off x="-1996857" y="1468657"/>
            <a:ext cx="5472610" cy="420871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180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8FF90-5F06-404B-A5BE-6B6D6165B473}" type="slidenum">
              <a:rPr lang="en-US" altLang="th-TH" smtClean="0"/>
              <a:pPr>
                <a:defRPr/>
              </a:pPr>
              <a:t>125</a:t>
            </a:fld>
            <a:endParaRPr lang="th-TH" altLang="th-TH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blackGray">
          <a:xfrm rot="5400000" flipH="1">
            <a:off x="-2037050" y="1572479"/>
            <a:ext cx="4896545" cy="4001071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1800">
              <a:cs typeface="+mn-cs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259632" y="764704"/>
            <a:ext cx="576064" cy="550408"/>
            <a:chOff x="539552" y="1438432"/>
            <a:chExt cx="576064" cy="550408"/>
          </a:xfrm>
        </p:grpSpPr>
        <p:sp>
          <p:nvSpPr>
            <p:cNvPr id="8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2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3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0099FF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 dirty="0"/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1979712" y="1484784"/>
            <a:ext cx="576064" cy="550408"/>
            <a:chOff x="539552" y="1438432"/>
            <a:chExt cx="576064" cy="550408"/>
          </a:xfrm>
        </p:grpSpPr>
        <p:sp>
          <p:nvSpPr>
            <p:cNvPr id="17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8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9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20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21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22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FFC00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6" name="Group 22"/>
          <p:cNvGrpSpPr/>
          <p:nvPr/>
        </p:nvGrpSpPr>
        <p:grpSpPr>
          <a:xfrm>
            <a:off x="2339752" y="2230520"/>
            <a:ext cx="576064" cy="550408"/>
            <a:chOff x="539552" y="1438432"/>
            <a:chExt cx="576064" cy="550408"/>
          </a:xfrm>
        </p:grpSpPr>
        <p:sp>
          <p:nvSpPr>
            <p:cNvPr id="24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25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26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27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28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29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92D05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7" name="Group 29"/>
          <p:cNvGrpSpPr/>
          <p:nvPr/>
        </p:nvGrpSpPr>
        <p:grpSpPr>
          <a:xfrm>
            <a:off x="2555776" y="2950600"/>
            <a:ext cx="576064" cy="550408"/>
            <a:chOff x="539552" y="1438432"/>
            <a:chExt cx="576064" cy="550408"/>
          </a:xfrm>
        </p:grpSpPr>
        <p:sp>
          <p:nvSpPr>
            <p:cNvPr id="31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32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33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34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35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36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FF66FF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15" name="Group 36"/>
          <p:cNvGrpSpPr/>
          <p:nvPr/>
        </p:nvGrpSpPr>
        <p:grpSpPr>
          <a:xfrm>
            <a:off x="2483768" y="3742688"/>
            <a:ext cx="576064" cy="550408"/>
            <a:chOff x="539552" y="1438432"/>
            <a:chExt cx="576064" cy="550408"/>
          </a:xfrm>
        </p:grpSpPr>
        <p:sp>
          <p:nvSpPr>
            <p:cNvPr id="38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39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40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41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42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43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FFFF0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16" name="Group 43"/>
          <p:cNvGrpSpPr/>
          <p:nvPr/>
        </p:nvGrpSpPr>
        <p:grpSpPr>
          <a:xfrm>
            <a:off x="2339752" y="4534776"/>
            <a:ext cx="576064" cy="550408"/>
            <a:chOff x="539552" y="1438432"/>
            <a:chExt cx="576064" cy="550408"/>
          </a:xfrm>
        </p:grpSpPr>
        <p:sp>
          <p:nvSpPr>
            <p:cNvPr id="45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46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47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48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49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50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00B05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23" name="Group 50"/>
          <p:cNvGrpSpPr/>
          <p:nvPr/>
        </p:nvGrpSpPr>
        <p:grpSpPr>
          <a:xfrm>
            <a:off x="1979712" y="5254856"/>
            <a:ext cx="576064" cy="550408"/>
            <a:chOff x="539552" y="1438432"/>
            <a:chExt cx="576064" cy="550408"/>
          </a:xfrm>
        </p:grpSpPr>
        <p:sp>
          <p:nvSpPr>
            <p:cNvPr id="52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53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54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55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56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57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30" name="Group 57"/>
          <p:cNvGrpSpPr/>
          <p:nvPr/>
        </p:nvGrpSpPr>
        <p:grpSpPr>
          <a:xfrm>
            <a:off x="1187624" y="5902928"/>
            <a:ext cx="576064" cy="550408"/>
            <a:chOff x="539552" y="1438432"/>
            <a:chExt cx="576064" cy="550408"/>
          </a:xfrm>
        </p:grpSpPr>
        <p:sp>
          <p:nvSpPr>
            <p:cNvPr id="59" name="Oval 33"/>
            <p:cNvSpPr>
              <a:spLocks noChangeArrowheads="1"/>
            </p:cNvSpPr>
            <p:nvPr/>
          </p:nvSpPr>
          <p:spPr bwMode="gray">
            <a:xfrm>
              <a:off x="539552" y="1438432"/>
              <a:ext cx="576064" cy="55040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60" name="Oval 34"/>
            <p:cNvSpPr>
              <a:spLocks noChangeArrowheads="1"/>
            </p:cNvSpPr>
            <p:nvPr/>
          </p:nvSpPr>
          <p:spPr bwMode="gray">
            <a:xfrm>
              <a:off x="572368" y="1469446"/>
              <a:ext cx="510075" cy="48735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61" name="Oval 35"/>
            <p:cNvSpPr>
              <a:spLocks noChangeArrowheads="1"/>
            </p:cNvSpPr>
            <p:nvPr/>
          </p:nvSpPr>
          <p:spPr bwMode="gray">
            <a:xfrm>
              <a:off x="601974" y="1497733"/>
              <a:ext cx="451220" cy="42942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62" name="Oval 36"/>
            <p:cNvSpPr>
              <a:spLocks noChangeArrowheads="1"/>
            </p:cNvSpPr>
            <p:nvPr/>
          </p:nvSpPr>
          <p:spPr bwMode="gray">
            <a:xfrm>
              <a:off x="602330" y="1498415"/>
              <a:ext cx="450150" cy="4297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63" name="Oval 37"/>
            <p:cNvSpPr>
              <a:spLocks noChangeArrowheads="1"/>
            </p:cNvSpPr>
            <p:nvPr/>
          </p:nvSpPr>
          <p:spPr bwMode="gray">
            <a:xfrm>
              <a:off x="630866" y="1527383"/>
              <a:ext cx="391295" cy="3721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64" name="Oval 38"/>
            <p:cNvSpPr>
              <a:spLocks noChangeArrowheads="1"/>
            </p:cNvSpPr>
            <p:nvPr/>
          </p:nvSpPr>
          <p:spPr bwMode="gray">
            <a:xfrm>
              <a:off x="631936" y="1526361"/>
              <a:ext cx="390939" cy="373528"/>
            </a:xfrm>
            <a:prstGeom prst="ellipse">
              <a:avLst/>
            </a:prstGeom>
            <a:solidFill>
              <a:srgbClr val="00B0F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65" name="AutoShape 9"/>
          <p:cNvSpPr>
            <a:spLocks noChangeArrowheads="1"/>
          </p:cNvSpPr>
          <p:nvPr/>
        </p:nvSpPr>
        <p:spPr bwMode="gray">
          <a:xfrm>
            <a:off x="1907704" y="692696"/>
            <a:ext cx="5760640" cy="57606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ใช้ทั้งวิธีประกาศเชิญชวนทั่วไปและวิธีคัดเลือก หรือใช้วิธีคัดเลือกแล้ว แต่ไม่มีผู้ยื่นข้อเสนอ </a:t>
            </a:r>
            <a:b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</a:br>
            <a: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หรือข้อเสนอไม่ได้รับการคัดเลือก</a:t>
            </a:r>
          </a:p>
        </p:txBody>
      </p:sp>
      <p:sp>
        <p:nvSpPr>
          <p:cNvPr id="66" name="Oval 65"/>
          <p:cNvSpPr/>
          <p:nvPr/>
        </p:nvSpPr>
        <p:spPr>
          <a:xfrm>
            <a:off x="1331640" y="836712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2051720" y="1556792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411760" y="2276872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2627784" y="3022608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2555776" y="3814696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2411760" y="4581128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ฉ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2051720" y="5301208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ช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259632" y="5974936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ซ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4" name="AutoShape 9"/>
          <p:cNvSpPr>
            <a:spLocks noChangeArrowheads="1"/>
          </p:cNvSpPr>
          <p:nvPr/>
        </p:nvSpPr>
        <p:spPr bwMode="gray">
          <a:xfrm>
            <a:off x="2627784" y="1412776"/>
            <a:ext cx="5904656" cy="57606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การจัดซื้อจัดจ้างพัสดุที่การผลิต จำหน่าย หรือให้บริการทั่วไป และมีวงเงินในการจัดซื้อจัดจ้าง</a:t>
            </a:r>
            <a:b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ครั้งหนึ่งไม่เกินวงเงินตามที่กำหนดในกฎกระทรวง</a:t>
            </a:r>
            <a:endParaRPr lang="th-TH" altLang="th-TH" sz="15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75" name="AutoShape 9"/>
          <p:cNvSpPr>
            <a:spLocks noChangeArrowheads="1"/>
          </p:cNvSpPr>
          <p:nvPr/>
        </p:nvSpPr>
        <p:spPr bwMode="gray">
          <a:xfrm>
            <a:off x="2987824" y="2132856"/>
            <a:ext cx="5760640" cy="57606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มีผู้ประกอบการที่มีคุณสมบัติโดยตรงเพียงรายเดียว หรือผู้ประกอบการซึ่งเป็นตัวแทนจำหน่ายหรือ</a:t>
            </a:r>
            <a:br>
              <a:rPr lang="th-TH" altLang="th-TH" sz="1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1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ตัวแทนผู้ให้บริการโดยชอบด้วยกฎหมายเพียงรายเดียวในประเทศ และไม่มีพัสดุอื่นที่จะใช้ทดแทนได้</a:t>
            </a:r>
            <a:endParaRPr lang="th-TH" altLang="th-TH" sz="15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76" name="AutoShape 9"/>
          <p:cNvSpPr>
            <a:spLocks noChangeArrowheads="1"/>
          </p:cNvSpPr>
          <p:nvPr/>
        </p:nvSpPr>
        <p:spPr bwMode="gray">
          <a:xfrm>
            <a:off x="3203848" y="2852936"/>
            <a:ext cx="5832648" cy="792088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/>
            <a:r>
              <a:rPr lang="th-TH" altLang="th-TH" sz="1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มีความจำเป็นต้องใช้พัสดุโดยฉุกเฉินเนื่องจากเกิดอุบัติภัยหรือภัยธรรมชาติ หรือเกิดโรคติดต่อ</a:t>
            </a:r>
          </a:p>
          <a:p>
            <a:pPr eaLnBrk="1" hangingPunct="1"/>
            <a:r>
              <a:rPr lang="th-TH" altLang="th-TH" sz="1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อันตราย และการจัดซื้อจัดจ้างโดยวิธีประกาศเชิญชวนทั่วไปหรือวิธีคัดเลือกอาจก่อให้เกิดความล่าช้า</a:t>
            </a:r>
          </a:p>
          <a:p>
            <a:pPr eaLnBrk="1" hangingPunct="1"/>
            <a:r>
              <a:rPr lang="th-TH" altLang="th-TH" sz="1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และอาจทำให้เกิดความเสียหายร้ายแรง</a:t>
            </a:r>
            <a:endParaRPr lang="th-TH" altLang="th-TH" sz="15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77" name="AutoShape 9"/>
          <p:cNvSpPr>
            <a:spLocks noChangeArrowheads="1"/>
          </p:cNvSpPr>
          <p:nvPr/>
        </p:nvSpPr>
        <p:spPr bwMode="gray">
          <a:xfrm>
            <a:off x="3131840" y="3789040"/>
            <a:ext cx="5616624" cy="57606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/>
            <a:r>
              <a:rPr lang="th-TH" altLang="th-TH" sz="1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และมีความจำเป็นต้องจัดซื้อจัดจ้างเพิ่มเติม</a:t>
            </a:r>
            <a:br>
              <a:rPr lang="th-TH" altLang="th-TH" sz="1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1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หรือต่อเนื่อง โดยมูลค่าของพัสดุที่จัดซื้อจัดจ้างเพิ่มเติมจะต้องไม่สูงกว่าที่ได้จัดซื้อจัดจ้างไว้ก่อนแล้ว</a:t>
            </a:r>
            <a:endParaRPr lang="th-TH" altLang="th-TH" sz="15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78" name="AutoShape 9"/>
          <p:cNvSpPr>
            <a:spLocks noChangeArrowheads="1"/>
          </p:cNvSpPr>
          <p:nvPr/>
        </p:nvSpPr>
        <p:spPr bwMode="gray">
          <a:xfrm>
            <a:off x="2987824" y="4509120"/>
            <a:ext cx="5472608" cy="57606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เป็นพัสดุที่จะขายทอดตลาด โดยหน่วยงานของรัฐ องค์การระหว่างประเทศ หรือหน่วยงาน</a:t>
            </a:r>
            <a:b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ของต่างประเทศ</a:t>
            </a:r>
            <a:endParaRPr lang="th-TH" altLang="th-TH" sz="16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79" name="AutoShape 9"/>
          <p:cNvSpPr>
            <a:spLocks noChangeArrowheads="1"/>
          </p:cNvSpPr>
          <p:nvPr/>
        </p:nvSpPr>
        <p:spPr bwMode="gray">
          <a:xfrm>
            <a:off x="2627784" y="5301208"/>
            <a:ext cx="5112568" cy="57606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1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ที่ดินหรือสิ่งปลูกสร้างที่จำเป็นต้องซื้อเฉพาะแห่ง</a:t>
            </a:r>
            <a:endParaRPr lang="th-TH" altLang="th-TH" sz="15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80" name="AutoShape 9"/>
          <p:cNvSpPr>
            <a:spLocks noChangeArrowheads="1"/>
          </p:cNvSpPr>
          <p:nvPr/>
        </p:nvSpPr>
        <p:spPr bwMode="gray">
          <a:xfrm>
            <a:off x="1835696" y="6021288"/>
            <a:ext cx="5328592" cy="432048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กรณีอื่นที่กำหนดในกฎกระทรวง</a:t>
            </a:r>
            <a:endParaRPr lang="th-TH" altLang="th-TH" sz="1500" b="1" dirty="0" smtClean="0">
              <a:solidFill>
                <a:schemeClr val="tx1"/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51520" y="2636912"/>
            <a:ext cx="19442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วิธีเฉพาะ</a:t>
            </a:r>
          </a:p>
          <a:p>
            <a:pPr algn="ctr" eaLnBrk="1" hangingPunct="1">
              <a:defRPr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เจาะจง</a:t>
            </a:r>
          </a:p>
          <a:p>
            <a:pPr algn="ctr" eaLnBrk="1" hangingPunct="1">
              <a:defRPr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ม.56(2)</a:t>
            </a:r>
            <a:endParaRPr lang="th-TH" sz="3600" dirty="0"/>
          </a:p>
        </p:txBody>
      </p:sp>
      <p:sp>
        <p:nvSpPr>
          <p:cNvPr id="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55104"/>
            <a:ext cx="7920880" cy="609600"/>
          </a:xfrm>
        </p:spPr>
        <p:txBody>
          <a:bodyPr>
            <a:normAutofit fontScale="90000"/>
          </a:bodyPr>
          <a:lstStyle/>
          <a:p>
            <a:pPr>
              <a:buFont typeface="Courier New" pitchFamily="49" charset="0"/>
              <a:buChar char="o"/>
            </a:pPr>
            <a:r>
              <a:rPr lang="th-TH" altLang="ko-KR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 วิธีการจัดซื้อจัดจ้าง</a:t>
            </a:r>
            <a:endParaRPr lang="en-US" altLang="ko-KR" sz="40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83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7" name="Group 8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9" name="Straight Connector 8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Rectangle 8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8" name="Straight Connector 8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Oval 8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126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จัดทำราคากลาง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6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ประเด็นศึกษา</a:t>
            </a:r>
            <a:endParaRPr lang="th-TH" sz="6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000100" y="1935480"/>
            <a:ext cx="7686700" cy="438912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กฎหมาย ประกาศ ระเบียบ และหลักเกณฑ์ที่เกี่ยวข้อง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จัดทำเมื่อใด </a:t>
            </a:r>
            <a:r>
              <a:rPr lang="en-US" sz="4800" b="1" dirty="0" smtClean="0"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ใครมีหน้าที่จัดทำ </a:t>
            </a:r>
            <a:r>
              <a:rPr lang="en-US" sz="4800" b="1" dirty="0" smtClean="0"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จัดทำอย่างไร </a:t>
            </a:r>
            <a:r>
              <a:rPr lang="en-US" sz="4800" b="1" dirty="0" smtClean="0"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การประกาศราคากลาง ?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ผลของราคากลาง ?</a:t>
            </a:r>
          </a:p>
          <a:p>
            <a:pPr marL="514350" indent="-514350">
              <a:buFont typeface="+mj-lt"/>
              <a:buAutoNum type="arabicPeriod"/>
            </a:pPr>
            <a:endParaRPr lang="en-US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None/>
            </a:pP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1340768"/>
            <a:ext cx="9144000" cy="36004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1484784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อบรม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0042" y="2996952"/>
            <a:ext cx="345243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864096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กฎหมาย ประกาศ ระเบียบ และหลักเกณฑ์ที่เกี่ยวข้อง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4749160"/>
          </a:xfrm>
        </p:spPr>
        <p:txBody>
          <a:bodyPr>
            <a:noAutofit/>
          </a:bodyPr>
          <a:lstStyle/>
          <a:p>
            <a:pPr marL="361950" indent="-361950">
              <a:spcBef>
                <a:spcPts val="0"/>
              </a:spcBef>
              <a:buFont typeface="+mj-lt"/>
              <a:buAutoNum type="arabicPeriod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พ.ร.บ. การจัดซื้อจัดจ้างฯ มาตรา 4 (นิยาม “ราคากลาง”) และ มาตรา 63</a:t>
            </a:r>
          </a:p>
          <a:p>
            <a:pPr marL="361950" indent="-361950">
              <a:spcBef>
                <a:spcPts val="0"/>
              </a:spcBef>
              <a:buFont typeface="+mj-lt"/>
              <a:buAutoNum type="arabicPeriod"/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ประกาศคณะกรรมการราคากลางฯ เรื่อง หลักเกณฑ์และ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วีธี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การกำหนดราคากลางงานก่อสร้าง (ประกาศราชกิจจา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นุเบกษา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วันที่ 14 พ.ย. 60 มีผลใช้บังคับตั้งแต่ 15 พ.ย. 60</a:t>
            </a:r>
          </a:p>
          <a:p>
            <a:pPr marL="542925" indent="-180975" algn="thaiDist">
              <a:spcBef>
                <a:spcPts val="0"/>
              </a:spcBef>
            </a:pPr>
            <a:r>
              <a:rPr lang="th-TH" sz="24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/>
                <a:cs typeface="EucrosiaUPC" pitchFamily="18" charset="-34"/>
              </a:rPr>
              <a:t>แนวทาง วิธีปฏิบัติ และรายละเอียดประกอบการถอดแบบคำนวณราคากลางงานก่อสร้าง</a:t>
            </a:r>
          </a:p>
          <a:p>
            <a:pPr marL="542925" indent="-180975" algn="thaiDist">
              <a:spcBef>
                <a:spcPts val="0"/>
              </a:spcBef>
            </a:pPr>
            <a:r>
              <a:rPr lang="th-TH" sz="24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หลักเกณฑ์การคำนวณราคากลางงานก่อสร้างอาคาร</a:t>
            </a:r>
            <a:endParaRPr lang="en-US" sz="2400" dirty="0" smtClean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ea typeface="Times New Roman"/>
              <a:cs typeface="EucrosiaUPC" pitchFamily="18" charset="-34"/>
            </a:endParaRPr>
          </a:p>
          <a:p>
            <a:pPr marL="542925" indent="-180975" algn="thaiDist">
              <a:spcBef>
                <a:spcPts val="0"/>
              </a:spcBef>
            </a:pPr>
            <a:r>
              <a:rPr lang="th-TH" sz="24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หลักเกณฑ์การคำนวณราคากลางงานก่อสร้างชลประทาน</a:t>
            </a:r>
            <a:endParaRPr lang="en-US" sz="2400" dirty="0" smtClean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ea typeface="Times New Roman"/>
              <a:cs typeface="EucrosiaUPC" pitchFamily="18" charset="-34"/>
            </a:endParaRPr>
          </a:p>
          <a:p>
            <a:pPr marL="542925" indent="-180975" algn="thaiDist">
              <a:spcBef>
                <a:spcPts val="0"/>
              </a:spcBef>
            </a:pPr>
            <a:r>
              <a:rPr lang="th-TH" sz="24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หลักเกณฑ์การคำนวณราคากลางงานก่อสร้างทาง สะพาน และท่อเหลี่ยม</a:t>
            </a:r>
            <a:endParaRPr lang="th-TH" sz="2400" b="1" dirty="0" smtClean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361950" indent="-361950">
              <a:spcBef>
                <a:spcPts val="0"/>
              </a:spcBef>
              <a:buNone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3.	ระเบียบกระทรวงการคลังว่าด้วยการจัดซื้อจัดจ้างฯ ข้อ 22(3) และ ข้อ 104(4) </a:t>
            </a:r>
          </a:p>
          <a:p>
            <a:pPr marL="361950" indent="-361950">
              <a:spcBef>
                <a:spcPts val="0"/>
              </a:spcBef>
              <a:buNone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4.	หนังสือกรมบัญชีกลาง ด่วนที่สุด ที่ </a:t>
            </a:r>
            <a:r>
              <a:rPr lang="th-TH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0405.3/ว 453 ลงวันที่ 3 ต.ค. 61 เรื่อง แนวทางการประกาศรายละเอียดข้อมูลราคากลาง และการคำนวณราคากลางเกี่ยวกับการจัดซื้อจัดจ้างของหน่วยงานของรัฐ</a:t>
            </a:r>
          </a:p>
          <a:p>
            <a:pPr marL="542925" indent="-180975">
              <a:spcBef>
                <a:spcPts val="0"/>
              </a:spcBef>
            </a:pPr>
            <a:r>
              <a:rPr lang="th-TH" sz="24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คู่มือแนวทางการประกาศรายละเอียดข้อมูลราคากลาง และการคำนวณราคากลางเกี่ยวกับการจัดซื้อจัดจ้างของหน่วยงานของรัฐ</a:t>
            </a:r>
          </a:p>
          <a:p>
            <a:pPr marL="361950" indent="-361950">
              <a:spcBef>
                <a:spcPts val="0"/>
              </a:spcBef>
              <a:buNone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5.	แนววินิจฉัยที่สำคัญ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24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spcBef>
                <a:spcPts val="0"/>
              </a:spcBef>
              <a:buNone/>
            </a:pP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36004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764704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129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07504" y="116632"/>
            <a:ext cx="8928992" cy="244827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ts val="2600"/>
              </a:lnSpc>
            </a:pP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พ.ร.บ. ประกอบรัฐธรรมนูญว่าด้วยการป้องกันและปราบปรามการทุจริต พ.ศ. 2542 </a:t>
            </a:r>
          </a:p>
          <a:p>
            <a:pPr algn="ctr">
              <a:lnSpc>
                <a:spcPts val="2600"/>
              </a:lnSpc>
            </a:pP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แก้ไขเพิ่มเติมโดย พ.ร.บ. ประกอบรัฐธรรมนูญว่าด้วยการป้องกันและปราบปรามการทุจริต</a:t>
            </a:r>
          </a:p>
          <a:p>
            <a:pPr algn="ctr">
              <a:lnSpc>
                <a:spcPts val="2600"/>
              </a:lnSpc>
            </a:pP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(ฉบับที่ 2) พ.ศ. 2554</a:t>
            </a:r>
          </a:p>
          <a:p>
            <a:pPr>
              <a:lnSpc>
                <a:spcPts val="2600"/>
              </a:lnSpc>
              <a:buFont typeface="Wingdings" pitchFamily="2" charset="2"/>
              <a:buChar char="Ø"/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มาตรา 103/7 วรรคหนึ่ง ให้หน่วยงานของรัฐดำเนินการจัดทำข้อมูลรายละเอียดค่าใช้จ่ายเกี่ยวกับการจัดซื้อจัดจ้างโดยเฉพาะราคากลางและการคำนวณราคากลางไว้ในระบบข้อมูลทางอิเล็กทรอนิกส์ เพื่อให้ประชาชนสามารถเข้าตรวจดูได้</a:t>
            </a:r>
          </a:p>
          <a:p>
            <a:pPr>
              <a:lnSpc>
                <a:spcPts val="2600"/>
              </a:lnSpc>
              <a:buFont typeface="Wingdings" pitchFamily="2" charset="2"/>
              <a:buChar char="Ø"/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มาตรา 103/8 ให้คณะกรรมการ ป.ป.ช. มีหน้าที่รายงานต่อคณะรัฐมนตรีเพื่อสั่งการให้หน่วยงานของรัฐจัดทำข้อมูลเกี่ยวกับการจัดซื้อจัดจ้างตามมาตรา 103/7 วรรคหนึ่ง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2708920"/>
            <a:ext cx="2520280" cy="36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ครม. มีมติ 12 ก.พ. 56 และเห็นชอบให้หน่วยงานของรัฐเปิดเผยราคากลาง และ</a:t>
            </a:r>
            <a:b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การคำนวณราคากลางตามที่คณะกรรมการ ป.ป.ช. เสนอในการจัดซื้อจัดจ้าง </a:t>
            </a:r>
          </a:p>
          <a:p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7 ประเภท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5816" y="2708920"/>
            <a:ext cx="2952328" cy="36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1. งานก่อสร้าง</a:t>
            </a:r>
          </a:p>
          <a:p>
            <a:pPr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2. การจ้างควบคุมงาน</a:t>
            </a:r>
          </a:p>
          <a:p>
            <a:pPr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3. การจ้างออกแบบ</a:t>
            </a:r>
          </a:p>
          <a:p>
            <a:pPr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4. การจ้างที่ปรึกษา</a:t>
            </a:r>
          </a:p>
          <a:p>
            <a:pPr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6. การจ้างพัฒนาระบบคอมพิวเตอร์</a:t>
            </a:r>
          </a:p>
          <a:p>
            <a:pPr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7. การจัดซื้อจัดจ้างที่มิใช่งานก่อสร้าง</a:t>
            </a:r>
          </a:p>
          <a:p>
            <a:endParaRPr lang="th-TH" sz="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** ให้ประกาศในการจัดซื้อจัดจ้าง     ที่มีวงเงิน</a:t>
            </a:r>
            <a:r>
              <a:rPr lang="th-TH" sz="20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เกินกว่า 1 แสนบาท ขึ้นไป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ไม่ว่าจะเป็นการจัดซื้อจัดจ้าง        ด้วยวิธีการใดๆ ก็ตาม ** </a:t>
            </a:r>
          </a:p>
          <a:p>
            <a:pPr>
              <a:lnSpc>
                <a:spcPts val="2200"/>
              </a:lnSpc>
            </a:pP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84168" y="2708920"/>
            <a:ext cx="2880320" cy="36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9" name="Picture 8" descr="โลโก้ ปปช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8275" y="2780928"/>
            <a:ext cx="1052117" cy="7575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00192" y="3573016"/>
            <a:ext cx="2592288" cy="2664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คู่มือ</a:t>
            </a:r>
          </a:p>
          <a:p>
            <a:pPr algn="ctr"/>
            <a:endParaRPr lang="th-TH" sz="16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แนวทางการเปิดเผย</a:t>
            </a:r>
          </a:p>
          <a:p>
            <a:pPr algn="ct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รายละเอียดค่าใช้จ่ายเกี่ยวกับการจัดซื้อจัดจ้าง</a:t>
            </a:r>
          </a:p>
          <a:p>
            <a:pPr algn="ct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ราคากลางและการคำนวณราคากลาง</a:t>
            </a:r>
          </a:p>
          <a:p>
            <a:pPr algn="ct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(ฉบับแก้ไขปรับปรุง)</a:t>
            </a:r>
          </a:p>
          <a:p>
            <a:pPr algn="ctr"/>
            <a:endParaRPr lang="th-TH" sz="1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1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1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ศูนย์กำกับดูแลการจัดซื้อจัดจ้างภาครัฐ</a:t>
            </a:r>
          </a:p>
          <a:p>
            <a:pPr algn="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สำนักงาน ป.ป.ช.</a:t>
            </a:r>
          </a:p>
          <a:p>
            <a:pPr algn="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เดือนธันวาคม ๒๕๕๖</a:t>
            </a:r>
          </a:p>
          <a:p>
            <a:pPr algn="ctr"/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699792" y="4149080"/>
            <a:ext cx="21602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ight Arrow 11"/>
          <p:cNvSpPr/>
          <p:nvPr/>
        </p:nvSpPr>
        <p:spPr>
          <a:xfrm>
            <a:off x="5868144" y="4149080"/>
            <a:ext cx="21602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 rot="19868265">
            <a:off x="3141410" y="1794278"/>
            <a:ext cx="2516544" cy="2477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ยกเลิก</a:t>
            </a:r>
            <a:endParaRPr lang="th-TH" sz="6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07504" y="116632"/>
            <a:ext cx="8856984" cy="61926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79512" y="116632"/>
            <a:ext cx="8856984" cy="61926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Rectangle 4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8" name="Straight Connector 4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Oval 4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cxnSp>
        <p:nvCxnSpPr>
          <p:cNvPr id="24" name="Elbow Connector 23"/>
          <p:cNvCxnSpPr/>
          <p:nvPr/>
        </p:nvCxnSpPr>
        <p:spPr>
          <a:xfrm flipV="1">
            <a:off x="0" y="6021288"/>
            <a:ext cx="9144000" cy="720080"/>
          </a:xfrm>
          <a:prstGeom prst="bentConnector3">
            <a:avLst>
              <a:gd name="adj1" fmla="val 44651"/>
            </a:avLst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 flipV="1">
            <a:off x="0" y="5877272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flipV="1">
            <a:off x="0" y="548680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 flipV="1">
            <a:off x="0" y="620688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95536" y="980728"/>
          <a:ext cx="540060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31840" y="44624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กฎกระทรวง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</a:t>
            </a:fld>
            <a:endParaRPr lang="th-TH" dirty="0"/>
          </a:p>
        </p:txBody>
      </p:sp>
      <p:sp>
        <p:nvSpPr>
          <p:cNvPr id="11" name="Oval 10"/>
          <p:cNvSpPr/>
          <p:nvPr/>
        </p:nvSpPr>
        <p:spPr>
          <a:xfrm>
            <a:off x="395536" y="1052736"/>
            <a:ext cx="864096" cy="8640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6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5536" y="2348880"/>
            <a:ext cx="864096" cy="86409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7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95536" y="3717032"/>
            <a:ext cx="864096" cy="864096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8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5229200"/>
            <a:ext cx="864096" cy="86409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9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796136" y="692696"/>
            <a:ext cx="1512168" cy="4320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ราชกิจจา</a:t>
            </a:r>
            <a:r>
              <a:rPr lang="th-TH" sz="18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796136" y="1282750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5796136" y="2492896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796136" y="5373216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7452320" y="620688"/>
            <a:ext cx="1296144" cy="3600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วันที่ใช้บังคับ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380312" y="1282750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7380312" y="2492896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380312" y="5373216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5796136" y="4077072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ก.พ.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7380312" y="4077072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 ก.พ.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0" name="มนมุมสี่เหลี่ยมด้านเดียวกัน 11"/>
          <p:cNvSpPr/>
          <p:nvPr/>
        </p:nvSpPr>
        <p:spPr>
          <a:xfrm>
            <a:off x="395536" y="1124744"/>
            <a:ext cx="3280448" cy="576064"/>
          </a:xfrm>
          <a:prstGeom prst="round2SameRect">
            <a:avLst/>
          </a:prstGeom>
          <a:solidFill>
            <a:srgbClr val="CCFF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 การเช่า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: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21" name="สี่เหลี่ยมผืนผ้า 13"/>
          <p:cNvSpPr/>
          <p:nvPr/>
        </p:nvSpPr>
        <p:spPr>
          <a:xfrm>
            <a:off x="395536" y="1772816"/>
            <a:ext cx="3280448" cy="504056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การจ้างที่ไม่ใช่งานก่อสร้าง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มนมุมสี่เหลี่ยมด้านเดียวกัน 11"/>
          <p:cNvSpPr/>
          <p:nvPr/>
        </p:nvSpPr>
        <p:spPr>
          <a:xfrm>
            <a:off x="3707904" y="1124744"/>
            <a:ext cx="5152656" cy="576064"/>
          </a:xfrm>
          <a:prstGeom prst="round2SameRect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เมื่อผู้มีอำนาจได้เห็นชอบหรืออนุมัติรายละเอียดคุณลักษณะเฉพาะ </a:t>
            </a:r>
          </a:p>
        </p:txBody>
      </p:sp>
      <p:sp>
        <p:nvSpPr>
          <p:cNvPr id="27" name="สี่เหลี่ยมผืนผ้า 13"/>
          <p:cNvSpPr/>
          <p:nvPr/>
        </p:nvSpPr>
        <p:spPr>
          <a:xfrm>
            <a:off x="3707904" y="1772816"/>
            <a:ext cx="5152656" cy="504056"/>
          </a:xfrm>
          <a:prstGeom prst="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เมื่อผู้มีอำนาจได้เห็นชอบหรืออนุมัติขอบเขตของงาน</a:t>
            </a:r>
          </a:p>
        </p:txBody>
      </p:sp>
      <p:sp>
        <p:nvSpPr>
          <p:cNvPr id="36" name="สี่เหลี่ยมผืนผ้า 13"/>
          <p:cNvSpPr/>
          <p:nvPr/>
        </p:nvSpPr>
        <p:spPr>
          <a:xfrm>
            <a:off x="3707904" y="2348880"/>
            <a:ext cx="5152656" cy="1728192"/>
          </a:xfrm>
          <a:prstGeom prst="rect">
            <a:avLst/>
          </a:prstGeom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หน่วยงานของรัฐออกแบบเอง ให้จัดทำราคากลางเมื่อผู้มีอำนาจได้เห็นชอบหรืออนุมัติแบบรูป รายการละเอียด</a:t>
            </a:r>
          </a:p>
          <a:p>
            <a:pPr>
              <a:buFont typeface="Arial" pitchFamily="34" charset="0"/>
              <a:buChar char="•"/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กรณีขอความร่วมมือหน่วยงานของรัฐอื่นออกแบบให้ ให้จัดทำราคากลางเมื่อได้รับมอบแบบรูป รายการละเอียด</a:t>
            </a:r>
          </a:p>
          <a:p>
            <a:pPr>
              <a:buFont typeface="Arial" pitchFamily="34" charset="0"/>
              <a:buChar char="•"/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กรณีจ้างออกแบบ ให้จัดทำเมื่อหน่วยงานของรัฐ (คณะกรรมการตรวจรับ) ได้รับมอบแบบรูป รายการละเอียด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7" name="สี่เหลี่ยมผืนผ้า 13"/>
          <p:cNvSpPr/>
          <p:nvPr/>
        </p:nvSpPr>
        <p:spPr>
          <a:xfrm>
            <a:off x="395536" y="2348880"/>
            <a:ext cx="3280448" cy="172819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การจ้างก่อสร้าง </a:t>
            </a:r>
            <a:r>
              <a:rPr lang="en-US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3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ราคากลาง จะจัดทำเมื่อใด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8" name="สี่เหลี่ยมผืนผ้า 13"/>
          <p:cNvSpPr/>
          <p:nvPr/>
        </p:nvSpPr>
        <p:spPr>
          <a:xfrm>
            <a:off x="395536" y="4149080"/>
            <a:ext cx="3280448" cy="7920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การจ้างออกแบบหรือควบคุมงานก่อสร้าง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" name="สี่เหลี่ยมผืนผ้า 13"/>
          <p:cNvSpPr/>
          <p:nvPr/>
        </p:nvSpPr>
        <p:spPr>
          <a:xfrm>
            <a:off x="3707904" y="4149080"/>
            <a:ext cx="5152656" cy="792088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เมื่อผู้มีอำนาจได้เห็นชอบหรืออนุมัติขอบเขตของงานจ้างออกแบบหรือควบคุมงานก่อสร้าง</a:t>
            </a:r>
          </a:p>
        </p:txBody>
      </p:sp>
      <p:sp>
        <p:nvSpPr>
          <p:cNvPr id="40" name="สี่เหลี่ยมผืนผ้า 13"/>
          <p:cNvSpPr/>
          <p:nvPr/>
        </p:nvSpPr>
        <p:spPr>
          <a:xfrm>
            <a:off x="395536" y="5589240"/>
            <a:ext cx="3280448" cy="5760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การแลกเปลี่ยน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" name="สี่เหลี่ยมผืนผ้า 13"/>
          <p:cNvSpPr/>
          <p:nvPr/>
        </p:nvSpPr>
        <p:spPr>
          <a:xfrm>
            <a:off x="395536" y="5013176"/>
            <a:ext cx="3280448" cy="43204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การจ้างที่ปรึกษา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2" name="สี่เหลี่ยมผืนผ้า 13"/>
          <p:cNvSpPr/>
          <p:nvPr/>
        </p:nvSpPr>
        <p:spPr>
          <a:xfrm>
            <a:off x="3707904" y="5013176"/>
            <a:ext cx="5152656" cy="432048"/>
          </a:xfrm>
          <a:prstGeom prst="rect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เมื่อผู้มีอำนาจได้เห็นชอบหรืออนุมัติขอบเขตของงานจ้างที่ปรึกษา</a:t>
            </a:r>
          </a:p>
        </p:txBody>
      </p:sp>
      <p:sp>
        <p:nvSpPr>
          <p:cNvPr id="43" name="สี่เหลี่ยมผืนผ้า 13"/>
          <p:cNvSpPr/>
          <p:nvPr/>
        </p:nvSpPr>
        <p:spPr>
          <a:xfrm>
            <a:off x="3707904" y="5589240"/>
            <a:ext cx="5152656" cy="57606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เมื่อผู้มีอำนาจได้เห็นชอบหรืออนุมัติรายละเอียดของพัสดุที่จะนำไปแลกเปลี่ยน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ราคากลาง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952609"/>
            <a:ext cx="7992889" cy="4356711"/>
          </a:xfrm>
          <a:prstGeom prst="rect">
            <a:avLst/>
          </a:prstGeom>
        </p:spPr>
      </p:pic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7" name="สี่เหลี่ยมผืนผ้า 13"/>
          <p:cNvSpPr/>
          <p:nvPr/>
        </p:nvSpPr>
        <p:spPr>
          <a:xfrm>
            <a:off x="3707904" y="1124744"/>
            <a:ext cx="5152656" cy="504056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คณะกรรมการกำหนดราคากลาง</a:t>
            </a:r>
          </a:p>
        </p:txBody>
      </p:sp>
      <p:sp>
        <p:nvSpPr>
          <p:cNvPr id="37" name="สี่เหลี่ยมผืนผ้า 13"/>
          <p:cNvSpPr/>
          <p:nvPr/>
        </p:nvSpPr>
        <p:spPr>
          <a:xfrm>
            <a:off x="395536" y="1124744"/>
            <a:ext cx="3280448" cy="50405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การจ้างก่อสร้าง </a:t>
            </a:r>
            <a:r>
              <a:rPr lang="en-US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ผู้มีหน้าที่จัดทำราคากลาง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1560" y="162880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/>
                <a:cs typeface="EucrosiaUPC" pitchFamily="18" charset="-34"/>
              </a:rPr>
              <a:t> แนวทาง วิธีปฏิบัติ และรายละเอียดประกอบการถอดแบบคำนวณราคากลางงานก่อสร้าง 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ราคากลาง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789040"/>
            <a:ext cx="8280920" cy="2638784"/>
          </a:xfrm>
          <a:prstGeom prst="rect">
            <a:avLst/>
          </a:prstGeom>
        </p:spPr>
      </p:pic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7" name="สี่เหลี่ยมผืนผ้า 13"/>
          <p:cNvSpPr/>
          <p:nvPr/>
        </p:nvSpPr>
        <p:spPr>
          <a:xfrm>
            <a:off x="3707904" y="1124744"/>
            <a:ext cx="5152656" cy="504056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คณะกรรมการกำหนดราคากลาง</a:t>
            </a:r>
          </a:p>
        </p:txBody>
      </p:sp>
      <p:sp>
        <p:nvSpPr>
          <p:cNvPr id="37" name="สี่เหลี่ยมผืนผ้า 13"/>
          <p:cNvSpPr/>
          <p:nvPr/>
        </p:nvSpPr>
        <p:spPr>
          <a:xfrm>
            <a:off x="395536" y="1124744"/>
            <a:ext cx="3280448" cy="50405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การจ้างก่อสร้าง </a:t>
            </a:r>
            <a:r>
              <a:rPr lang="en-US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ผู้มีหน้าที่จัดทำราคากลาง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1560" y="162880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/>
                <a:cs typeface="EucrosiaUPC" pitchFamily="18" charset="-34"/>
              </a:rPr>
              <a:t> แนวทาง วิธีปฏิบัติ และรายละเอียดประกอบการถอดแบบคำนวณราคากลางงานก่อสร้าง 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pic>
        <p:nvPicPr>
          <p:cNvPr id="18" name="Picture 17" descr="ราคากลาง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988840"/>
            <a:ext cx="8352928" cy="1866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7" name="สี่เหลี่ยมผืนผ้า 13"/>
          <p:cNvSpPr/>
          <p:nvPr/>
        </p:nvSpPr>
        <p:spPr>
          <a:xfrm>
            <a:off x="3707904" y="1196752"/>
            <a:ext cx="5152656" cy="504056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คณะกรรมการกำหนดราคากลาง</a:t>
            </a:r>
          </a:p>
        </p:txBody>
      </p:sp>
      <p:sp>
        <p:nvSpPr>
          <p:cNvPr id="37" name="สี่เหลี่ยมผืนผ้า 13"/>
          <p:cNvSpPr/>
          <p:nvPr/>
        </p:nvSpPr>
        <p:spPr>
          <a:xfrm>
            <a:off x="395536" y="1196752"/>
            <a:ext cx="3280448" cy="50405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การจ้างก่อสร้าง </a:t>
            </a:r>
            <a:r>
              <a:rPr lang="en-US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ผู้มีหน้าที่จัดทำราคากลาง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1560" y="184482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/>
                <a:cs typeface="EucrosiaUPC" pitchFamily="18" charset="-34"/>
              </a:rPr>
              <a:t> แนวทาง วิธีปฏิบัติ และรายละเอียดประกอบการถอดแบบคำนวณราคากลางงานก่อสร้าง 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pic>
        <p:nvPicPr>
          <p:cNvPr id="20" name="Picture 19" descr="ราคากลาง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82200"/>
            <a:ext cx="8568952" cy="2694639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619672" y="5373216"/>
            <a:ext cx="374441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7" name="สี่เหลี่ยมผืนผ้า 13"/>
          <p:cNvSpPr/>
          <p:nvPr/>
        </p:nvSpPr>
        <p:spPr>
          <a:xfrm>
            <a:off x="3707904" y="5589240"/>
            <a:ext cx="5152656" cy="648072"/>
          </a:xfrm>
          <a:prstGeom prst="rect">
            <a:avLst/>
          </a:prstGeom>
          <a:ln w="12700">
            <a:solidFill>
              <a:srgbClr val="0099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 หรือ เจ้าหน้าที่ หรือบุคคลใดบุคคลหนึ่ง ซึ่งรับผิดชอบจัดทำขอบเขตของงานหรือรายละเอียดคุณลักษณะเฉพาะ</a:t>
            </a:r>
          </a:p>
        </p:txBody>
      </p:sp>
      <p:sp>
        <p:nvSpPr>
          <p:cNvPr id="37" name="สี่เหลี่ยมผืนผ้า 13"/>
          <p:cNvSpPr/>
          <p:nvPr/>
        </p:nvSpPr>
        <p:spPr>
          <a:xfrm>
            <a:off x="395536" y="5589240"/>
            <a:ext cx="3280448" cy="648072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การจัดซื้อจัดจ้างที่มิใช่งานก่อสร้าง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ผู้มีหน้าที่จัดทำราคากลาง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9552" y="1052736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คู่มือแนวทางการประกาศรายละเอียดข้อมูลราคากลาง และการคำนวณราคากลางเกี่ยวกับการจัดซื้อจัดจ้างของหน่วยงานของรัฐ (ตามหนังสือ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0405.3/ว.453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3 ต.ค. 61)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18" name="สี่เหลี่ยมผืนผ้า 13"/>
          <p:cNvSpPr/>
          <p:nvPr/>
        </p:nvSpPr>
        <p:spPr>
          <a:xfrm>
            <a:off x="3707904" y="4725144"/>
            <a:ext cx="5152656" cy="648072"/>
          </a:xfrm>
          <a:prstGeom prst="rect">
            <a:avLst/>
          </a:prstGeom>
          <a:ln w="12700">
            <a:solidFill>
              <a:srgbClr val="0099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 หรือ เจ้าหน้าที่ หรือบุคคลใดบุคคลหนึ่ง ซึ่งรับผิดชอบจัดทำขอบเขตของงานหรือรายละเอียดคุณลักษณะเฉพาะ</a:t>
            </a:r>
          </a:p>
        </p:txBody>
      </p:sp>
      <p:sp>
        <p:nvSpPr>
          <p:cNvPr id="19" name="สี่เหลี่ยมผืนผ้า 13"/>
          <p:cNvSpPr/>
          <p:nvPr/>
        </p:nvSpPr>
        <p:spPr>
          <a:xfrm>
            <a:off x="395536" y="4725144"/>
            <a:ext cx="3280448" cy="648072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การจ้างพัฒนาระบบคอมพิวเตอร์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สี่เหลี่ยมผืนผ้า 13"/>
          <p:cNvSpPr/>
          <p:nvPr/>
        </p:nvSpPr>
        <p:spPr>
          <a:xfrm>
            <a:off x="3707904" y="3861048"/>
            <a:ext cx="5152656" cy="648072"/>
          </a:xfrm>
          <a:prstGeom prst="rect">
            <a:avLst/>
          </a:prstGeom>
          <a:ln w="12700">
            <a:solidFill>
              <a:srgbClr val="0099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 หรือ เจ้าหน้าที่ หรือบุคคลใดบุคคลหนึ่ง ซึ่งรับผิดชอบจัดทำขอบเขตของงานจ้างที่ปรึกษา</a:t>
            </a:r>
          </a:p>
        </p:txBody>
      </p:sp>
      <p:sp>
        <p:nvSpPr>
          <p:cNvPr id="21" name="สี่เหลี่ยมผืนผ้า 13"/>
          <p:cNvSpPr/>
          <p:nvPr/>
        </p:nvSpPr>
        <p:spPr>
          <a:xfrm>
            <a:off x="395536" y="3861048"/>
            <a:ext cx="3280448" cy="648072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การจ้างที่ปรึกษา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สี่เหลี่ยมผืนผ้า 13"/>
          <p:cNvSpPr/>
          <p:nvPr/>
        </p:nvSpPr>
        <p:spPr>
          <a:xfrm>
            <a:off x="3707904" y="2996952"/>
            <a:ext cx="5152656" cy="648072"/>
          </a:xfrm>
          <a:prstGeom prst="rect">
            <a:avLst/>
          </a:prstGeom>
          <a:ln w="12700">
            <a:solidFill>
              <a:srgbClr val="0099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 หรือ เจ้าหน้าที่ หรือบุคคลใดบุคคลหนึ่ง ซึ่งรับผิดชอบจัดทำขอบเขตของงานจ้างออกแบบ</a:t>
            </a:r>
          </a:p>
        </p:txBody>
      </p:sp>
      <p:sp>
        <p:nvSpPr>
          <p:cNvPr id="23" name="สี่เหลี่ยมผืนผ้า 13"/>
          <p:cNvSpPr/>
          <p:nvPr/>
        </p:nvSpPr>
        <p:spPr>
          <a:xfrm>
            <a:off x="395536" y="2996952"/>
            <a:ext cx="3280448" cy="648072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การจ้างออกแบบ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สี่เหลี่ยมผืนผ้า 13"/>
          <p:cNvSpPr/>
          <p:nvPr/>
        </p:nvSpPr>
        <p:spPr>
          <a:xfrm>
            <a:off x="3707904" y="2132856"/>
            <a:ext cx="5152656" cy="648072"/>
          </a:xfrm>
          <a:prstGeom prst="rect">
            <a:avLst/>
          </a:prstGeom>
          <a:ln w="12700">
            <a:solidFill>
              <a:srgbClr val="0099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 หรือ เจ้าหน้าที่ หรือบุคคลใดบุคคลหนึ่ง ซึ่งรับผิดชอบจัดทำขอบเขตของงานจ้างควบคุมงานก่อสร้าง</a:t>
            </a:r>
          </a:p>
        </p:txBody>
      </p:sp>
      <p:sp>
        <p:nvSpPr>
          <p:cNvPr id="25" name="สี่เหลี่ยมผืนผ้า 13"/>
          <p:cNvSpPr/>
          <p:nvPr/>
        </p:nvSpPr>
        <p:spPr>
          <a:xfrm>
            <a:off x="395536" y="2132856"/>
            <a:ext cx="3280448" cy="648072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การจ้างควบคุมงานก่อสร้าง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o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2398731"/>
            <a:ext cx="2592288" cy="1894365"/>
          </a:xfrm>
          <a:prstGeom prst="rect">
            <a:avLst/>
          </a:prstGeom>
        </p:spPr>
      </p:pic>
      <p:pic>
        <p:nvPicPr>
          <p:cNvPr id="7" name="Picture 6" descr="ปักหมุด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5301208"/>
            <a:ext cx="576064" cy="576064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194364"/>
            <a:ext cx="7632848" cy="858372"/>
          </a:xfrm>
        </p:spPr>
        <p:txBody>
          <a:bodyPr>
            <a:normAutofit fontScale="90000"/>
          </a:bodyPr>
          <a:lstStyle/>
          <a:p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ราคากลาง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” </a:t>
            </a: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ราคาเพื่อ</a:t>
            </a:r>
            <a:r>
              <a:rPr lang="th-TH" altLang="th-TH" sz="28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ใช้เป็นฐานสำหรับเปรียบเทียบราคาที่ผู้ยื่นข้อเสนอได้ยื่นเสนอไว้</a:t>
            </a: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ซึ่งสามารถจัดซื้อจัดจ้างได้จริงตามลำดับ ดังต่อไปนี้</a:t>
            </a: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6" name="ตัวยึด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53272742"/>
              </p:ext>
            </p:extLst>
          </p:nvPr>
        </p:nvGraphicFramePr>
        <p:xfrm>
          <a:off x="1547664" y="1196752"/>
          <a:ext cx="759633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ectangle 4"/>
          <p:cNvSpPr/>
          <p:nvPr/>
        </p:nvSpPr>
        <p:spPr>
          <a:xfrm>
            <a:off x="323528" y="5517232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th-TH" sz="2000" b="1" i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</a:t>
            </a: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กรณีที่มีราคาตาม (1) ให้ใช้ราคาตาม (1) ก่อน 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/ </a:t>
            </a:r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กรณีไม่มีราคาตาม (1) แต่มีราคาตาม (2) หรือ (3) </a:t>
            </a:r>
          </a:p>
          <a:p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ให้ใช้ราคาตาม (2) </a:t>
            </a:r>
            <a:r>
              <a:rPr lang="th-TH" altLang="th-TH" sz="2000" b="1" i="1" u="sng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(3)</a:t>
            </a: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/ กรณีที่ไม่มีราคาตาม (1)  (2) และ (3) ให้ใช้ราคาตาม (4) (5) </a:t>
            </a:r>
            <a:r>
              <a:rPr lang="th-TH" altLang="th-TH" sz="2000" b="1" i="1" u="sng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(6) </a:t>
            </a:r>
          </a:p>
          <a:p>
            <a:pPr>
              <a:buFont typeface="Wingdings" pitchFamily="2" charset="2"/>
              <a:buChar char="Ø"/>
            </a:pP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000" b="1" i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จะใช้ราคาใดให้คำนึงถึงประโยชน์ของหน่วยงานของรัฐเป็นสำคัญ</a:t>
            </a:r>
            <a:endParaRPr lang="th-TH" sz="2000" i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 w="31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11" name="Regular Pentagon 10">
            <a:hlinkClick r:id="rId10" action="ppaction://hlinksldjump"/>
          </p:cNvPr>
          <p:cNvSpPr/>
          <p:nvPr/>
        </p:nvSpPr>
        <p:spPr>
          <a:xfrm>
            <a:off x="395536" y="1700808"/>
            <a:ext cx="1872208" cy="1296144"/>
          </a:xfrm>
          <a:prstGeom prst="pentagon">
            <a:avLst/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พ.ร.บ.</a:t>
            </a:r>
          </a:p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มาตรา 4</a:t>
            </a:r>
            <a:endParaRPr lang="th-TH" sz="4000" b="1" dirty="0">
              <a:solidFill>
                <a:srgbClr val="CC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18116" y="1052736"/>
            <a:ext cx="29017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th-TH" sz="4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จัดทำอย่างไร </a:t>
            </a:r>
            <a:r>
              <a:rPr lang="en-US" sz="4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056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2"/>
          <p:cNvSpPr txBox="1">
            <a:spLocks noChangeArrowheads="1"/>
          </p:cNvSpPr>
          <p:nvPr/>
        </p:nvSpPr>
        <p:spPr bwMode="auto">
          <a:xfrm>
            <a:off x="1563686" y="1066800"/>
            <a:ext cx="5760640" cy="711210"/>
          </a:xfrm>
          <a:prstGeom prst="rect">
            <a:avLst/>
          </a:prstGeom>
          <a:solidFill>
            <a:srgbClr val="FFCCFF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ctr" anchorCtr="0">
            <a:noAutofit/>
            <a:sp3d>
              <a:contourClr>
                <a:srgbClr val="800080"/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th-TH" sz="3200" b="1" dirty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หลักเกณฑ์การคำนวณราคากลางงานก่อสร้าง</a:t>
            </a:r>
            <a:endParaRPr lang="en-US" sz="3200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5" name="กล่องข้อความ 2"/>
          <p:cNvSpPr txBox="1">
            <a:spLocks noChangeArrowheads="1"/>
          </p:cNvSpPr>
          <p:nvPr/>
        </p:nvSpPr>
        <p:spPr bwMode="auto">
          <a:xfrm>
            <a:off x="4334175" y="2358446"/>
            <a:ext cx="4630313" cy="952825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ctr" anchorCtr="0">
            <a:spAutoFit/>
            <a:sp3d>
              <a:contourClr>
                <a:schemeClr val="accent6"/>
              </a:contourClr>
            </a:sp3d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200" b="1" dirty="0">
                <a:effectLst/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หลักเกณฑ์การคำนวณราคา</a:t>
            </a:r>
            <a:r>
              <a:rPr lang="th-TH" sz="2200" b="1" dirty="0" smtClean="0">
                <a:effectLst/>
                <a:latin typeface="EucrosiaUPC" pitchFamily="18" charset="-34"/>
                <a:ea typeface="Times New Roman"/>
                <a:cs typeface="EucrosiaUPC" pitchFamily="18" charset="-34"/>
              </a:rPr>
              <a:t>กลางงานก่อสร้างอาคาร</a:t>
            </a:r>
            <a:r>
              <a:rPr lang="th-TH" sz="2200" b="1" dirty="0">
                <a:effectLst/>
                <a:latin typeface="EucrosiaUPC" pitchFamily="18" charset="-34"/>
                <a:ea typeface="Times New Roman"/>
                <a:cs typeface="EucrosiaUPC" pitchFamily="18" charset="-34"/>
              </a:rPr>
              <a:t/>
            </a:r>
            <a:br>
              <a:rPr lang="th-TH" sz="2200" b="1" dirty="0">
                <a:effectLst/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2200" b="1" dirty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หลักเกณฑ์การคำนวณราคากลางงาน</a:t>
            </a:r>
            <a:r>
              <a:rPr lang="th-TH" sz="22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ก่อสร้างทางฯ </a:t>
            </a:r>
          </a:p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2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</a:t>
            </a:r>
            <a:r>
              <a:rPr lang="th-TH" sz="2200" b="1" dirty="0">
                <a:latin typeface="EucrosiaUPC" pitchFamily="18" charset="-34"/>
                <a:ea typeface="Times New Roman"/>
                <a:cs typeface="EucrosiaUPC" pitchFamily="18" charset="-34"/>
              </a:rPr>
              <a:t>การคำนวณราคากลางงานก่อสร้างชลประทาน</a:t>
            </a:r>
            <a:endParaRPr lang="en-US" sz="2200" dirty="0">
              <a:effectLst/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6" name="กล่องข้อความ 2"/>
          <p:cNvSpPr txBox="1">
            <a:spLocks noChangeArrowheads="1"/>
          </p:cNvSpPr>
          <p:nvPr/>
        </p:nvSpPr>
        <p:spPr bwMode="auto">
          <a:xfrm>
            <a:off x="236280" y="2351647"/>
            <a:ext cx="3721472" cy="933337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ctr" anchorCtr="0">
            <a:noAutofit/>
            <a:sp3d extrusionH="57150">
              <a:bevelT w="57150" h="44450" prst="artDeco"/>
              <a:extrusionClr>
                <a:schemeClr val="bg1"/>
              </a:extrusionClr>
              <a:contourClr>
                <a:schemeClr val="accent6"/>
              </a:contourClr>
            </a:sp3d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2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แนวทาง วิธีปฏิบัติ และรายละเอียดประกอบการถอดแบบคำนวณราคากลางงาน</a:t>
            </a:r>
            <a:r>
              <a:rPr lang="th-TH" sz="2200" b="1" dirty="0">
                <a:latin typeface="EucrosiaUPC" pitchFamily="18" charset="-34"/>
                <a:ea typeface="Times New Roman"/>
                <a:cs typeface="EucrosiaUPC" pitchFamily="18" charset="-34"/>
              </a:rPr>
              <a:t>ก่อสร้าง</a:t>
            </a:r>
            <a:endParaRPr lang="en-US" sz="2200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7" name="กล่องข้อความ 2"/>
          <p:cNvSpPr txBox="1">
            <a:spLocks noChangeArrowheads="1"/>
          </p:cNvSpPr>
          <p:nvPr/>
        </p:nvSpPr>
        <p:spPr bwMode="auto">
          <a:xfrm>
            <a:off x="107504" y="4329685"/>
            <a:ext cx="2232247" cy="656590"/>
          </a:xfrm>
          <a:prstGeom prst="rect">
            <a:avLst/>
          </a:prstGeom>
          <a:solidFill>
            <a:srgbClr val="CCFF99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</a:t>
            </a:r>
            <a:r>
              <a:rPr lang="th-TH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คำนวณ</a:t>
            </a:r>
          </a:p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ค่า</a:t>
            </a: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งานต้นทุน (</a:t>
            </a:r>
            <a:r>
              <a:rPr lang="en-US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Direct </a:t>
            </a:r>
            <a:r>
              <a:rPr lang="en-US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Cost</a:t>
            </a:r>
            <a:r>
              <a:rPr lang="th-TH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)</a:t>
            </a:r>
            <a:endParaRPr lang="en-US" sz="2000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8" name="กล่องข้อความ 2"/>
          <p:cNvSpPr txBox="1">
            <a:spLocks noChangeArrowheads="1"/>
          </p:cNvSpPr>
          <p:nvPr/>
        </p:nvSpPr>
        <p:spPr bwMode="auto">
          <a:xfrm>
            <a:off x="2445882" y="4329351"/>
            <a:ext cx="2304818" cy="656590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ค่าใช้จ่ายใน</a:t>
            </a:r>
            <a:r>
              <a:rPr lang="th-TH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การดำเนินงาน</a:t>
            </a: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ก่อสร้าง (</a:t>
            </a:r>
            <a:r>
              <a:rPr lang="en-US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Indirect </a:t>
            </a:r>
            <a:r>
              <a:rPr lang="en-US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Cost</a:t>
            </a:r>
            <a:r>
              <a:rPr lang="th-TH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)</a:t>
            </a:r>
            <a:endParaRPr lang="en-US" sz="2000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9" name="กล่องข้อความ 2"/>
          <p:cNvSpPr txBox="1">
            <a:spLocks noChangeArrowheads="1"/>
          </p:cNvSpPr>
          <p:nvPr/>
        </p:nvSpPr>
        <p:spPr bwMode="auto">
          <a:xfrm>
            <a:off x="4860588" y="4329351"/>
            <a:ext cx="1746298" cy="656590"/>
          </a:xfrm>
          <a:prstGeom prst="rect">
            <a:avLst/>
          </a:prstGeom>
          <a:solidFill>
            <a:srgbClr val="FFCC66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ค่าใช้จ่ายพิเศษ</a:t>
            </a:r>
            <a:b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ตามข้อกำหนดฯ</a:t>
            </a:r>
            <a:endParaRPr lang="en-US" sz="2000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10" name="กล่องข้อความ 2"/>
          <p:cNvSpPr txBox="1">
            <a:spLocks noChangeArrowheads="1"/>
          </p:cNvSpPr>
          <p:nvPr/>
        </p:nvSpPr>
        <p:spPr bwMode="auto">
          <a:xfrm>
            <a:off x="6717725" y="4329351"/>
            <a:ext cx="2318771" cy="656590"/>
          </a:xfrm>
          <a:prstGeom prst="rect">
            <a:avLst/>
          </a:prstGeom>
          <a:solidFill>
            <a:srgbClr val="99FF99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การสรุปค่าก่อสร้างเป็น</a:t>
            </a:r>
            <a:r>
              <a:rPr lang="th-TH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ราคากลางและ</a:t>
            </a: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การจัดทำรายงาน</a:t>
            </a:r>
            <a:endParaRPr lang="en-US" sz="2000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cxnSp>
        <p:nvCxnSpPr>
          <p:cNvPr id="11" name="ตัวเชื่อมต่อตรง 10"/>
          <p:cNvCxnSpPr>
            <a:cxnSpLocks/>
          </p:cNvCxnSpPr>
          <p:nvPr/>
        </p:nvCxnSpPr>
        <p:spPr>
          <a:xfrm>
            <a:off x="2145710" y="2078610"/>
            <a:ext cx="44640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12" name="ลูกศรเชื่อมต่อแบบตรง 11"/>
          <p:cNvCxnSpPr>
            <a:cxnSpLocks/>
          </p:cNvCxnSpPr>
          <p:nvPr/>
        </p:nvCxnSpPr>
        <p:spPr>
          <a:xfrm>
            <a:off x="2160224" y="2060848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" name="ลูกศรเชื่อมต่อแบบตรง 12"/>
          <p:cNvCxnSpPr>
            <a:cxnSpLocks/>
          </p:cNvCxnSpPr>
          <p:nvPr/>
        </p:nvCxnSpPr>
        <p:spPr>
          <a:xfrm>
            <a:off x="6588224" y="2078225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" name="ลูกศรเชื่อมต่อแบบตรง 13"/>
          <p:cNvCxnSpPr>
            <a:cxnSpLocks/>
          </p:cNvCxnSpPr>
          <p:nvPr/>
        </p:nvCxnSpPr>
        <p:spPr>
          <a:xfrm>
            <a:off x="4428546" y="1769400"/>
            <a:ext cx="0" cy="2880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6" name="ตัวเชื่อมต่อตรง 15"/>
          <p:cNvCxnSpPr>
            <a:cxnSpLocks/>
          </p:cNvCxnSpPr>
          <p:nvPr/>
        </p:nvCxnSpPr>
        <p:spPr>
          <a:xfrm>
            <a:off x="1332344" y="4091562"/>
            <a:ext cx="63360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20" name="ลูกศรเชื่อมต่อแบบตรง 19"/>
          <p:cNvCxnSpPr>
            <a:cxnSpLocks/>
          </p:cNvCxnSpPr>
          <p:nvPr/>
        </p:nvCxnSpPr>
        <p:spPr>
          <a:xfrm>
            <a:off x="6588224" y="3284984"/>
            <a:ext cx="0" cy="28803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6" name="ลูกศรเชื่อมต่อแบบตรง 25"/>
          <p:cNvCxnSpPr>
            <a:cxnSpLocks/>
          </p:cNvCxnSpPr>
          <p:nvPr/>
        </p:nvCxnSpPr>
        <p:spPr>
          <a:xfrm>
            <a:off x="3995772" y="2784678"/>
            <a:ext cx="2880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ot"/>
            <a:headEnd type="triangle" w="med" len="med"/>
            <a:tailEnd type="triangle" w="med" len="med"/>
          </a:ln>
          <a:effectLst/>
        </p:spPr>
      </p:cxn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107504" y="336503"/>
            <a:ext cx="8928991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600" b="1" dirty="0" smtClean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แผนภาพแสดงโครงสร้างโดยรวมของ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หลักเกณฑ์การคำนวณราคากลางงานก่อสร้าง</a:t>
            </a:r>
          </a:p>
          <a:p>
            <a:pPr marR="0" lvl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(ประกาศคณะกรรมการราคากลางฯ วันที่ 14 พฤศจิกายน 2560 มีผลใช้บังคับตั้งแต่ 15 พฤศจิกายน 2560)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9" name="ตัวเชื่อมต่อหักมุม 48"/>
          <p:cNvCxnSpPr/>
          <p:nvPr/>
        </p:nvCxnSpPr>
        <p:spPr>
          <a:xfrm rot="10800000" flipV="1">
            <a:off x="4334176" y="3573016"/>
            <a:ext cx="2268000" cy="28399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ลูกศรเชื่อมต่อแบบตรง 51"/>
          <p:cNvCxnSpPr>
            <a:cxnSpLocks/>
          </p:cNvCxnSpPr>
          <p:nvPr/>
        </p:nvCxnSpPr>
        <p:spPr>
          <a:xfrm>
            <a:off x="4355976" y="3861048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3" name="ลูกศรเชื่อมต่อแบบตรง 52"/>
          <p:cNvCxnSpPr>
            <a:cxnSpLocks/>
          </p:cNvCxnSpPr>
          <p:nvPr/>
        </p:nvCxnSpPr>
        <p:spPr>
          <a:xfrm>
            <a:off x="1345592" y="4077072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5" name="ลูกศรเชื่อมต่อแบบตรง 54"/>
          <p:cNvCxnSpPr>
            <a:cxnSpLocks/>
          </p:cNvCxnSpPr>
          <p:nvPr/>
        </p:nvCxnSpPr>
        <p:spPr>
          <a:xfrm>
            <a:off x="3563888" y="4093302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6" name="ลูกศรเชื่อมต่อแบบตรง 55"/>
          <p:cNvCxnSpPr>
            <a:cxnSpLocks/>
          </p:cNvCxnSpPr>
          <p:nvPr/>
        </p:nvCxnSpPr>
        <p:spPr>
          <a:xfrm>
            <a:off x="5724128" y="4082348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7" name="ลูกศรเชื่อมต่อแบบตรง 56"/>
          <p:cNvCxnSpPr>
            <a:cxnSpLocks/>
          </p:cNvCxnSpPr>
          <p:nvPr/>
        </p:nvCxnSpPr>
        <p:spPr>
          <a:xfrm>
            <a:off x="7653704" y="4077072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179512" y="3337247"/>
            <a:ext cx="3902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" indent="-85725"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600" b="1" dirty="0">
                <a:latin typeface="EucrosiaUPC" pitchFamily="18" charset="-34"/>
                <a:ea typeface="Times New Roman"/>
                <a:cs typeface="EucrosiaUPC" pitchFamily="18" charset="-34"/>
              </a:rPr>
              <a:t> ข้อกำหนด ข้อบังคับ แนวทาง และวิธี</a:t>
            </a:r>
            <a:r>
              <a:rPr lang="th-TH" sz="16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ปฏิบัติฯ จำนวน 22 </a:t>
            </a:r>
            <a:r>
              <a:rPr lang="th-TH" sz="1600" b="1" dirty="0">
                <a:latin typeface="EucrosiaUPC" pitchFamily="18" charset="-34"/>
                <a:ea typeface="Times New Roman"/>
                <a:cs typeface="EucrosiaUPC" pitchFamily="18" charset="-34"/>
              </a:rPr>
              <a:t>ข้อ</a:t>
            </a:r>
            <a:endParaRPr lang="th-TH" sz="1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549" y="5004971"/>
            <a:ext cx="23182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การถอดแบบก่อสร้าง</a:t>
            </a:r>
            <a:endParaRPr lang="en-US" sz="1400" b="1" dirty="0">
              <a:latin typeface="EucrosiaUPC" pitchFamily="18" charset="-34"/>
              <a:ea typeface="Times New Roman"/>
              <a:cs typeface="EucrosiaUPC" pitchFamily="18" charset="-34"/>
            </a:endParaRPr>
          </a:p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รา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ยะเอียดประกอบการ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คำนวณ</a:t>
            </a:r>
            <a:b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ราคา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กลางงาน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ก่อสร้าง</a:t>
            </a:r>
          </a:p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การรวมค่างานต้นทุนเป็นค่างานต้นทุน</a:t>
            </a:r>
          </a:p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     รวมทั้งโครงการงานก่อสร้าง</a:t>
            </a:r>
            <a:endParaRPr lang="en-US" sz="1400" b="1" dirty="0">
              <a:latin typeface="EucrosiaUPC" pitchFamily="18" charset="-34"/>
              <a:ea typeface="Times New Roman"/>
              <a:cs typeface="EucrosiaUPC" pitchFamily="18" charset="-34"/>
            </a:endParaRPr>
          </a:p>
          <a:p>
            <a:endParaRPr lang="th-TH" sz="1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18723" y="5004971"/>
            <a:ext cx="23768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ตาราง </a:t>
            </a:r>
            <a:r>
              <a:rPr lang="en-US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Factor F 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งานก่อสร้างอาคาร</a:t>
            </a:r>
            <a:endParaRPr lang="en-US" sz="1400" b="1" dirty="0">
              <a:latin typeface="EucrosiaUPC" pitchFamily="18" charset="-34"/>
              <a:ea typeface="Times New Roman"/>
              <a:cs typeface="EucrosiaUPC" pitchFamily="18" charset="-34"/>
            </a:endParaRPr>
          </a:p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ตาราง </a:t>
            </a:r>
            <a:r>
              <a:rPr lang="en-US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Factor F 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งานก่อสร้างทาง</a:t>
            </a:r>
          </a:p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ตาราง </a:t>
            </a:r>
            <a:r>
              <a:rPr lang="en-US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Factor F 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งานก่อสร้างสะพาน</a:t>
            </a:r>
            <a:b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และท่อเหลี่ยม</a:t>
            </a:r>
          </a:p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ตาราง </a:t>
            </a:r>
            <a:r>
              <a:rPr lang="en-US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Factor F 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งานก่อสร้างชลประทาน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5271" y="4986275"/>
            <a:ext cx="18870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และวิธีการ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คำนวณ</a:t>
            </a:r>
            <a:b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ค่าใช้จ่าย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พิเศษตาม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ข้อกำหนด</a:t>
            </a:r>
            <a:b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และ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ค่าใช้จ่ายอื่นที่เป็นต้อง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มี</a:t>
            </a:r>
            <a:endParaRPr lang="en-US" sz="1400" b="1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2240" y="5004971"/>
            <a:ext cx="236635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หลักเกณฑ์และวิธีการ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นำค่า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งาน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ต้นทุน</a:t>
            </a:r>
            <a:b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ค่าใช้จ่าย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ในการดำเนินงานก่อสร้าง 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/>
            </a:r>
            <a:b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ค่าใช้จ่าย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พิเศษฯ 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และค่าใช้จ่ายอื่น ๆ </a:t>
            </a:r>
          </a:p>
          <a:p>
            <a:pPr marL="177800" indent="-177800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     มา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คำนวณ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รวมกันได้เป็น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ราคากลา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งงาน</a:t>
            </a:r>
          </a:p>
          <a:p>
            <a:pPr marL="177800" indent="-177800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     ก่อสร้าง</a:t>
            </a:r>
            <a:endParaRPr lang="en-US" sz="1400" b="1" dirty="0">
              <a:latin typeface="EucrosiaUPC" pitchFamily="18" charset="-34"/>
              <a:ea typeface="Times New Roman"/>
              <a:cs typeface="EucrosiaUPC" pitchFamily="18" charset="-34"/>
            </a:endParaRPr>
          </a:p>
          <a:p>
            <a:pPr marL="177800" indent="-177800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แบบฟอร์ม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และการจัดทำ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รายงาน</a:t>
            </a:r>
          </a:p>
          <a:p>
            <a:pPr marL="177800" indent="-177800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     การคำนวณ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ราคา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กลางงานก่อสร้าง</a:t>
            </a:r>
            <a:endParaRPr lang="en-US" sz="1400" b="1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605954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บก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16632"/>
            <a:ext cx="6856809" cy="6361773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51520" y="836712"/>
            <a:ext cx="1656184" cy="5324535"/>
          </a:xfrm>
          <a:prstGeom prst="rect">
            <a:avLst/>
          </a:prstGeom>
          <a:ln w="127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คู่มือ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แนวทาง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การประกาศรายละเอียดข้อมูลราคากลาง และการคำนวณราคากลางเกี่ยวกับการจัดซื้อจัดจ้างของหน่วยงานของรัฐ (ตามหนังสือ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0405.3/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ว.453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 ต.ค. 61)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บก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16633"/>
            <a:ext cx="7008490" cy="6552727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51520" y="836712"/>
            <a:ext cx="1656184" cy="5324535"/>
          </a:xfrm>
          <a:prstGeom prst="rect">
            <a:avLst/>
          </a:prstGeom>
          <a:ln w="127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คู่มือ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แนวทาง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การประกาศรายละเอียดข้อมูลราคากลาง และการคำนวณราคากลางเกี่ยวกับการจัดซื้อจัดจ้างของหน่วยงานของรัฐ (ตามหนังสือ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0405.3/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ว.453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 ต.ค. 61)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บก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47637"/>
            <a:ext cx="7027540" cy="6377707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51520" y="836712"/>
            <a:ext cx="1656184" cy="5324535"/>
          </a:xfrm>
          <a:prstGeom prst="rect">
            <a:avLst/>
          </a:prstGeom>
          <a:ln w="127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คู่มือ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แนวทาง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การประกาศรายละเอียดข้อมูลราคากลาง และการคำนวณราคากลางเกี่ยวกับการจัดซื้อจัดจ้างของหน่วยงานของรัฐ (ตามหนังสือ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0405.3/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ว.453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 ต.ค. 61)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G_1132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1052736"/>
            <a:ext cx="681675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9946" name="Rectangle 10"/>
          <p:cNvSpPr>
            <a:spLocks noGrp="1" noChangeArrowheads="1"/>
          </p:cNvSpPr>
          <p:nvPr>
            <p:ph type="title"/>
          </p:nvPr>
        </p:nvSpPr>
        <p:spPr>
          <a:xfrm>
            <a:off x="539552" y="288032"/>
            <a:ext cx="8136904" cy="8367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lang="th-TH" altLang="ko-KR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โครงสร้างระเบียบกระทรวงการคลังว่าด้วยการจัดซื้อจัดจ้างและการบริหารพัสดุภาครัฐ พ.ศ. 2560</a:t>
            </a:r>
            <a:endParaRPr lang="en-US" altLang="ko-KR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467544" y="1988840"/>
            <a:ext cx="8352928" cy="1152128"/>
            <a:chOff x="-336684" y="1863064"/>
            <a:chExt cx="9172684" cy="1152128"/>
          </a:xfrm>
          <a:solidFill>
            <a:srgbClr val="FFFF00"/>
          </a:solidFill>
        </p:grpSpPr>
        <p:sp>
          <p:nvSpPr>
            <p:cNvPr id="39938" name="AutoShape 2"/>
            <p:cNvSpPr>
              <a:spLocks noChangeArrowheads="1"/>
            </p:cNvSpPr>
            <p:nvPr/>
          </p:nvSpPr>
          <p:spPr bwMode="auto">
            <a:xfrm>
              <a:off x="324411" y="1863064"/>
              <a:ext cx="8511589" cy="1152128"/>
            </a:xfrm>
            <a:prstGeom prst="roundRect">
              <a:avLst>
                <a:gd name="adj" fmla="val 16667"/>
              </a:avLst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th-TH" b="1" dirty="0" smtClean="0">
                  <a:latin typeface="EucrosiaUPC" pitchFamily="18" charset="-34"/>
                  <a:cs typeface="EucrosiaUPC" pitchFamily="18" charset="-34"/>
                </a:rPr>
                <a:t>ข้อความทั่วไป </a:t>
              </a:r>
              <a:r>
                <a:rPr lang="th-TH" sz="24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(นิยาม การมีส่วนได้เสียในเรื่องที่ประชุมพิจารณา ผู้มีอำนาจและ</a:t>
              </a:r>
            </a:p>
            <a:p>
              <a:r>
                <a:rPr lang="th-TH" sz="24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การมอบอำนาจ การดำเนินการด้วยวิธีการทางอิเล็กทรอนิกส์ การจัดทำแผนการจัดซื้อ</a:t>
              </a:r>
            </a:p>
            <a:p>
              <a:r>
                <a:rPr lang="th-TH" sz="24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จัดจ้าง การตรวจสอบผู้มีผลประโยชน์ร่วมกัน การจัดทำบันทึกรายงานผลการพิจารณา)</a:t>
              </a:r>
              <a:endPara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51" name="AutoShape 15"/>
            <p:cNvSpPr>
              <a:spLocks noChangeArrowheads="1"/>
            </p:cNvSpPr>
            <p:nvPr/>
          </p:nvSpPr>
          <p:spPr bwMode="auto">
            <a:xfrm>
              <a:off x="-336684" y="2041360"/>
              <a:ext cx="714381" cy="685800"/>
            </a:xfrm>
            <a:prstGeom prst="diamond">
              <a:avLst/>
            </a:prstGeom>
            <a:grpFill/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ysClr val="windowText" lastClr="000000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</a:t>
              </a:r>
              <a:endParaRPr lang="en-US" altLang="ko-KR" sz="2400" b="1" dirty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39939" name="AutoShape 3"/>
          <p:cNvSpPr>
            <a:spLocks noChangeArrowheads="1"/>
          </p:cNvSpPr>
          <p:nvPr/>
        </p:nvSpPr>
        <p:spPr bwMode="auto">
          <a:xfrm>
            <a:off x="983651" y="3356992"/>
            <a:ext cx="7764813" cy="129614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48" name="AutoShape 12"/>
          <p:cNvSpPr>
            <a:spLocks noChangeArrowheads="1"/>
          </p:cNvSpPr>
          <p:nvPr/>
        </p:nvSpPr>
        <p:spPr bwMode="auto">
          <a:xfrm>
            <a:off x="1259632" y="3694960"/>
            <a:ext cx="3875372" cy="59813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การซื้อหรือการจ้าง (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บททั่วไป กระบวนการซื้อหรือการจ้างแต่ละวิธีการจ้างออกแบบ</a:t>
            </a:r>
          </a:p>
          <a:p>
            <a:pPr latinLnBrk="1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รวมก่อสร้าง อำนาจในการสั่งซื้อหรือสั่งจ้าง การจ่ายเงินล่วงหน้า การเช่า </a:t>
            </a:r>
          </a:p>
          <a:p>
            <a:pPr latinLnBrk="1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การแลกเปลี่ยน)</a:t>
            </a:r>
            <a:endParaRPr kumimoji="1" lang="en-US" altLang="ko-KR" sz="2400" b="1" dirty="0">
              <a:solidFill>
                <a:schemeClr val="bg1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467544" y="3607296"/>
            <a:ext cx="622497" cy="685800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2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1037550" y="4903440"/>
            <a:ext cx="7782922" cy="1621904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>
            <a:off x="1286549" y="5412626"/>
            <a:ext cx="3561641" cy="64294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งานจ้างที่ปรึกษา 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(บททั่วไป กระบวนการจ้างที่ปรึกษา การจัดทำร่างขอบเขตของงาน</a:t>
            </a:r>
          </a:p>
          <a:p>
            <a:pPr latinLnBrk="1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จ้างที่ปรึกษา รายงานขอจ้างที่ปรึกษา คณะกรรมการดำเนินงานจ้างที่ปรึกษา การจ้าง</a:t>
            </a:r>
          </a:p>
          <a:p>
            <a:pPr latinLnBrk="1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ที่ปรึกษาแต่ละวิธี เกณฑ์การพิจารณาคัดเลือกข้อเสนอ อำนาจการสั่งจ้างงานจ้าง</a:t>
            </a:r>
          </a:p>
          <a:p>
            <a:pPr latinLnBrk="1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ที่ปรึกษา ค่าจ้างที่ปรึกษา ค่าจ้างล่วงหน้า</a:t>
            </a:r>
            <a:r>
              <a:rPr lang="th-TH" sz="2400" b="1" dirty="0" smtClean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)</a:t>
            </a:r>
            <a:endParaRPr kumimoji="1" lang="en-US" altLang="ko-KR" sz="2400" b="1" dirty="0">
              <a:solidFill>
                <a:schemeClr val="bg1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502878" y="5191472"/>
            <a:ext cx="684746" cy="757808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3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3528" y="1268760"/>
            <a:ext cx="856895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ประกาศราชกิจจา</a:t>
            </a:r>
            <a:r>
              <a:rPr lang="th-TH" b="1" dirty="0" err="1" smtClean="0">
                <a:latin typeface="EucrosiaUPC" pitchFamily="18" charset="-34"/>
                <a:cs typeface="EucrosiaUPC" pitchFamily="18" charset="-34"/>
              </a:rPr>
              <a:t>นุเบกษา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23 สิงหาคม 2560 มีผลใช้บังคับ 24 สิงหาคม 2560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168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บก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99392"/>
            <a:ext cx="6984776" cy="649796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51520" y="836712"/>
            <a:ext cx="1656184" cy="5324535"/>
          </a:xfrm>
          <a:prstGeom prst="rect">
            <a:avLst/>
          </a:prstGeom>
          <a:ln w="127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คู่มือ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แนวทาง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การประกาศรายละเอียดข้อมูลราคากลาง และการคำนวณราคากลางเกี่ยวกับการจัดซื้อจัดจ้างของหน่วยงานของรัฐ (ตามหนังสือ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0405.3/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ว.453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 ต.ค. 61)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บก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99392"/>
            <a:ext cx="7027187" cy="6425952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51520" y="1052736"/>
            <a:ext cx="1656184" cy="5324535"/>
          </a:xfrm>
          <a:prstGeom prst="rect">
            <a:avLst/>
          </a:prstGeom>
          <a:ln w="127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คู่มือ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แนวทาง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การประกาศรายละเอียดข้อมูลราคากลาง และการคำนวณราคากลางเกี่ยวกับการจัดซื้อจัดจ้างของหน่วยงานของรัฐ (ตามหนังสือ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0405.3/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ว.453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 ต.ค. 61)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บก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16632"/>
            <a:ext cx="6984776" cy="63627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51520" y="1052736"/>
            <a:ext cx="1656184" cy="5324535"/>
          </a:xfrm>
          <a:prstGeom prst="rect">
            <a:avLst/>
          </a:prstGeom>
          <a:ln w="127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คู่มือ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แนวทาง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การประกาศรายละเอียดข้อมูลราคากลาง และการคำนวณราคากลางเกี่ยวกับการจัดซื้อจัดจ้างของหน่วยงานของรัฐ (ตามหนังสือ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0405.3/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ว.453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 ต.ค. 61)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143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71800" y="476672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สาระสำคัญตามคู่มือฯ</a:t>
            </a:r>
          </a:p>
        </p:txBody>
      </p:sp>
      <p:pic>
        <p:nvPicPr>
          <p:cNvPr id="16" name="Picture 15" descr="ราคากลาง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8280920" cy="293102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144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71800" y="476672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สาระสำคัญตามคู่มือฯ</a:t>
            </a:r>
          </a:p>
        </p:txBody>
      </p:sp>
      <p:pic>
        <p:nvPicPr>
          <p:cNvPr id="17" name="Picture 16" descr="ราคากลาง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41993"/>
            <a:ext cx="8280920" cy="3543316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67544" y="2492896"/>
            <a:ext cx="8352928" cy="648072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ounded Rectangle 17"/>
          <p:cNvSpPr/>
          <p:nvPr/>
        </p:nvSpPr>
        <p:spPr>
          <a:xfrm>
            <a:off x="2339752" y="3140968"/>
            <a:ext cx="5976664" cy="7200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145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71800" y="476672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สาระสำคัญตามคู่มือฯ</a:t>
            </a:r>
          </a:p>
        </p:txBody>
      </p:sp>
      <p:pic>
        <p:nvPicPr>
          <p:cNvPr id="16" name="Picture 15" descr="ราคากลาง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772816"/>
            <a:ext cx="8208912" cy="2886736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146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71800" y="26064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สาระสำคัญตามคู่มือฯ</a:t>
            </a:r>
          </a:p>
        </p:txBody>
      </p:sp>
      <p:pic>
        <p:nvPicPr>
          <p:cNvPr id="17" name="Picture 16" descr="ราคากลาง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8280920" cy="478925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ประกาศราคากลา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3178" y="4126197"/>
            <a:ext cx="3486894" cy="2615171"/>
          </a:xfrm>
          <a:prstGeom prst="rect">
            <a:avLst/>
          </a:prstGeom>
        </p:spPr>
      </p:pic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การประกาศราคากลาง ทำอย่างไร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539750" y="1500188"/>
            <a:ext cx="8208963" cy="444909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ให้ประกาศรายละเอียดข้อมูลราคากลาง และ</a:t>
            </a:r>
            <a:b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การคำนวณราคากลาง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ในระบบเครือข่ายสารสนเทศของกรมบัญชีกลาง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ตามวิธีการที่กรมบัญชีกลางกำหนด</a:t>
            </a:r>
            <a:endParaRPr kumimoji="0" lang="en-US" altLang="th-TH" sz="40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19" name="Picture 18" descr="ราคากลา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19466">
            <a:off x="5876975" y="4239671"/>
            <a:ext cx="2361031" cy="112918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5292080" y="764704"/>
            <a:ext cx="33843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พ.ร.บ. มาตรา 63</a:t>
            </a:r>
            <a:endParaRPr lang="th-TH" sz="4400" i="1" dirty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148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15302" y="169476"/>
            <a:ext cx="4241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sz="3200" dirty="0"/>
          </a:p>
        </p:txBody>
      </p:sp>
      <p:pic>
        <p:nvPicPr>
          <p:cNvPr id="20" name="Picture 19" descr="เงื่อนไข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764704"/>
            <a:ext cx="8247915" cy="5493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149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339752" y="406405"/>
            <a:ext cx="4743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sz="3600" dirty="0"/>
          </a:p>
        </p:txBody>
      </p:sp>
      <p:pic>
        <p:nvPicPr>
          <p:cNvPr id="18" name="Picture 17" descr="เงื่อนไข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5" y="1682755"/>
            <a:ext cx="8424937" cy="2949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G_1132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1052736"/>
            <a:ext cx="681675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9946" name="Rectangle 10"/>
          <p:cNvSpPr>
            <a:spLocks noGrp="1" noChangeArrowheads="1"/>
          </p:cNvSpPr>
          <p:nvPr>
            <p:ph type="title"/>
          </p:nvPr>
        </p:nvSpPr>
        <p:spPr>
          <a:xfrm>
            <a:off x="539552" y="288032"/>
            <a:ext cx="8136904" cy="8367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lang="th-TH" altLang="ko-KR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โครงสร้างระเบียบกระทรวงการคลังว่าด้วยการจัดซื้อจัดจ้างและการบริหารพัสดุภาครัฐ พ.ศ. ๒๕๖๐</a:t>
            </a:r>
            <a:endParaRPr lang="en-US" altLang="ko-KR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39941" name="AutoShape 5"/>
          <p:cNvSpPr>
            <a:spLocks noChangeArrowheads="1"/>
          </p:cNvSpPr>
          <p:nvPr/>
        </p:nvSpPr>
        <p:spPr bwMode="auto">
          <a:xfrm>
            <a:off x="893534" y="1340768"/>
            <a:ext cx="7926938" cy="175019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50" name="AutoShape 14"/>
          <p:cNvSpPr>
            <a:spLocks noChangeArrowheads="1"/>
          </p:cNvSpPr>
          <p:nvPr/>
        </p:nvSpPr>
        <p:spPr bwMode="auto">
          <a:xfrm>
            <a:off x="1142533" y="2076844"/>
            <a:ext cx="3875373" cy="65407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tx1">
                        <a:gamma/>
                        <a:shade val="46275"/>
                        <a:invGamma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การจ้างออกแบบหรือควบคุมงานก่อสร้าง (กระบวนการจ้างออกแบบฯ </a:t>
            </a:r>
          </a:p>
          <a:p>
            <a:pPr latinLnBrk="1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การจัดทำร่างขอบเขตจ้างออกแบบหรือควบคุมงานก่อสร้าง  รายงาน</a:t>
            </a:r>
          </a:p>
          <a:p>
            <a:pPr latinLnBrk="1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ขอจ้างฯ  การแต่งตั้งคณะกรรมการจ้างฯ  วิธีการจ้างแต่ละวิธี  อำนาจ</a:t>
            </a:r>
          </a:p>
          <a:p>
            <a:pPr latinLnBrk="1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การสั่งจ้าง)</a:t>
            </a:r>
          </a:p>
          <a:p>
            <a:pPr eaLnBrk="1" latinLnBrk="1" hangingPunct="1"/>
            <a:endParaRPr kumimoji="1" lang="en-US" altLang="ko-KR" sz="2800" b="1" dirty="0">
              <a:solidFill>
                <a:schemeClr val="bg1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39957" name="AutoShape 21"/>
          <p:cNvSpPr>
            <a:spLocks noChangeArrowheads="1"/>
          </p:cNvSpPr>
          <p:nvPr/>
        </p:nvSpPr>
        <p:spPr bwMode="auto">
          <a:xfrm>
            <a:off x="395536" y="1800516"/>
            <a:ext cx="659842" cy="714380"/>
          </a:xfrm>
          <a:prstGeom prst="diamond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4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787708" y="3284984"/>
            <a:ext cx="8032764" cy="1451864"/>
          </a:xfrm>
          <a:prstGeom prst="roundRect">
            <a:avLst>
              <a:gd name="adj" fmla="val 28916"/>
            </a:avLst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1080282" y="3656728"/>
            <a:ext cx="4000369" cy="571504"/>
          </a:xfrm>
          <a:prstGeom prst="roundRect">
            <a:avLst>
              <a:gd name="adj" fmla="val 19245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การทำสัญญาและหลักประกัน (สัญญา  หลักประกันการเสนอราคา </a:t>
            </a:r>
          </a:p>
          <a:p>
            <a:pPr latinLnBrk="1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หลักประกันสัญญา หลักประกันการรับเงินล่วงหน้า หลักประกันผลงาน)</a:t>
            </a:r>
            <a:endParaRPr kumimoji="1" lang="en-US" altLang="ko-KR" sz="2800" b="1" dirty="0"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19" name="AutoShape 15"/>
          <p:cNvSpPr>
            <a:spLocks noChangeArrowheads="1"/>
          </p:cNvSpPr>
          <p:nvPr/>
        </p:nvSpPr>
        <p:spPr bwMode="auto">
          <a:xfrm>
            <a:off x="358862" y="3662998"/>
            <a:ext cx="684746" cy="713810"/>
          </a:xfrm>
          <a:prstGeom prst="diamond">
            <a:avLst/>
          </a:prstGeom>
          <a:solidFill>
            <a:srgbClr val="92D05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5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787708" y="4941168"/>
            <a:ext cx="8032764" cy="1656184"/>
          </a:xfrm>
          <a:prstGeom prst="roundRect">
            <a:avLst>
              <a:gd name="adj" fmla="val 28916"/>
            </a:avLst>
          </a:prstGeom>
          <a:solidFill>
            <a:srgbClr val="FFFFB7"/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การบริหารสัญญา และการตรวจรับพัสดุ (หน้าที่ของคณะกรรมการตรวจรับพัสดุในงานซื้อ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งานจ้าง/งานจ้างก่อสร้าง ผู้ควบคุมงาน ในงานจ้างที่ปรึกษา ในงานจ้างออกแบบหรือ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ควบคุมงานก่อสร้าง การเรียกค่าปรับ การงด ลดค่าปรับ การขยายเวลาทำการตามสัญญา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การบอกเลิกสัญญา การประกันความชำรุดบกพร่อง ค่าเสียหาย)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AutoShape 15"/>
          <p:cNvSpPr>
            <a:spLocks noChangeArrowheads="1"/>
          </p:cNvSpPr>
          <p:nvPr/>
        </p:nvSpPr>
        <p:spPr bwMode="auto">
          <a:xfrm>
            <a:off x="358862" y="5451494"/>
            <a:ext cx="684746" cy="713810"/>
          </a:xfrm>
          <a:prstGeom prst="diamond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6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2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168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150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15302" y="169476"/>
            <a:ext cx="37289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dirty="0"/>
          </a:p>
        </p:txBody>
      </p:sp>
      <p:pic>
        <p:nvPicPr>
          <p:cNvPr id="18" name="Picture 17" descr="เงื่อไข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729127"/>
            <a:ext cx="8100392" cy="1907785"/>
          </a:xfrm>
          <a:prstGeom prst="rect">
            <a:avLst/>
          </a:prstGeom>
        </p:spPr>
      </p:pic>
      <p:pic>
        <p:nvPicPr>
          <p:cNvPr id="20" name="Picture 19" descr="เงื่อนไข-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652555"/>
            <a:ext cx="7937253" cy="3440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151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123728" y="488866"/>
            <a:ext cx="5248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sz="4000" dirty="0"/>
          </a:p>
        </p:txBody>
      </p:sp>
      <p:pic>
        <p:nvPicPr>
          <p:cNvPr id="18" name="Picture 17" descr="เงื่อนไข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44824"/>
            <a:ext cx="8496944" cy="2401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152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619672" y="188640"/>
            <a:ext cx="6264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th-TH" sz="5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ผลของราคากลาง ?</a:t>
            </a:r>
          </a:p>
        </p:txBody>
      </p:sp>
      <p:pic>
        <p:nvPicPr>
          <p:cNvPr id="20" name="Picture 19" descr="ผลราคากลา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7" y="1916832"/>
            <a:ext cx="8353425" cy="14573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1560" y="1196752"/>
            <a:ext cx="32832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กรณีงานก่อสร้าง </a:t>
            </a:r>
            <a:r>
              <a:rPr lang="en-US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:</a:t>
            </a:r>
            <a:endParaRPr lang="th-TH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1560" y="3729226"/>
            <a:ext cx="40350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กรณีไม่ใช่งานก่อสร้าง </a:t>
            </a:r>
            <a:r>
              <a:rPr lang="en-US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:</a:t>
            </a:r>
            <a:endParaRPr lang="th-TH" dirty="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35696" y="4500409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ไม่มีหลักเกณฑ์กำหนดไว้ดังเช่นงานก่อสร้าง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ตัวยึดเนื้อหา 2"/>
          <p:cNvSpPr>
            <a:spLocks noGrp="1"/>
          </p:cNvSpPr>
          <p:nvPr>
            <p:ph idx="1"/>
          </p:nvPr>
        </p:nvSpPr>
        <p:spPr>
          <a:xfrm>
            <a:off x="228600" y="1700808"/>
            <a:ext cx="8686800" cy="4680520"/>
          </a:xfr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>
              <a:spcBef>
                <a:spcPts val="0"/>
              </a:spcBef>
            </a:pPr>
            <a:r>
              <a:rPr lang="th-TH" sz="2800" b="1" dirty="0" smtClean="0">
                <a:latin typeface="EucrosiaUPC" pitchFamily="18" charset="-34"/>
                <a:cs typeface="EucrosiaUPC" pitchFamily="18" charset="-34"/>
              </a:rPr>
              <a:t>กรณีผู้ชนะการเสนอราคาได้เสนอราคาสูงกว่าราคากลาง แต่อยู่ภายในวงเงินงบประมาณ จะสามารถสั่งซื้อสั่งจ้างได้หรือไม่</a:t>
            </a:r>
          </a:p>
          <a:p>
            <a:pPr marL="266700" indent="-266700">
              <a:spcBef>
                <a:spcPts val="0"/>
              </a:spcBef>
            </a:pPr>
            <a:r>
              <a:rPr lang="th-TH" sz="28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ความเห็น สำนักงาน ป.ป.ช.</a:t>
            </a:r>
          </a:p>
          <a:p>
            <a:pPr marL="266700" indent="-266700"/>
            <a:r>
              <a:rPr lang="th-TH" sz="28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ตามมาตรา 103/7 ประกอบมาตรา 103/8 แห่ง พ.ร.บ. ประกอบรัฐธรรมนูญ  ว่าด้วยการป้องกันและปราบปรามการทุจริต พ.ศ. 2542 แก้ไขเพิ่มเติม (ฉบับที่ 2) พ.ศ. 2554 ได้กำหนดให้หน่วยงานของรัฐดำเนินการจัดทำข้อมูลรายละเอียดค่าใช้จ่ายเกี่ยวกับการจัดซื้อจัดจ้าง ราคากลางและการคำนวณ ราคากลางไว้ในระบบข้อมูลทางอิเล็กทรอนิกส์ </a:t>
            </a:r>
            <a:r>
              <a:rPr lang="th-TH" sz="2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เพื่อให้ประชาชนสามารถเข้าตรวจดูได้</a:t>
            </a:r>
            <a:r>
              <a:rPr lang="th-TH" sz="2800" b="1" dirty="0" smtClean="0">
                <a:latin typeface="EucrosiaUPC" pitchFamily="18" charset="-34"/>
                <a:cs typeface="EucrosiaUPC" pitchFamily="18" charset="-34"/>
              </a:rPr>
              <a:t>  </a:t>
            </a:r>
            <a:endParaRPr lang="en-US" sz="2800" b="1" dirty="0" smtClean="0">
              <a:latin typeface="EucrosiaUPC" pitchFamily="18" charset="-34"/>
              <a:cs typeface="EucrosiaUPC" pitchFamily="18" charset="-34"/>
            </a:endParaRPr>
          </a:p>
          <a:p>
            <a:pPr marL="266700" indent="-266700"/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หน่วยงานจะจัดซื้อจัดจ้างในวงเงินที่สูงกว่าราคากลางได้หรือไม่ จะต้องดำเนินการให้เป็นไปตามกฎหมาย ระเบียบ และหลักเกณฑ์ที่เกี่ยวข้อง ทั้งนี้</a:t>
            </a:r>
          </a:p>
          <a:p>
            <a:pPr marL="180975" indent="-180975">
              <a:buNone/>
            </a:pP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ให้คำนึงถึงความเหมาะสมและเป็นประโยชน์ต่อทางราชการด้วย</a:t>
            </a:r>
            <a:endParaRPr lang="en-US" sz="2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153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043608" y="116632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th-TH" sz="5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การซื้อหรือจ้างสูงกว่าราคากลาง ?</a:t>
            </a:r>
          </a:p>
        </p:txBody>
      </p:sp>
      <p:pic>
        <p:nvPicPr>
          <p:cNvPr id="24" name="Picture 23" descr="โลโก้ ปปช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764704"/>
            <a:ext cx="1052117" cy="757524"/>
          </a:xfrm>
          <a:prstGeom prst="rect">
            <a:avLst/>
          </a:prstGeom>
        </p:spPr>
      </p:pic>
      <p:sp>
        <p:nvSpPr>
          <p:cNvPr id="25" name="ชื่อเรื่อง 1"/>
          <p:cNvSpPr>
            <a:spLocks noGrp="1"/>
          </p:cNvSpPr>
          <p:nvPr>
            <p:ph type="title"/>
          </p:nvPr>
        </p:nvSpPr>
        <p:spPr>
          <a:xfrm>
            <a:off x="1259632" y="980728"/>
            <a:ext cx="7416824" cy="685800"/>
          </a:xfrm>
        </p:spPr>
        <p:txBody>
          <a:bodyPr>
            <a:norm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หนังสือสำนักงาน ป.ป.ช. ที่ 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ปช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0035/0001 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7 มี.ค. 57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86033-02FC-4F24-8FF0-9A3141F9A3F8}" type="slidenum">
              <a:rPr lang="en-US" smtClean="0"/>
              <a:pPr>
                <a:defRPr/>
              </a:pPr>
              <a:t>154</a:t>
            </a:fld>
            <a:endParaRPr lang="en-US" dirty="0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43608" y="273422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th-TH" sz="5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การซื้อหรือจ้างสูงกว่าราคากลาง ?</a:t>
            </a:r>
          </a:p>
        </p:txBody>
      </p:sp>
      <p:sp>
        <p:nvSpPr>
          <p:cNvPr id="18" name="ชื่อเรื่อง 1"/>
          <p:cNvSpPr>
            <a:spLocks noGrp="1"/>
          </p:cNvSpPr>
          <p:nvPr>
            <p:ph type="title"/>
          </p:nvPr>
        </p:nvSpPr>
        <p:spPr>
          <a:xfrm>
            <a:off x="1043608" y="1591072"/>
            <a:ext cx="7416824" cy="685800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หนังสือคณะกรรมการวินิจฉัยฯ ด่วนที่สุด ที่ 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กวจ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 </a:t>
            </a:r>
            <a:b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0405.2/033197 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15 ส.ค. 61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508104" y="3429000"/>
            <a:ext cx="331236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68144" y="3789040"/>
            <a:ext cx="295232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23528" y="4149080"/>
            <a:ext cx="27363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6" name="Group 33"/>
          <p:cNvGrpSpPr/>
          <p:nvPr/>
        </p:nvGrpSpPr>
        <p:grpSpPr>
          <a:xfrm>
            <a:off x="323528" y="2809097"/>
            <a:ext cx="8712968" cy="2024990"/>
            <a:chOff x="323528" y="2809097"/>
            <a:chExt cx="8712968" cy="2024990"/>
          </a:xfrm>
        </p:grpSpPr>
        <p:pic>
          <p:nvPicPr>
            <p:cNvPr id="19" name="Picture 18" descr="สุงกว่าราคากลาง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528" y="2809097"/>
              <a:ext cx="8712968" cy="202499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4283968" y="3573016"/>
              <a:ext cx="1440160" cy="216024"/>
            </a:xfrm>
            <a:prstGeom prst="rect">
              <a:avLst/>
            </a:prstGeom>
            <a:solidFill>
              <a:srgbClr val="0099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452320" y="3933056"/>
              <a:ext cx="1512168" cy="216024"/>
            </a:xfrm>
            <a:prstGeom prst="rect">
              <a:avLst/>
            </a:prstGeom>
            <a:solidFill>
              <a:srgbClr val="0099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95536" y="4509120"/>
              <a:ext cx="1656184" cy="288032"/>
            </a:xfrm>
            <a:prstGeom prst="rect">
              <a:avLst/>
            </a:prstGeom>
            <a:solidFill>
              <a:srgbClr val="0099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44624"/>
            <a:ext cx="9144000" cy="6768752"/>
            <a:chOff x="0" y="44624"/>
            <a:chExt cx="9144000" cy="6768752"/>
          </a:xfrm>
        </p:grpSpPr>
        <p:pic>
          <p:nvPicPr>
            <p:cNvPr id="4" name="Picture 3" descr="ขอบคุณ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85232" y="44624"/>
              <a:ext cx="5047208" cy="49411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755576" y="4293096"/>
              <a:ext cx="7704856" cy="2088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Mobile :</a:t>
              </a:r>
              <a:r>
                <a:rPr lang="th-TH" sz="48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 084 383 3989</a:t>
              </a:r>
            </a:p>
            <a:p>
              <a:pPr algn="ctr"/>
              <a:r>
                <a:rPr lang="en-US" sz="4800" b="1" dirty="0" smtClean="0">
                  <a:solidFill>
                    <a:srgbClr val="008000"/>
                  </a:solidFill>
                  <a:latin typeface="EucrosiaUPC" pitchFamily="18" charset="-34"/>
                  <a:cs typeface="EucrosiaUPC" pitchFamily="18" charset="-34"/>
                </a:rPr>
                <a:t>Line ID : </a:t>
              </a:r>
              <a:r>
                <a:rPr lang="th-TH" sz="4800" b="1" dirty="0" smtClean="0">
                  <a:solidFill>
                    <a:srgbClr val="008000"/>
                  </a:solidFill>
                  <a:latin typeface="EucrosiaUPC" pitchFamily="18" charset="-34"/>
                  <a:cs typeface="EucrosiaUPC" pitchFamily="18" charset="-34"/>
                </a:rPr>
                <a:t>084 383 3989</a:t>
              </a:r>
              <a:r>
                <a:rPr lang="en-US" sz="4800" b="1" dirty="0" smtClean="0">
                  <a:solidFill>
                    <a:srgbClr val="008000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endParaRPr lang="th-TH" sz="48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99592" y="116632"/>
              <a:ext cx="7488832" cy="800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43608" y="2852936"/>
              <a:ext cx="3744416" cy="9361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th-TH" sz="4400" b="1" dirty="0" err="1" smtClean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ณัฐชนน</a:t>
              </a:r>
              <a:r>
                <a:rPr lang="th-TH" sz="4400" b="1" dirty="0" smtClean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4400" b="1" dirty="0" err="1" smtClean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ศิริพงษ์สุร</a:t>
              </a:r>
              <a:r>
                <a:rPr lang="th-TH" sz="4400" b="1" dirty="0" smtClean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ภา</a:t>
              </a:r>
              <a:endParaRPr lang="th-TH" sz="44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pic>
          <p:nvPicPr>
            <p:cNvPr id="9" name="Picture 8" descr="โทรศัพท์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1640" y="4509120"/>
              <a:ext cx="792088" cy="792088"/>
            </a:xfrm>
            <a:prstGeom prst="rect">
              <a:avLst/>
            </a:prstGeom>
          </p:spPr>
        </p:pic>
        <p:pic>
          <p:nvPicPr>
            <p:cNvPr id="10" name="Picture 9" descr="ไลน์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648" y="5373216"/>
              <a:ext cx="648072" cy="648072"/>
            </a:xfrm>
            <a:prstGeom prst="rect">
              <a:avLst/>
            </a:prstGeom>
          </p:spPr>
        </p:pic>
        <p:grpSp>
          <p:nvGrpSpPr>
            <p:cNvPr id="11" name="Group 54"/>
            <p:cNvGrpSpPr/>
            <p:nvPr/>
          </p:nvGrpSpPr>
          <p:grpSpPr>
            <a:xfrm>
              <a:off x="0" y="6237312"/>
              <a:ext cx="9144000" cy="576064"/>
              <a:chOff x="0" y="6237312"/>
              <a:chExt cx="9144000" cy="576064"/>
            </a:xfrm>
          </p:grpSpPr>
          <p:grpSp>
            <p:nvGrpSpPr>
              <p:cNvPr id="12" name="Group 10"/>
              <p:cNvGrpSpPr/>
              <p:nvPr/>
            </p:nvGrpSpPr>
            <p:grpSpPr>
              <a:xfrm>
                <a:off x="0" y="6237312"/>
                <a:ext cx="9144000" cy="576064"/>
                <a:chOff x="0" y="5877272"/>
                <a:chExt cx="9144000" cy="576064"/>
              </a:xfrm>
            </p:grpSpPr>
            <p:grpSp>
              <p:nvGrpSpPr>
                <p:cNvPr id="14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Rectangle 16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rPr>
                      <a:t>Natchanon</a:t>
                    </a:r>
                    <a:r>
                      <a:rPr lang="en-US" sz="2000" b="1" dirty="0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rPr>
                      <a:t>  </a:t>
                    </a:r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endParaRPr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smtClean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EucrosiaUPC" pitchFamily="18" charset="-34"/>
                        <a:cs typeface="EucrosiaUPC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endParaRPr>
                  </a:p>
                </p:txBody>
              </p:sp>
            </p:grp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Oval 12"/>
              <p:cNvSpPr/>
              <p:nvPr/>
            </p:nvSpPr>
            <p:spPr>
              <a:xfrm>
                <a:off x="7092280" y="6525344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G_1132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1052736"/>
            <a:ext cx="681675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9946" name="Rectangle 10"/>
          <p:cNvSpPr>
            <a:spLocks noGrp="1" noChangeArrowheads="1"/>
          </p:cNvSpPr>
          <p:nvPr>
            <p:ph type="title"/>
          </p:nvPr>
        </p:nvSpPr>
        <p:spPr>
          <a:xfrm>
            <a:off x="539552" y="288032"/>
            <a:ext cx="8136904" cy="8367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lang="th-TH" altLang="ko-KR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โครงสร้างระเบียบกระทรวงการคลังว่าด้วยการจัดซื้อจัดจ้างและการบริหารพัสดุภาครัฐ พ.ศ. 2560</a:t>
            </a:r>
            <a:endParaRPr lang="en-US" altLang="ko-KR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539552" y="1268760"/>
            <a:ext cx="8208912" cy="864096"/>
            <a:chOff x="-258279" y="1287000"/>
            <a:chExt cx="9093586" cy="864096"/>
          </a:xfrm>
          <a:solidFill>
            <a:srgbClr val="FFFFB7"/>
          </a:solidFill>
        </p:grpSpPr>
        <p:sp>
          <p:nvSpPr>
            <p:cNvPr id="39938" name="AutoShape 2"/>
            <p:cNvSpPr>
              <a:spLocks noChangeArrowheads="1"/>
            </p:cNvSpPr>
            <p:nvPr/>
          </p:nvSpPr>
          <p:spPr bwMode="auto">
            <a:xfrm>
              <a:off x="323718" y="1287000"/>
              <a:ext cx="8511589" cy="864096"/>
            </a:xfrm>
            <a:prstGeom prst="roundRect">
              <a:avLst>
                <a:gd name="adj" fmla="val 16667"/>
              </a:avLst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th-TH" b="1" dirty="0" smtClean="0">
                  <a:latin typeface="EucrosiaUPC" pitchFamily="18" charset="-34"/>
                  <a:cs typeface="EucrosiaUPC" pitchFamily="18" charset="-34"/>
                </a:rPr>
                <a:t>  การประเมินผลผู้ประกอบการ</a:t>
              </a:r>
              <a:endPara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51" name="AutoShape 15"/>
            <p:cNvSpPr>
              <a:spLocks noChangeArrowheads="1"/>
            </p:cNvSpPr>
            <p:nvPr/>
          </p:nvSpPr>
          <p:spPr bwMode="auto">
            <a:xfrm>
              <a:off x="-258279" y="1359008"/>
              <a:ext cx="714381" cy="685800"/>
            </a:xfrm>
            <a:prstGeom prst="diamond">
              <a:avLst/>
            </a:prstGeom>
            <a:solidFill>
              <a:srgbClr val="FFFF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ysClr val="windowText" lastClr="000000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7</a:t>
              </a:r>
              <a:endParaRPr lang="en-US" altLang="ko-KR" sz="2400" b="1" dirty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39939" name="AutoShape 3"/>
          <p:cNvSpPr>
            <a:spLocks noChangeArrowheads="1"/>
          </p:cNvSpPr>
          <p:nvPr/>
        </p:nvSpPr>
        <p:spPr bwMode="auto">
          <a:xfrm>
            <a:off x="1055659" y="2348880"/>
            <a:ext cx="7692805" cy="86409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การทิ้งงาน (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การลงโทษให้เป็นผู้ทิ้งงาน การเพิกถอนการเป็นผู้ทิ้งงาน)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539552" y="2420888"/>
            <a:ext cx="622497" cy="648072"/>
          </a:xfrm>
          <a:prstGeom prst="diamond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8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1037550" y="3463280"/>
            <a:ext cx="7782922" cy="1621904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 การบริหารพัสดุ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(การเก็บ การบันทึก การเบิกจ่าย การยืม การบำรุงรักษา</a:t>
            </a: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การตรวจสอบพัสดุประจำปี การจำหน่ายพัสดุ การจำหน่ายเป็นสูญ</a:t>
            </a: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การลงจ่ายออกจากบัญชีหรือทะเบียน</a:t>
            </a:r>
            <a:r>
              <a:rPr lang="th-TH" b="1" dirty="0" smtClean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)</a:t>
            </a:r>
            <a:endParaRPr lang="th-TH" b="1" dirty="0">
              <a:solidFill>
                <a:srgbClr val="0070C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502878" y="3823320"/>
            <a:ext cx="684746" cy="685800"/>
          </a:xfrm>
          <a:prstGeom prst="diamond">
            <a:avLst/>
          </a:prstGeom>
          <a:solidFill>
            <a:srgbClr val="00B0F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9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037550" y="5373216"/>
            <a:ext cx="7782922" cy="1008112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  การร้องเรียน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(ผู้ร้องเรียน หลักเกณฑ์และระยะเวลาการร้องเรียน</a:t>
            </a:r>
            <a:r>
              <a:rPr lang="th-TH" b="1" dirty="0" smtClean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)</a:t>
            </a:r>
            <a:endParaRPr lang="th-TH" b="1" dirty="0">
              <a:solidFill>
                <a:srgbClr val="0070C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AutoShape 20"/>
          <p:cNvSpPr>
            <a:spLocks noChangeArrowheads="1"/>
          </p:cNvSpPr>
          <p:nvPr/>
        </p:nvSpPr>
        <p:spPr bwMode="auto">
          <a:xfrm>
            <a:off x="502878" y="5517232"/>
            <a:ext cx="684746" cy="685800"/>
          </a:xfrm>
          <a:prstGeom prst="diamond">
            <a:avLst/>
          </a:prstGeom>
          <a:solidFill>
            <a:srgbClr val="FFC00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10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2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168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7EC18-5E73-47CF-A11A-E9CA1FFF292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0" y="548680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99992" y="58614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ประกาศ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10"/>
          <p:cNvGrpSpPr/>
          <p:nvPr/>
        </p:nvGrpSpPr>
        <p:grpSpPr>
          <a:xfrm>
            <a:off x="395536" y="908720"/>
            <a:ext cx="5760640" cy="720080"/>
            <a:chOff x="254299" y="1608222"/>
            <a:chExt cx="6524796" cy="619220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2" name="Pentagon 11"/>
            <p:cNvSpPr/>
            <p:nvPr/>
          </p:nvSpPr>
          <p:spPr>
            <a:xfrm rot="10800000">
              <a:off x="254299" y="1608222"/>
              <a:ext cx="6524796" cy="619220"/>
            </a:xfrm>
            <a:prstGeom prst="homePlat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entagon 4"/>
            <p:cNvSpPr/>
            <p:nvPr/>
          </p:nvSpPr>
          <p:spPr>
            <a:xfrm rot="21600000">
              <a:off x="409107" y="1608222"/>
              <a:ext cx="6369988" cy="61922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679" tIns="68580" rIns="128016" bIns="68580" numCol="1" spcCol="1270" anchor="ctr" anchorCtr="0">
              <a:noAutofit/>
            </a:bodyPr>
            <a:lstStyle/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400" b="1" kern="1200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ประกาศคณะกรรมการนโยบาย</a:t>
              </a:r>
              <a:r>
                <a:rPr lang="th-TH" sz="2400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การจัดซื้อจัดจ้าง</a:t>
              </a:r>
            </a:p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400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และการบริหารพัสดุภาครัฐ</a:t>
              </a:r>
              <a:endParaRPr lang="th-TH" sz="2400" b="1" kern="1200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251520" y="908720"/>
            <a:ext cx="720080" cy="72008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500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sz="35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96336" y="980728"/>
            <a:ext cx="10801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 ใช้บังคับ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308304" y="193082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29 ก.ย.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9552" y="1763815"/>
            <a:ext cx="5616623" cy="657073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หลักเกณฑ์การใช้เงินกู้หรือเงินช่วยเหลือร่วมกับเงินงบประมาณ 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9552" y="2564904"/>
            <a:ext cx="561662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หลักเกณฑ์การจัดซื้อจัดจ้างยุทโธปกรณ์และบริการที่เกี่ยวกับความมั่นคงของชาติ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308304" y="272291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21 ต.ค.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9552" y="3501008"/>
            <a:ext cx="561662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หลักเกณฑ์การจัดซื้อจัดจ้างของรัฐวิสาหกิจที่เกี่ยวกับการพาณิชย์โดยตรง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308304" y="365901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14 ธ.ค.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156176" y="980728"/>
            <a:ext cx="1512168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ราชกิจจา</a:t>
            </a:r>
            <a:r>
              <a:rPr lang="th-TH" sz="20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12160" y="193082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28 ก.ย.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012160" y="270892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20 ต.ค.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012160" y="365901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13 ธ.ค.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39552" y="4437112"/>
            <a:ext cx="561662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หลักเกณฑ์การจัดซื้อจัดจ้างของรัฐวิสาหกิจที่เกี่ยวกับการพาณิชย์โดยตรง (ฉบับที่ 2)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39552" y="5373216"/>
            <a:ext cx="561662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หลักเกณฑ์การจัดซื้อจัดจ้างของรัฐวิสาหกิจที่เกี่ยวกับการพาณิชย์โดยตรง (ฉบับที่ 3)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012160" y="4581128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5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เม.ย.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308304" y="4595118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6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เม.ย.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012160" y="551723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3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308304" y="553122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4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7EC18-5E73-47CF-A11A-E9CA1FFF292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0" y="548680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99992" y="-13394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ประกาศ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10"/>
          <p:cNvGrpSpPr/>
          <p:nvPr/>
        </p:nvGrpSpPr>
        <p:grpSpPr>
          <a:xfrm>
            <a:off x="683568" y="836712"/>
            <a:ext cx="5472608" cy="720080"/>
            <a:chOff x="254299" y="1608222"/>
            <a:chExt cx="6524796" cy="619220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2" name="Pentagon 11"/>
            <p:cNvSpPr/>
            <p:nvPr/>
          </p:nvSpPr>
          <p:spPr>
            <a:xfrm rot="10800000">
              <a:off x="254299" y="1608222"/>
              <a:ext cx="6524796" cy="619220"/>
            </a:xfrm>
            <a:prstGeom prst="homePlat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entagon 4"/>
            <p:cNvSpPr/>
            <p:nvPr/>
          </p:nvSpPr>
          <p:spPr>
            <a:xfrm rot="21600000">
              <a:off x="409107" y="1608222"/>
              <a:ext cx="6369988" cy="61922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679" tIns="68580" rIns="128016" bIns="68580" numCol="1" spcCol="1270" anchor="ctr" anchorCtr="0">
              <a:noAutofit/>
            </a:bodyPr>
            <a:lstStyle/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400" b="1" kern="1200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ประกาศคณะกรรมการนโยบาย</a:t>
              </a:r>
              <a:r>
                <a:rPr lang="th-TH" sz="2400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การจัดซื้อจัดจ้าง</a:t>
              </a:r>
            </a:p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400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และการบริหารพัสดุภาครัฐ</a:t>
              </a:r>
              <a:endParaRPr lang="th-TH" sz="2400" b="1" kern="1200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395536" y="836712"/>
            <a:ext cx="648072" cy="648072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96336" y="908720"/>
            <a:ext cx="10801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 ใช้บังคับ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9553" y="3645024"/>
            <a:ext cx="561662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การจัดทำข้อตกลงเป็นหนังสือในกรณีอื่นตามพระราชบัญญัติการจัดซื้อจัดจ้างและการบริหารพัสดุภาครัฐ พ.ศ. 2560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156176" y="908720"/>
            <a:ext cx="1512168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ราชกิจจา</a:t>
            </a:r>
            <a:r>
              <a:rPr lang="th-TH" sz="20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12160" y="378904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19 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ก.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พ.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308304" y="378904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23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9553" y="1700808"/>
            <a:ext cx="561662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แบบสัญญาเกี่ยวกับการจัดซื้อจัดจ้างตามพระราชบัญญัติการจัดซื้อ  จัดจ้างและการบริหารพัสดุภาครัฐ พ.ศ. 2560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012160" y="191683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19 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ก.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พ.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308304" y="191683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20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ก.พ.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9553" y="4581128"/>
            <a:ext cx="561662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การจัดทำข้อตกลงเป็นหนังสือในกรณีอื่นตามพระราชบัญญัติการจัดซื้อจัดจ้างและการบริหารพัสดุภาครัฐ พ.ศ. 2560 (ฉบับที่ 2)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012160" y="481114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23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272808" y="479715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24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39552" y="2708920"/>
            <a:ext cx="561662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แบบสัญญาเกี่ยวกับการจัดซื้อจัดจ้างตามพระราชบัญญัติการจัดซื้อ  จัดจ้างและการบริหารพัสดุภาครัฐ พ.ศ. 2560 (ฉบับที่ 2)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6012160" y="293893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17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เม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7272808" y="293893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18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39552" y="5517232"/>
            <a:ext cx="561662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การจัดทำข้อตกลงเป็นหนังสือในกรณีอื่นตามพระราชบัญญัติการจัดซื้อจัดจ้างและการบริหารพัสดุภาครัฐ พ.ศ. 2560 (ฉบับที่ 3)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012159" y="5747246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3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72807" y="5733256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4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7EC18-5E73-47CF-A11A-E9CA1FFF292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836712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0" y="764704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99992" y="130622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ประกาศ</a:t>
            </a:r>
            <a:endParaRPr lang="th-TH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34"/>
          <p:cNvGrpSpPr/>
          <p:nvPr/>
        </p:nvGrpSpPr>
        <p:grpSpPr>
          <a:xfrm>
            <a:off x="683568" y="1124744"/>
            <a:ext cx="5472608" cy="792088"/>
            <a:chOff x="254299" y="1608222"/>
            <a:chExt cx="6524796" cy="619220"/>
          </a:xfrm>
          <a:solidFill>
            <a:srgbClr val="99FF33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6" name="Pentagon 35"/>
            <p:cNvSpPr/>
            <p:nvPr/>
          </p:nvSpPr>
          <p:spPr>
            <a:xfrm rot="10800000">
              <a:off x="254299" y="1608222"/>
              <a:ext cx="6524796" cy="619220"/>
            </a:xfrm>
            <a:prstGeom prst="homePlat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Pentagon 4"/>
            <p:cNvSpPr/>
            <p:nvPr/>
          </p:nvSpPr>
          <p:spPr>
            <a:xfrm rot="21600000">
              <a:off x="409107" y="1608222"/>
              <a:ext cx="6369988" cy="61922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679" tIns="68580" rIns="128016" bIns="68580" numCol="1" spcCol="1270" anchor="ctr" anchorCtr="0">
              <a:noAutofit/>
            </a:bodyPr>
            <a:lstStyle/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200" b="1" kern="1200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ประกาศคณะกรรมการราคากลางและขึ้นทะเบียนผู้ประกอบการ</a:t>
              </a:r>
            </a:p>
          </p:txBody>
        </p:sp>
      </p:grpSp>
      <p:sp>
        <p:nvSpPr>
          <p:cNvPr id="38" name="Oval 37"/>
          <p:cNvSpPr/>
          <p:nvPr/>
        </p:nvSpPr>
        <p:spPr>
          <a:xfrm>
            <a:off x="323528" y="1196752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9552" y="4077072"/>
            <a:ext cx="5616623" cy="792088"/>
          </a:xfrm>
          <a:prstGeom prst="rect">
            <a:avLst/>
          </a:prstGeom>
          <a:solidFill>
            <a:srgbClr val="FFFFB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 วิธีการ และเงื่อนไขในการขึ้นทะเบียนผู้ประกอบการงานก่อสร้างที่มีสิทธิเป็นผู้ยื่นข้อเสนอต่อหน่วยงานของรัฐ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6012160" y="4221088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21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272808" y="4221088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39552" y="2348880"/>
            <a:ext cx="5616623" cy="576064"/>
          </a:xfrm>
          <a:prstGeom prst="rect">
            <a:avLst/>
          </a:prstGeom>
          <a:solidFill>
            <a:srgbClr val="FFFFB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หลักเกณฑ์และวิธีการกำหนดราคากลางงานก่อสร้าง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012160" y="2506886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14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7272808" y="2506886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15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524328" y="1340768"/>
            <a:ext cx="10801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 ใช้บังคับ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156176" y="1340768"/>
            <a:ext cx="1512168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ราชกิจจา</a:t>
            </a:r>
            <a:r>
              <a:rPr lang="th-TH" sz="20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9552" y="3212976"/>
            <a:ext cx="5616623" cy="576064"/>
          </a:xfrm>
          <a:prstGeom prst="rect">
            <a:avLst/>
          </a:prstGeom>
          <a:solidFill>
            <a:srgbClr val="FFFFB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หลักเกณฑ์และวิธีการกำหนดราคากลางงานก่อสร้าง (ฉบับที่ 2)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12160" y="337098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20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272808" y="337098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21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สี่เหลี่ยมผืนผ้า 38"/>
          <p:cNvSpPr/>
          <p:nvPr/>
        </p:nvSpPr>
        <p:spPr>
          <a:xfrm>
            <a:off x="1504904" y="404664"/>
            <a:ext cx="657229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ระบบการเงินการคลังของหน่วยงาน</a:t>
            </a:r>
          </a:p>
        </p:txBody>
      </p:sp>
      <p:cxnSp>
        <p:nvCxnSpPr>
          <p:cNvPr id="51" name="ตัวเชื่อมต่อตรง 50"/>
          <p:cNvCxnSpPr/>
          <p:nvPr/>
        </p:nvCxnSpPr>
        <p:spPr>
          <a:xfrm>
            <a:off x="179512" y="1556792"/>
            <a:ext cx="8812088" cy="301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สี่เหลี่ยมมุมมน 51">
            <a:hlinkClick r:id="rId2" action="ppaction://hlinksldjump"/>
          </p:cNvPr>
          <p:cNvSpPr/>
          <p:nvPr/>
        </p:nvSpPr>
        <p:spPr>
          <a:xfrm>
            <a:off x="1433490" y="2571736"/>
            <a:ext cx="2500330" cy="928694"/>
          </a:xfrm>
          <a:prstGeom prst="roundRect">
            <a:avLst/>
          </a:prstGeom>
          <a:gradFill flip="none" rotWithShape="1">
            <a:gsLst>
              <a:gs pos="0">
                <a:srgbClr val="89C7ED">
                  <a:shade val="30000"/>
                  <a:satMod val="115000"/>
                </a:srgbClr>
              </a:gs>
              <a:gs pos="50000">
                <a:srgbClr val="89C7ED">
                  <a:shade val="67500"/>
                  <a:satMod val="115000"/>
                </a:srgbClr>
              </a:gs>
              <a:gs pos="100000">
                <a:srgbClr val="89C7E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งบประมาณ</a:t>
            </a:r>
            <a:endParaRPr 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FF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3" name="สี่เหลี่ยมมุมมน 52">
            <a:hlinkClick r:id="" action="ppaction://noaction"/>
          </p:cNvPr>
          <p:cNvSpPr/>
          <p:nvPr/>
        </p:nvSpPr>
        <p:spPr>
          <a:xfrm>
            <a:off x="5581632" y="2576490"/>
            <a:ext cx="2500330" cy="928694"/>
          </a:xfrm>
          <a:prstGeom prst="roundRect">
            <a:avLst/>
          </a:prstGeom>
          <a:gradFill flip="none" rotWithShape="1">
            <a:gsLst>
              <a:gs pos="0">
                <a:srgbClr val="89C7ED">
                  <a:shade val="30000"/>
                  <a:satMod val="115000"/>
                </a:srgbClr>
              </a:gs>
              <a:gs pos="50000">
                <a:srgbClr val="89C7ED">
                  <a:shade val="67500"/>
                  <a:satMod val="115000"/>
                </a:srgbClr>
              </a:gs>
              <a:gs pos="100000">
                <a:srgbClr val="89C7E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พัสดุ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" name="สี่เหลี่ยมมุมมน 53"/>
          <p:cNvSpPr/>
          <p:nvPr/>
        </p:nvSpPr>
        <p:spPr>
          <a:xfrm>
            <a:off x="1438228" y="4862506"/>
            <a:ext cx="2500330" cy="928694"/>
          </a:xfrm>
          <a:prstGeom prst="roundRect">
            <a:avLst/>
          </a:prstGeom>
          <a:gradFill flip="none" rotWithShape="1">
            <a:gsLst>
              <a:gs pos="0">
                <a:srgbClr val="89C7ED">
                  <a:shade val="30000"/>
                  <a:satMod val="115000"/>
                </a:srgbClr>
              </a:gs>
              <a:gs pos="50000">
                <a:srgbClr val="89C7ED">
                  <a:shade val="67500"/>
                  <a:satMod val="115000"/>
                </a:srgbClr>
              </a:gs>
              <a:gs pos="100000">
                <a:srgbClr val="89C7E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บัญชี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" name="สี่เหลี่ยมมุมมน 54"/>
          <p:cNvSpPr/>
          <p:nvPr/>
        </p:nvSpPr>
        <p:spPr>
          <a:xfrm>
            <a:off x="5653070" y="4862506"/>
            <a:ext cx="2500330" cy="928694"/>
          </a:xfrm>
          <a:prstGeom prst="roundRect">
            <a:avLst/>
          </a:prstGeom>
          <a:gradFill flip="none" rotWithShape="1">
            <a:gsLst>
              <a:gs pos="0">
                <a:srgbClr val="89C7ED">
                  <a:shade val="30000"/>
                  <a:satMod val="115000"/>
                </a:srgbClr>
              </a:gs>
              <a:gs pos="50000">
                <a:srgbClr val="89C7ED">
                  <a:shade val="67500"/>
                  <a:satMod val="115000"/>
                </a:srgbClr>
              </a:gs>
              <a:gs pos="100000">
                <a:srgbClr val="89C7E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66F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การเงิน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66FF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7" name="ลูกศรเชื่อมต่อแบบตรง 56"/>
          <p:cNvCxnSpPr/>
          <p:nvPr/>
        </p:nvCxnSpPr>
        <p:spPr>
          <a:xfrm>
            <a:off x="4081440" y="3005124"/>
            <a:ext cx="1428750" cy="158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ลูกศรเชื่อมต่อแบบตรง 59"/>
          <p:cNvCxnSpPr/>
          <p:nvPr/>
        </p:nvCxnSpPr>
        <p:spPr>
          <a:xfrm rot="5400000">
            <a:off x="6296003" y="4219561"/>
            <a:ext cx="1144588" cy="158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ลูกศรเชื่อมต่อแบบตรง 68"/>
          <p:cNvCxnSpPr/>
          <p:nvPr/>
        </p:nvCxnSpPr>
        <p:spPr>
          <a:xfrm rot="10800000" flipV="1">
            <a:off x="4010003" y="5291124"/>
            <a:ext cx="1500187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ลูกศรเชื่อมต่อแบบตรง 73"/>
          <p:cNvCxnSpPr/>
          <p:nvPr/>
        </p:nvCxnSpPr>
        <p:spPr>
          <a:xfrm rot="5400000" flipH="1" flipV="1">
            <a:off x="2153422" y="4218767"/>
            <a:ext cx="1143000" cy="158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1" name="ลูกศรเชื่อมต่อแบบตรง 80"/>
          <p:cNvCxnSpPr/>
          <p:nvPr/>
        </p:nvCxnSpPr>
        <p:spPr>
          <a:xfrm>
            <a:off x="4010003" y="3576624"/>
            <a:ext cx="1571625" cy="1285875"/>
          </a:xfrm>
          <a:prstGeom prst="straightConnector1">
            <a:avLst/>
          </a:prstGeom>
          <a:ln>
            <a:solidFill>
              <a:srgbClr val="CC9900"/>
            </a:solidFill>
            <a:prstDash val="dash"/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3" name="ลูกศรเชื่อมต่อแบบตรง 82"/>
          <p:cNvCxnSpPr/>
          <p:nvPr/>
        </p:nvCxnSpPr>
        <p:spPr>
          <a:xfrm rot="10800000" flipV="1">
            <a:off x="3952875" y="3505200"/>
            <a:ext cx="1571625" cy="1285875"/>
          </a:xfrm>
          <a:prstGeom prst="straightConnector1">
            <a:avLst/>
          </a:prstGeom>
          <a:ln>
            <a:solidFill>
              <a:srgbClr val="CC9900"/>
            </a:solidFill>
            <a:prstDash val="dash"/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สี่เหลี่ยมผืนผ้า 43"/>
          <p:cNvSpPr/>
          <p:nvPr/>
        </p:nvSpPr>
        <p:spPr>
          <a:xfrm>
            <a:off x="152400" y="762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5" name="Group 1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7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นิยาม</a:t>
            </a:r>
            <a:endParaRPr lang="th-TH" sz="72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ansparency.jpg"/>
          <p:cNvPicPr>
            <a:picLocks noChangeAspect="1"/>
          </p:cNvPicPr>
          <p:nvPr/>
        </p:nvPicPr>
        <p:blipFill>
          <a:blip r:embed="rId2" cstate="print">
            <a:lum bright="21000"/>
          </a:blip>
          <a:stretch>
            <a:fillRect/>
          </a:stretch>
        </p:blipFill>
        <p:spPr>
          <a:xfrm>
            <a:off x="35496" y="2564904"/>
            <a:ext cx="9023740" cy="4181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432048"/>
            <a:ext cx="7704856" cy="836712"/>
          </a:xfrm>
        </p:spPr>
        <p:txBody>
          <a:bodyPr/>
          <a:lstStyle/>
          <a:p>
            <a:pPr algn="l"/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“การจัดซื้อจัดจ้าง”</a:t>
            </a: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การดำเนินการเพื่อให้ได้มาซึ่ง</a:t>
            </a: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พัสดุ</a:t>
            </a:r>
            <a:endParaRPr lang="th-TH" sz="36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70818584"/>
              </p:ext>
            </p:extLst>
          </p:nvPr>
        </p:nvGraphicFramePr>
        <p:xfrm>
          <a:off x="971600" y="965448"/>
          <a:ext cx="7138987" cy="5631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07504" y="116632"/>
            <a:ext cx="8856984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3888" y="3501008"/>
            <a:ext cx="20882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พ.ร.บ.</a:t>
            </a:r>
          </a:p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มาตรา 4</a:t>
            </a:r>
            <a:endParaRPr lang="th-TH" sz="40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2464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</a:t>
            </a:fld>
            <a:endParaRPr lang="th-TH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683568" y="288032"/>
            <a:ext cx="8136904" cy="692696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ค่าใช้จ่ายที่ไม่ต้องดำเนินการตาม พ.ร.บ.</a:t>
            </a:r>
            <a:endParaRPr lang="th-TH" sz="40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Picture 5" descr="อาหาร ฯ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24743"/>
            <a:ext cx="8376833" cy="486933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23</a:t>
            </a:fld>
            <a:endParaRPr lang="th-TH"/>
          </a:p>
        </p:txBody>
      </p:sp>
      <p:pic>
        <p:nvPicPr>
          <p:cNvPr id="5" name="Picture 4" descr="อาหาร ฯ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80" y="982323"/>
            <a:ext cx="7956376" cy="4102861"/>
          </a:xfrm>
          <a:prstGeom prst="rect">
            <a:avLst/>
          </a:prstGeom>
        </p:spPr>
      </p:pic>
      <p:pic>
        <p:nvPicPr>
          <p:cNvPr id="6" name="Picture 5" descr="อาหาร ฯ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5081665"/>
            <a:ext cx="8100392" cy="1083639"/>
          </a:xfrm>
          <a:prstGeom prst="rect">
            <a:avLst/>
          </a:prstGeom>
        </p:spPr>
      </p:pic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683568" y="288032"/>
            <a:ext cx="8136904" cy="692696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ค่าใช้จ่ายที่ไม่ต้องดำเนินการตาม พ.ร.บ.</a:t>
            </a:r>
            <a:endParaRPr lang="th-TH" sz="40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347864" y="5373216"/>
            <a:ext cx="53285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3568" y="5733256"/>
            <a:ext cx="76328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</a:t>
            </a:fld>
            <a:endParaRPr lang="th-TH"/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683568" y="476672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ค่าใช้จ่ายในการบริหารงานของหน่วยงานของรัฐ</a:t>
            </a:r>
            <a:b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</a:b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4" name="Picture 3" descr="บริหา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777" y="1742281"/>
            <a:ext cx="8180526" cy="384695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25</a:t>
            </a:fld>
            <a:endParaRPr lang="th-TH"/>
          </a:p>
        </p:txBody>
      </p:sp>
      <p:pic>
        <p:nvPicPr>
          <p:cNvPr id="3" name="Picture 2" descr="บริหาร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8100392" cy="4736085"/>
          </a:xfrm>
          <a:prstGeom prst="rect">
            <a:avLst/>
          </a:prstGeom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83568" y="216024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ค่าใช้จ่ายในการบริหารงานของหน่วยงานของรัฐ</a:t>
            </a:r>
            <a:b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</a:b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ที่ได้รับยกเว้นไม่ต้องปฏิบัติตามระเบียบฯ</a:t>
            </a:r>
            <a:r>
              <a:rPr kumimoji="0" lang="th-TH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ข้อ 22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55976" y="3645024"/>
            <a:ext cx="42484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292080" y="3933056"/>
            <a:ext cx="33123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1560" y="4293096"/>
            <a:ext cx="52565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1560" y="4581128"/>
            <a:ext cx="20162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91680" y="5877272"/>
            <a:ext cx="54726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26</a:t>
            </a:fld>
            <a:endParaRPr lang="th-TH"/>
          </a:p>
        </p:txBody>
      </p:sp>
      <p:pic>
        <p:nvPicPr>
          <p:cNvPr id="3" name="Picture 2" descr="บริหาร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16832"/>
            <a:ext cx="8424936" cy="2302426"/>
          </a:xfrm>
          <a:prstGeom prst="rect">
            <a:avLst/>
          </a:prstGeom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83568" y="504056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ค่าใช้จ่ายในการบริหารงานของหน่วยงานของรัฐ</a:t>
            </a:r>
            <a:b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</a:b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ที่ได้รับยกเว้นไม่ต้องปฏิบัติตามระเบียบฯ</a:t>
            </a:r>
            <a:r>
              <a:rPr kumimoji="0" lang="th-TH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ข้อ 22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5" name="Picture 4" descr="ผู้ชายอารมณ์ดีใจเล็กๆ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804247" y="3861048"/>
            <a:ext cx="1440159" cy="23452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27</a:t>
            </a:fld>
            <a:endParaRPr lang="th-TH"/>
          </a:p>
        </p:txBody>
      </p:sp>
      <p:pic>
        <p:nvPicPr>
          <p:cNvPr id="3" name="Picture 2" descr="บริหาร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37592"/>
            <a:ext cx="7776863" cy="121920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4" name="Picture 3" descr="บริหาร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9341" y="1628800"/>
            <a:ext cx="7077075" cy="1143000"/>
          </a:xfrm>
          <a:prstGeom prst="rect">
            <a:avLst/>
          </a:prstGeom>
        </p:spPr>
      </p:pic>
      <p:pic>
        <p:nvPicPr>
          <p:cNvPr id="6" name="Picture 5" descr="บริหาร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465" y="2780928"/>
            <a:ext cx="7994975" cy="3490147"/>
          </a:xfrm>
          <a:prstGeom prst="rect">
            <a:avLst/>
          </a:prstGeom>
        </p:spPr>
      </p:pic>
      <p:grpSp>
        <p:nvGrpSpPr>
          <p:cNvPr id="5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rgbClr val="0000FF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rgbClr val="0000FF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rgbClr val="0000FF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rgbClr val="0000FF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259632" y="2348880"/>
            <a:ext cx="7128792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28</a:t>
            </a:fld>
            <a:endParaRPr lang="th-TH"/>
          </a:p>
        </p:txBody>
      </p:sp>
      <p:pic>
        <p:nvPicPr>
          <p:cNvPr id="3" name="Picture 2" descr="บริหาร6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" y="980728"/>
            <a:ext cx="8544190" cy="3404617"/>
          </a:xfrm>
          <a:prstGeom prst="rect">
            <a:avLst/>
          </a:prstGeom>
        </p:spPr>
      </p:pic>
      <p:pic>
        <p:nvPicPr>
          <p:cNvPr id="4" name="Picture 3" descr="บริหาร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4380753"/>
            <a:ext cx="8568952" cy="2251560"/>
          </a:xfrm>
          <a:prstGeom prst="rect">
            <a:avLst/>
          </a:prstGeom>
        </p:spPr>
      </p:pic>
      <p:pic>
        <p:nvPicPr>
          <p:cNvPr id="5" name="Picture 4" descr="บริหาร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76672"/>
            <a:ext cx="8568952" cy="4420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5949280"/>
            <a:ext cx="856895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29</a:t>
            </a:fld>
            <a:endParaRPr lang="th-TH"/>
          </a:p>
        </p:txBody>
      </p:sp>
      <p:pic>
        <p:nvPicPr>
          <p:cNvPr id="3" name="Picture 2" descr="บริหาร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8640960" cy="442009"/>
          </a:xfrm>
          <a:prstGeom prst="rect">
            <a:avLst/>
          </a:prstGeom>
        </p:spPr>
      </p:pic>
      <p:pic>
        <p:nvPicPr>
          <p:cNvPr id="4" name="Picture 3" descr="บริหาร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916832"/>
            <a:ext cx="8631843" cy="4138042"/>
          </a:xfrm>
          <a:prstGeom prst="rect">
            <a:avLst/>
          </a:prstGeom>
        </p:spPr>
      </p:pic>
      <p:pic>
        <p:nvPicPr>
          <p:cNvPr id="5" name="Picture 4" descr="บริหาร7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211982"/>
            <a:ext cx="8615684" cy="7048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395536" y="1988840"/>
          <a:ext cx="82296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</a:t>
            </a:fld>
            <a:endParaRPr lang="th-TH"/>
          </a:p>
        </p:txBody>
      </p:sp>
      <p:sp>
        <p:nvSpPr>
          <p:cNvPr id="5" name="สี่เหลี่ยมผืนผ้า 43"/>
          <p:cNvSpPr/>
          <p:nvPr/>
        </p:nvSpPr>
        <p:spPr>
          <a:xfrm>
            <a:off x="2339752" y="116632"/>
            <a:ext cx="6715472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th-TH" sz="4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กฎหมาย ระเบียบ ด้านการพัสดุ</a:t>
            </a:r>
            <a:endParaRPr lang="th-TH" sz="4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6" name="ตัวเชื่อมต่อตรง 51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39552" y="930786"/>
            <a:ext cx="82089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พระราชบัญญัติการจัดซื้อจัดจ้างและการบริหารพัสดุภาครัฐ พ.ศ.2560</a:t>
            </a:r>
          </a:p>
        </p:txBody>
      </p:sp>
      <p:sp>
        <p:nvSpPr>
          <p:cNvPr id="11" name="Up Arrow 10"/>
          <p:cNvSpPr/>
          <p:nvPr/>
        </p:nvSpPr>
        <p:spPr>
          <a:xfrm>
            <a:off x="4067944" y="1412776"/>
            <a:ext cx="792088" cy="432048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ผู้ชายอารมณ์ดีใจเล็ก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684240"/>
            <a:ext cx="1658710" cy="26970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30</a:t>
            </a:fld>
            <a:endParaRPr lang="th-TH"/>
          </a:p>
        </p:txBody>
      </p:sp>
      <p:pic>
        <p:nvPicPr>
          <p:cNvPr id="5" name="Picture 4" descr="บริหาร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268760"/>
            <a:ext cx="7272808" cy="5179739"/>
          </a:xfrm>
          <a:prstGeom prst="rect">
            <a:avLst/>
          </a:prstGeom>
        </p:spPr>
      </p:pic>
      <p:pic>
        <p:nvPicPr>
          <p:cNvPr id="6" name="Picture 5" descr="บริหาร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116632"/>
            <a:ext cx="7324725" cy="116205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187624" y="1196752"/>
            <a:ext cx="29523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31</a:t>
            </a:fld>
            <a:endParaRPr lang="th-TH"/>
          </a:p>
        </p:txBody>
      </p:sp>
      <p:pic>
        <p:nvPicPr>
          <p:cNvPr id="6" name="Picture 5" descr="บริหาร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132856"/>
            <a:ext cx="8424936" cy="2486933"/>
          </a:xfrm>
          <a:prstGeom prst="rect">
            <a:avLst/>
          </a:prstGeom>
        </p:spPr>
      </p:pic>
      <p:pic>
        <p:nvPicPr>
          <p:cNvPr id="7" name="Picture 6" descr="บริหาร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700808"/>
            <a:ext cx="8428806" cy="370001"/>
          </a:xfrm>
          <a:prstGeom prst="rect">
            <a:avLst/>
          </a:prstGeom>
        </p:spPr>
      </p:pic>
      <p:pic>
        <p:nvPicPr>
          <p:cNvPr id="8" name="Picture 7" descr="บริหาร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653136"/>
            <a:ext cx="8424936" cy="737294"/>
          </a:xfrm>
          <a:prstGeom prst="rect">
            <a:avLst/>
          </a:prstGeom>
        </p:spPr>
      </p:pic>
      <p:pic>
        <p:nvPicPr>
          <p:cNvPr id="9" name="Picture 8" descr="บริหาร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22734"/>
            <a:ext cx="7324725" cy="1162050"/>
          </a:xfrm>
          <a:prstGeom prst="rect">
            <a:avLst/>
          </a:prstGeom>
        </p:spPr>
      </p:pic>
      <p:pic>
        <p:nvPicPr>
          <p:cNvPr id="10" name="Picture 9" descr="ดีใจ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5332792"/>
            <a:ext cx="1368152" cy="131836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187624" y="1412776"/>
            <a:ext cx="29523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32</a:t>
            </a:fld>
            <a:endParaRPr lang="th-TH"/>
          </a:p>
        </p:txBody>
      </p:sp>
      <p:pic>
        <p:nvPicPr>
          <p:cNvPr id="7" name="Picture 6" descr="บริหาร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34863"/>
            <a:ext cx="8428806" cy="370001"/>
          </a:xfrm>
          <a:prstGeom prst="rect">
            <a:avLst/>
          </a:prstGeom>
        </p:spPr>
      </p:pic>
      <p:pic>
        <p:nvPicPr>
          <p:cNvPr id="8" name="Picture 7" descr="บริหาร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5" y="2276872"/>
            <a:ext cx="8424937" cy="4104456"/>
          </a:xfrm>
          <a:prstGeom prst="rect">
            <a:avLst/>
          </a:prstGeom>
        </p:spPr>
      </p:pic>
      <p:pic>
        <p:nvPicPr>
          <p:cNvPr id="9" name="Picture 8" descr="บริหาร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404664"/>
            <a:ext cx="7324725" cy="116205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187624" y="1484784"/>
            <a:ext cx="29523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ดีใจ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2320" y="4293097"/>
            <a:ext cx="1483992" cy="151216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5364088" y="404664"/>
            <a:ext cx="3312368" cy="3312368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7" name="Oval 6"/>
          <p:cNvSpPr/>
          <p:nvPr/>
        </p:nvSpPr>
        <p:spPr>
          <a:xfrm>
            <a:off x="611560" y="332656"/>
            <a:ext cx="4608512" cy="4752528"/>
          </a:xfrm>
          <a:prstGeom prst="ellips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9" name="Oval 8"/>
          <p:cNvSpPr/>
          <p:nvPr/>
        </p:nvSpPr>
        <p:spPr>
          <a:xfrm>
            <a:off x="4572000" y="3573016"/>
            <a:ext cx="2880320" cy="2808312"/>
          </a:xfrm>
          <a:prstGeom prst="ellipse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graphicFrame>
        <p:nvGraphicFramePr>
          <p:cNvPr id="28" name="ไดอะแกรม 27"/>
          <p:cNvGraphicFramePr/>
          <p:nvPr>
            <p:extLst>
              <p:ext uri="{D42A27DB-BD31-4B8C-83A1-F6EECF244321}">
                <p14:modId xmlns:p14="http://schemas.microsoft.com/office/powerpoint/2010/main" xmlns="" val="573888608"/>
              </p:ext>
            </p:extLst>
          </p:nvPr>
        </p:nvGraphicFramePr>
        <p:xfrm>
          <a:off x="827584" y="404664"/>
          <a:ext cx="763284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07504" y="116632"/>
            <a:ext cx="8856984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3724" y="3933056"/>
            <a:ext cx="2400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(พ.ร.บ. มาตรา 4)</a:t>
            </a:r>
            <a:endParaRPr lang="th-TH" sz="3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8504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6042099"/>
              </p:ext>
            </p:extLst>
          </p:nvPr>
        </p:nvGraphicFramePr>
        <p:xfrm>
          <a:off x="1187624" y="836712"/>
          <a:ext cx="7138987" cy="5271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347864" y="3068960"/>
            <a:ext cx="2592288" cy="836712"/>
          </a:xfrm>
        </p:spPr>
        <p:txBody>
          <a:bodyPr>
            <a:normAutofit fontScale="90000"/>
          </a:bodyPr>
          <a:lstStyle/>
          <a:p>
            <a:r>
              <a:rPr lang="th-TH" sz="6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6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“สินค้า”</a:t>
            </a:r>
            <a:endParaRPr lang="th-TH" sz="6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07504" y="116632"/>
            <a:ext cx="8856984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35896" y="3789040"/>
            <a:ext cx="2400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(พ.ร.บ. มาตรา 4)</a:t>
            </a:r>
            <a:endParaRPr lang="th-TH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6524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231274470"/>
              </p:ext>
            </p:extLst>
          </p:nvPr>
        </p:nvGraphicFramePr>
        <p:xfrm>
          <a:off x="467544" y="980728"/>
          <a:ext cx="820891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627784" y="288404"/>
            <a:ext cx="3528392" cy="764332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“งานบริการ”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7146" y="2996952"/>
            <a:ext cx="139172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พ.ร.บ.</a:t>
            </a:r>
          </a:p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มาตรา 4</a:t>
            </a:r>
          </a:p>
          <a:p>
            <a:pPr algn="ctr"/>
            <a:endParaRPr lang="th-TH" sz="3600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73918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663825" y="144017"/>
            <a:ext cx="3995737" cy="836711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“งานก่อสร้าง”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2382936757"/>
              </p:ext>
            </p:extLst>
          </p:nvPr>
        </p:nvGraphicFramePr>
        <p:xfrm>
          <a:off x="899592" y="1019574"/>
          <a:ext cx="7488832" cy="5157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748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753"/>
            <a:ext cx="1512168" cy="108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96952"/>
            <a:ext cx="144016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651500" y="1143000"/>
            <a:ext cx="2016125" cy="1008063"/>
          </a:xfrm>
          <a:prstGeom prst="round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เช่น อาคาร</a:t>
            </a:r>
            <a:r>
              <a:rPr lang="th-TH" sz="1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ที่ทำการ โรงพยาบาล โรงเรียน สนาม</a:t>
            </a: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กีฬา เสา</a:t>
            </a:r>
            <a:r>
              <a:rPr lang="th-TH" sz="1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ธง </a:t>
            </a: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รั้ว ฯ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19250" y="2924175"/>
            <a:ext cx="2089150" cy="1152525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1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ประปา ไฟฟ้า สื่อสาร โทรคมนาคม การระบายน้ำ การขนส่ง</a:t>
            </a: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ทางท่อ ทางน้ำ</a:t>
            </a:r>
            <a:b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ทางบก ทางอากาศ ทางราง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11" name="Picture 2" descr="architect_reading_blu_a_ha"/>
          <p:cNvPicPr>
            <a:picLocks noChangeAspect="1" noChangeArrowheads="1" noCrop="1"/>
          </p:cNvPicPr>
          <p:nvPr/>
        </p:nvPicPr>
        <p:blipFill>
          <a:blip r:embed="rId9" cstate="print">
            <a:lum/>
          </a:blip>
          <a:srcRect/>
          <a:stretch>
            <a:fillRect/>
          </a:stretch>
        </p:blipFill>
        <p:spPr bwMode="auto">
          <a:xfrm flipH="1">
            <a:off x="6300192" y="4460414"/>
            <a:ext cx="1296144" cy="1776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155760" y="6012577"/>
            <a:ext cx="2400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(พ.ร.บ. มาตรา 4)</a:t>
            </a:r>
            <a:endParaRPr lang="th-TH" sz="3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55609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37</a:t>
            </a:fld>
            <a:endParaRPr lang="th-TH"/>
          </a:p>
        </p:txBody>
      </p:sp>
      <p:pic>
        <p:nvPicPr>
          <p:cNvPr id="5" name="Picture 4" descr="ก่อสร้า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988840"/>
            <a:ext cx="8064896" cy="369457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35697" y="504057"/>
            <a:ext cx="5616624" cy="836711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ซ้อมความเข้าใจ</a:t>
            </a:r>
            <a:b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ความหมาย “งานก่อสร้าง”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 rot="19868265">
            <a:off x="3693353" y="2745323"/>
            <a:ext cx="2232248" cy="2304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ยกเลิก</a:t>
            </a:r>
            <a:endParaRPr lang="th-TH" sz="5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38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416823" cy="62068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ซ้อมความเข้าใจความหมาย “งานก่อสร้าง”</a:t>
            </a:r>
          </a:p>
        </p:txBody>
      </p:sp>
      <p:pic>
        <p:nvPicPr>
          <p:cNvPr id="6" name="Picture 5" descr="ก่อสร้าง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861048"/>
            <a:ext cx="8424936" cy="2546542"/>
          </a:xfrm>
          <a:prstGeom prst="rect">
            <a:avLst/>
          </a:prstGeom>
        </p:spPr>
      </p:pic>
      <p:pic>
        <p:nvPicPr>
          <p:cNvPr id="7" name="Picture 6" descr="ก่อสร้าง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24992"/>
            <a:ext cx="8496944" cy="284001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508104" y="2348880"/>
            <a:ext cx="30243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12360" y="5661248"/>
            <a:ext cx="7920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7544" y="6021288"/>
            <a:ext cx="81369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5536" y="6309320"/>
            <a:ext cx="43924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 rot="19868265">
            <a:off x="4427984" y="2276872"/>
            <a:ext cx="2232248" cy="2304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ยกเลิก</a:t>
            </a:r>
            <a:endParaRPr lang="th-TH" sz="5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39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35697" y="504057"/>
            <a:ext cx="5616624" cy="836711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ซ้อมความเข้าใจ</a:t>
            </a:r>
            <a:b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ความหมาย “งานก่อสร้าง”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Picture 13" descr="ว2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52389"/>
            <a:ext cx="8648700" cy="39528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Hexagon 10"/>
          <p:cNvSpPr/>
          <p:nvPr/>
        </p:nvSpPr>
        <p:spPr>
          <a:xfrm>
            <a:off x="1115616" y="4293096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="" xmlns:p14="http://schemas.microsoft.com/office/powerpoint/2010/main" val="3059546549"/>
              </p:ext>
            </p:extLst>
          </p:nvPr>
        </p:nvGraphicFramePr>
        <p:xfrm>
          <a:off x="395536" y="980728"/>
          <a:ext cx="828092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43213" y="142528"/>
            <a:ext cx="3386137" cy="8382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หลักการและเหตุผล</a:t>
            </a:r>
          </a:p>
        </p:txBody>
      </p:sp>
      <p:sp>
        <p:nvSpPr>
          <p:cNvPr id="4" name="Hexagon 3"/>
          <p:cNvSpPr/>
          <p:nvPr/>
        </p:nvSpPr>
        <p:spPr>
          <a:xfrm>
            <a:off x="1691680" y="836712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Hexagon 4"/>
          <p:cNvSpPr/>
          <p:nvPr/>
        </p:nvSpPr>
        <p:spPr>
          <a:xfrm>
            <a:off x="683568" y="1844824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Hexagon 5"/>
          <p:cNvSpPr/>
          <p:nvPr/>
        </p:nvSpPr>
        <p:spPr>
          <a:xfrm>
            <a:off x="971600" y="2708920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8" name="Hexagon 7"/>
          <p:cNvSpPr/>
          <p:nvPr/>
        </p:nvSpPr>
        <p:spPr>
          <a:xfrm>
            <a:off x="899592" y="5445224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9" name="Hexagon 8"/>
          <p:cNvSpPr/>
          <p:nvPr/>
        </p:nvSpPr>
        <p:spPr>
          <a:xfrm>
            <a:off x="6516216" y="908720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10" name="Hexagon 9"/>
          <p:cNvSpPr/>
          <p:nvPr/>
        </p:nvSpPr>
        <p:spPr>
          <a:xfrm>
            <a:off x="7164288" y="5157192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12" name="Hexagon 11"/>
          <p:cNvSpPr/>
          <p:nvPr/>
        </p:nvSpPr>
        <p:spPr>
          <a:xfrm>
            <a:off x="7236296" y="3429000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="" xmlns:p14="http://schemas.microsoft.com/office/powerpoint/2010/main" val="20216374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40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416823" cy="62068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ซ้อมความเข้าใจความหมาย “งานก่อสร้าง”</a:t>
            </a:r>
          </a:p>
        </p:txBody>
      </p:sp>
      <p:pic>
        <p:nvPicPr>
          <p:cNvPr id="6" name="Picture 5" descr="ว259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837" y="1333500"/>
            <a:ext cx="8696325" cy="4191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41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416823" cy="62068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alt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ซ้อมความเข้าใจความหมาย “งานก่อสร้าง”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Picture 14" descr="ว259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8639175" cy="1257300"/>
          </a:xfrm>
          <a:prstGeom prst="rect">
            <a:avLst/>
          </a:prstGeom>
        </p:spPr>
      </p:pic>
      <p:pic>
        <p:nvPicPr>
          <p:cNvPr id="16" name="Picture 15" descr="ว259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313" y="2708920"/>
            <a:ext cx="8639175" cy="105727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62851" y="4005064"/>
            <a:ext cx="4425173" cy="2023827"/>
            <a:chOff x="251520" y="4027078"/>
            <a:chExt cx="4425173" cy="2023827"/>
          </a:xfrm>
        </p:grpSpPr>
        <p:sp>
          <p:nvSpPr>
            <p:cNvPr id="18" name="Rectangle 17"/>
            <p:cNvSpPr/>
            <p:nvPr/>
          </p:nvSpPr>
          <p:spPr>
            <a:xfrm>
              <a:off x="1475656" y="4027078"/>
              <a:ext cx="2088232" cy="1418146"/>
            </a:xfrm>
            <a:prstGeom prst="rect">
              <a:avLst/>
            </a:prstGeom>
            <a:blipFill rotWithShape="0">
              <a:blip r:embed="rId4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20" name="Picture 19" descr="yes2.jpeg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552" y="4581128"/>
              <a:ext cx="672074" cy="366586"/>
            </a:xfrm>
            <a:prstGeom prst="rect">
              <a:avLst/>
            </a:prstGeom>
          </p:spPr>
        </p:pic>
        <p:pic>
          <p:nvPicPr>
            <p:cNvPr id="24" name="Picture 23" descr="no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7904" y="4581128"/>
              <a:ext cx="689567" cy="36004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520" y="4077072"/>
              <a:ext cx="1233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th-TH" sz="2400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งานก่อสร้าง</a:t>
              </a:r>
              <a:endParaRPr lang="th-TH" sz="24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87498" y="5589240"/>
              <a:ext cx="3496470" cy="4616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th-TH" altLang="th-TH" sz="24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กระทบโครงสร้าง หรือ ความปลอดภัย</a:t>
              </a:r>
              <a:endParaRPr lang="th-TH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563888" y="4119463"/>
              <a:ext cx="11128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th-TH" sz="2400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จ้างทำของ</a:t>
              </a:r>
              <a:endParaRPr lang="th-TH" sz="24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87387" y="3501008"/>
            <a:ext cx="3633085" cy="2592288"/>
            <a:chOff x="4860032" y="3501008"/>
            <a:chExt cx="3633085" cy="2592288"/>
          </a:xfrm>
        </p:grpSpPr>
        <p:pic>
          <p:nvPicPr>
            <p:cNvPr id="17" name="Picture 16" descr="คุมงาน 1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40152" y="3501008"/>
              <a:ext cx="1512168" cy="2090117"/>
            </a:xfrm>
            <a:prstGeom prst="rect">
              <a:avLst/>
            </a:prstGeom>
          </p:spPr>
        </p:pic>
        <p:pic>
          <p:nvPicPr>
            <p:cNvPr id="21" name="Picture 20" descr="yes2.jpeg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48064" y="4581128"/>
              <a:ext cx="672074" cy="366586"/>
            </a:xfrm>
            <a:prstGeom prst="rect">
              <a:avLst/>
            </a:prstGeom>
          </p:spPr>
        </p:pic>
        <p:pic>
          <p:nvPicPr>
            <p:cNvPr id="23" name="Picture 22" descr="no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96336" y="4581128"/>
              <a:ext cx="689567" cy="36004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380312" y="4119463"/>
              <a:ext cx="11128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th-TH" sz="2400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จ้างทำของ</a:t>
              </a:r>
              <a:endParaRPr lang="th-TH" sz="24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860032" y="4119463"/>
              <a:ext cx="1233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th-TH" sz="2400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งานก่อสร้าง</a:t>
              </a:r>
              <a:endParaRPr lang="th-TH" sz="24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828058" y="5631631"/>
              <a:ext cx="1696270" cy="4616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th-TH" altLang="th-TH" sz="24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ผู้ควบคุมงาน</a:t>
              </a:r>
              <a:endParaRPr lang="th-TH" sz="24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8FF90-5F06-404B-A5BE-6B6D6165B473}" type="slidenum">
              <a:rPr lang="en-US" altLang="th-TH" smtClean="0"/>
              <a:pPr>
                <a:defRPr/>
              </a:pPr>
              <a:t>42</a:t>
            </a:fld>
            <a:endParaRPr lang="th-TH" altLang="th-TH"/>
          </a:p>
        </p:txBody>
      </p:sp>
      <p:graphicFrame>
        <p:nvGraphicFramePr>
          <p:cNvPr id="5" name="Diagram 4"/>
          <p:cNvGraphicFramePr/>
          <p:nvPr/>
        </p:nvGraphicFramePr>
        <p:xfrm>
          <a:off x="251520" y="692696"/>
          <a:ext cx="828092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7" name="Picture 2" descr="2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4149080"/>
            <a:ext cx="1198947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 descr="about_us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/>
          <a:stretch>
            <a:fillRect/>
          </a:stretch>
        </p:blipFill>
        <p:spPr bwMode="auto">
          <a:xfrm rot="514942">
            <a:off x="7276087" y="1436822"/>
            <a:ext cx="1435430" cy="1606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581396" y="395953"/>
            <a:ext cx="2400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(พ.ร.บ. มาตรา 4)</a:t>
            </a:r>
            <a:endParaRPr lang="th-TH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5364088" y="404664"/>
            <a:ext cx="3312368" cy="3312368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7" name="Oval 6"/>
          <p:cNvSpPr/>
          <p:nvPr/>
        </p:nvSpPr>
        <p:spPr>
          <a:xfrm>
            <a:off x="611560" y="332656"/>
            <a:ext cx="4608512" cy="4752528"/>
          </a:xfrm>
          <a:prstGeom prst="ellips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9" name="Oval 8"/>
          <p:cNvSpPr/>
          <p:nvPr/>
        </p:nvSpPr>
        <p:spPr>
          <a:xfrm>
            <a:off x="4572000" y="3573016"/>
            <a:ext cx="2880320" cy="2808312"/>
          </a:xfrm>
          <a:prstGeom prst="ellipse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graphicFrame>
        <p:nvGraphicFramePr>
          <p:cNvPr id="28" name="ไดอะแกรม 27"/>
          <p:cNvGraphicFramePr/>
          <p:nvPr>
            <p:extLst>
              <p:ext uri="{D42A27DB-BD31-4B8C-83A1-F6EECF244321}">
                <p14:modId xmlns:p14="http://schemas.microsoft.com/office/powerpoint/2010/main" xmlns="" val="573888608"/>
              </p:ext>
            </p:extLst>
          </p:nvPr>
        </p:nvGraphicFramePr>
        <p:xfrm>
          <a:off x="827584" y="404664"/>
          <a:ext cx="763284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07504" y="116632"/>
            <a:ext cx="8856984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3724" y="3933056"/>
            <a:ext cx="2400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(พ.ร.บ. มาตรา 4)</a:t>
            </a:r>
            <a:endParaRPr lang="th-TH" sz="3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8504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o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135" y="1772816"/>
            <a:ext cx="3251729" cy="2376264"/>
          </a:xfrm>
          <a:prstGeom prst="rect">
            <a:avLst/>
          </a:prstGeom>
        </p:spPr>
      </p:pic>
      <p:pic>
        <p:nvPicPr>
          <p:cNvPr id="7" name="Picture 6" descr="ปักหมุด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5373216"/>
            <a:ext cx="576064" cy="576064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194364"/>
            <a:ext cx="7632848" cy="858372"/>
          </a:xfrm>
        </p:spPr>
        <p:txBody>
          <a:bodyPr>
            <a:normAutofit fontScale="90000"/>
          </a:bodyPr>
          <a:lstStyle/>
          <a:p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ราคากลาง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” </a:t>
            </a: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ราคาเพื่อ</a:t>
            </a:r>
            <a:r>
              <a:rPr lang="th-TH" altLang="th-TH" sz="28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ใช้เป็นฐานสำหรับเปรียบเทียบราคาที่ผู้ยื่นข้อเสนอได้ยื่นเสนอไว้</a:t>
            </a: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ซึ่งสามารถจัดซื้อจัดจ้างได้จริงตามลำดับ ดังต่อไปนี้</a:t>
            </a: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6" name="ตัวยึด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53272742"/>
              </p:ext>
            </p:extLst>
          </p:nvPr>
        </p:nvGraphicFramePr>
        <p:xfrm>
          <a:off x="1547664" y="1196752"/>
          <a:ext cx="759633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ectangle 4"/>
          <p:cNvSpPr/>
          <p:nvPr/>
        </p:nvSpPr>
        <p:spPr>
          <a:xfrm>
            <a:off x="323528" y="5517232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th-TH" sz="2000" b="1" i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</a:t>
            </a: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กรณีที่มีราคาตาม (1) ให้ใช้ราคาตาม (1) ก่อน 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/ </a:t>
            </a:r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กรณีไม่มีราคาตาม (1) แต่มีราคาตาม (2) หรือ (3) </a:t>
            </a:r>
          </a:p>
          <a:p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ให้ใช้ราคาตาม (2) </a:t>
            </a:r>
            <a:r>
              <a:rPr lang="th-TH" altLang="th-TH" sz="2000" b="1" i="1" u="sng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(3)</a:t>
            </a: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/ กรณีที่ไม่มีราคาตาม (1)  (2) และ (3) ให้ใช้ราคาตาม (4) (5) </a:t>
            </a:r>
            <a:r>
              <a:rPr lang="th-TH" altLang="th-TH" sz="2000" b="1" i="1" u="sng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(6) </a:t>
            </a:r>
          </a:p>
          <a:p>
            <a:pPr>
              <a:buFont typeface="Wingdings" pitchFamily="2" charset="2"/>
              <a:buChar char="Ø"/>
            </a:pP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000" b="1" i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จะใช้ราคาใดให้คำนึงถึงประโยชน์ของหน่วยงานของรัฐเป็นสำคัญ</a:t>
            </a:r>
            <a:endParaRPr lang="th-TH" sz="2000" i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 w="63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11" name="Regular Pentagon 10">
            <a:hlinkClick r:id="rId10" action="ppaction://hlinksldjump"/>
          </p:cNvPr>
          <p:cNvSpPr/>
          <p:nvPr/>
        </p:nvSpPr>
        <p:spPr>
          <a:xfrm>
            <a:off x="179512" y="692696"/>
            <a:ext cx="1872208" cy="1296144"/>
          </a:xfrm>
          <a:prstGeom prst="pentagon">
            <a:avLst/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พ.ร.บ.</a:t>
            </a:r>
          </a:p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มาตรา 4</a:t>
            </a:r>
            <a:endParaRPr lang="th-TH" sz="4000" b="1" dirty="0">
              <a:solidFill>
                <a:srgbClr val="CC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7056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งบก้อนแร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7316" y="908719"/>
            <a:ext cx="8067174" cy="5760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h-TH" sz="1800"/>
          </a:p>
        </p:txBody>
      </p:sp>
      <p:sp>
        <p:nvSpPr>
          <p:cNvPr id="87044" name="AutoShape 4"/>
          <p:cNvSpPr>
            <a:spLocks noChangeArrowheads="1"/>
          </p:cNvSpPr>
          <p:nvPr/>
        </p:nvSpPr>
        <p:spPr bwMode="ltGray">
          <a:xfrm rot="5400000">
            <a:off x="-2422526" y="16271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1800">
              <a:cs typeface="+mn-cs"/>
            </a:endParaRPr>
          </a:p>
        </p:txBody>
      </p:sp>
      <p:sp>
        <p:nvSpPr>
          <p:cNvPr id="87045" name="AutoShape 5"/>
          <p:cNvSpPr>
            <a:spLocks noChangeArrowheads="1"/>
          </p:cNvSpPr>
          <p:nvPr/>
        </p:nvSpPr>
        <p:spPr bwMode="blackGray">
          <a:xfrm rot="5400000" flipH="1">
            <a:off x="-2036951" y="2004627"/>
            <a:ext cx="4032251" cy="4001071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1800">
              <a:cs typeface="+mn-cs"/>
            </a:endParaRPr>
          </a:p>
        </p:txBody>
      </p:sp>
      <p:sp>
        <p:nvSpPr>
          <p:cNvPr id="12348" name="AutoShape 10"/>
          <p:cNvSpPr>
            <a:spLocks noChangeArrowheads="1"/>
          </p:cNvSpPr>
          <p:nvPr/>
        </p:nvSpPr>
        <p:spPr bwMode="gray">
          <a:xfrm>
            <a:off x="1187624" y="1196752"/>
            <a:ext cx="6696744" cy="79255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เงิน</a:t>
            </a:r>
            <a:r>
              <a:rPr lang="th-TH" alt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งบประมาณตามกฎหมายว่าด้วยงบประมาณรายจ่าย กฎหมายว่าด้วย</a:t>
            </a:r>
            <a:br>
              <a:rPr lang="th-TH" alt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วิธีการงบประมาณ หรือกฎหมายเกี่ยวด้วยการโอนงบประมาณ</a:t>
            </a:r>
            <a:endParaRPr lang="en-US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340" name="AutoShape 9"/>
          <p:cNvSpPr>
            <a:spLocks noChangeArrowheads="1"/>
          </p:cNvSpPr>
          <p:nvPr/>
        </p:nvSpPr>
        <p:spPr bwMode="gray">
          <a:xfrm>
            <a:off x="2267744" y="2276872"/>
            <a:ext cx="6264696" cy="792088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เงินที่ได้รับอนุญาตจากรัฐมนตรีให้ไม่ต้องนำส่งคลังตามกฎหมาย</a:t>
            </a:r>
            <a:br>
              <a:rPr lang="th-TH" alt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ว่าด้วยวิธีการงบประมาณ หรือกฎหมายว่าด้วยเงินคงคลัง</a:t>
            </a:r>
            <a:endParaRPr lang="en-US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539552" y="1438432"/>
            <a:ext cx="576064" cy="550408"/>
            <a:chOff x="2078" y="1680"/>
            <a:chExt cx="1615" cy="1615"/>
          </a:xfrm>
        </p:grpSpPr>
        <p:sp>
          <p:nvSpPr>
            <p:cNvPr id="12326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2327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87075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2329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87077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2331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9" name="Rectangle 68"/>
          <p:cNvSpPr/>
          <p:nvPr/>
        </p:nvSpPr>
        <p:spPr>
          <a:xfrm>
            <a:off x="3275856" y="188640"/>
            <a:ext cx="32880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“เงินงบประมาณ”</a:t>
            </a:r>
            <a:endParaRPr lang="th-TH" sz="48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4" name="AutoShape 9"/>
          <p:cNvSpPr>
            <a:spLocks noChangeArrowheads="1"/>
          </p:cNvSpPr>
          <p:nvPr/>
        </p:nvSpPr>
        <p:spPr bwMode="gray">
          <a:xfrm>
            <a:off x="2627784" y="3356992"/>
            <a:ext cx="6264696" cy="792088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400" b="1" dirty="0" smtClean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เงินที่ได้รับไว้โดยไม่ต้องนำส่งคลังเป็นรายได้แผ่นดินตามกฎหมาย</a:t>
            </a:r>
            <a:endParaRPr lang="en-US" sz="2400" b="1" dirty="0">
              <a:solidFill>
                <a:srgbClr val="CC0099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5" name="AutoShape 9"/>
          <p:cNvSpPr>
            <a:spLocks noChangeArrowheads="1"/>
          </p:cNvSpPr>
          <p:nvPr/>
        </p:nvSpPr>
        <p:spPr bwMode="gray">
          <a:xfrm>
            <a:off x="2483768" y="4437112"/>
            <a:ext cx="6120680" cy="792088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เงิน ภาษีอากร ค่าธรรมเนียม หรือผลประโยชน์อื่นใดที่ตกเป็นรายได้ของ</a:t>
            </a:r>
            <a:br>
              <a:rPr lang="th-TH" altLang="th-TH" sz="2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ราชการส่วนท้องถิ่น หรือที่ราชการส่วนท้องถิ่นมีอำนาจเรียกเก็บตามกฎหมาย</a:t>
            </a:r>
            <a:endParaRPr lang="en-US" sz="21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1619672" y="2446544"/>
            <a:ext cx="576064" cy="550408"/>
            <a:chOff x="2078" y="1680"/>
            <a:chExt cx="1615" cy="1615"/>
          </a:xfrm>
        </p:grpSpPr>
        <p:sp>
          <p:nvSpPr>
            <p:cNvPr id="91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2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3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94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95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96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rgbClr val="00B0F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1979712" y="3501008"/>
            <a:ext cx="576064" cy="550408"/>
            <a:chOff x="2078" y="1680"/>
            <a:chExt cx="1615" cy="1615"/>
          </a:xfrm>
        </p:grpSpPr>
        <p:sp>
          <p:nvSpPr>
            <p:cNvPr id="98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9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0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01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02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03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rgbClr val="FFC00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1835696" y="4534776"/>
            <a:ext cx="576064" cy="550408"/>
            <a:chOff x="2078" y="1680"/>
            <a:chExt cx="1615" cy="1615"/>
          </a:xfrm>
        </p:grpSpPr>
        <p:sp>
          <p:nvSpPr>
            <p:cNvPr id="105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6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7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08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09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0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111" name="AutoShape 9"/>
          <p:cNvSpPr>
            <a:spLocks noChangeArrowheads="1"/>
          </p:cNvSpPr>
          <p:nvPr/>
        </p:nvSpPr>
        <p:spPr bwMode="gray">
          <a:xfrm>
            <a:off x="1619672" y="5445224"/>
            <a:ext cx="6408712" cy="792088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หมายความรวมถึงเงินกู้ เงินช่วยเหลือ และเงินอื่นตามที่กำหนดในกฎกระทรวง</a:t>
            </a:r>
            <a:endParaRPr lang="en-US" sz="2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971600" y="5589240"/>
            <a:ext cx="576064" cy="550408"/>
            <a:chOff x="2078" y="1680"/>
            <a:chExt cx="1615" cy="1615"/>
          </a:xfrm>
        </p:grpSpPr>
        <p:sp>
          <p:nvSpPr>
            <p:cNvPr id="113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14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15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6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17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8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rgbClr val="0070C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356185" y="3287886"/>
            <a:ext cx="12602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พ.ร.บ.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มาตรา 4</a:t>
            </a:r>
            <a:endParaRPr lang="th-TH" sz="32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Rectangle 5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Oval 5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xmlns="" val="3841141053"/>
              </p:ext>
            </p:extLst>
          </p:nvPr>
        </p:nvGraphicFramePr>
        <p:xfrm>
          <a:off x="108012" y="980728"/>
          <a:ext cx="889248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484" name="สี่เหลี่ยมผืนผ้ามุมมน 1"/>
          <p:cNvSpPr>
            <a:spLocks noChangeArrowheads="1"/>
          </p:cNvSpPr>
          <p:nvPr/>
        </p:nvSpPr>
        <p:spPr bwMode="auto">
          <a:xfrm>
            <a:off x="1331913" y="4437063"/>
            <a:ext cx="1368425" cy="2873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th-TH" altLang="th-TH" sz="2000">
              <a:solidFill>
                <a:srgbClr val="000000"/>
              </a:solidFill>
              <a:latin typeface="CordiaUPC" panose="020B0304020202020204" pitchFamily="34" charset="-34"/>
              <a:ea typeface="Times New Roman" panose="02020603050405020304" pitchFamily="18" charset="0"/>
              <a:cs typeface="CordiaUPC" panose="020B0304020202020204" pitchFamily="34" charset="-34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8" y="227112"/>
            <a:ext cx="9108504" cy="609600"/>
          </a:xfrm>
        </p:spPr>
        <p:txBody>
          <a:bodyPr>
            <a:normAutofit fontScale="90000"/>
          </a:bodyPr>
          <a:lstStyle/>
          <a:p>
            <a:r>
              <a:rPr lang="th-TH" altLang="ko-KR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“หน่วยงานของรัฐ”</a:t>
            </a:r>
            <a:endParaRPr lang="en-US" altLang="ko-KR" sz="48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6" name="รูปหกเหลี่ยม 5"/>
          <p:cNvSpPr/>
          <p:nvPr/>
        </p:nvSpPr>
        <p:spPr>
          <a:xfrm>
            <a:off x="4071934" y="5643578"/>
            <a:ext cx="214314" cy="214314"/>
          </a:xfrm>
          <a:prstGeom prst="hexagon">
            <a:avLst>
              <a:gd name="adj" fmla="val 25000"/>
              <a:gd name="vf" fmla="val 115470"/>
            </a:avLst>
          </a:prstGeom>
          <a:scene3d>
            <a:camera prst="orthographicFront"/>
            <a:lightRig rig="chilly" dir="t"/>
          </a:scene3d>
          <a:sp3d extrusionH="1700" prstMaterial="dkEdge">
            <a:bevelT w="25400" h="6350" prst="softRound"/>
            <a:bevelB w="0" h="0" prst="convex"/>
          </a:sp3d>
        </p:spPr>
        <p:style>
          <a:lnRef idx="1">
            <a:schemeClr val="accent4">
              <a:hueOff val="-10164698"/>
              <a:satOff val="-45289"/>
              <a:lumOff val="53806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รูปหกเหลี่ยม 7"/>
          <p:cNvSpPr/>
          <p:nvPr/>
        </p:nvSpPr>
        <p:spPr>
          <a:xfrm flipV="1">
            <a:off x="4572000" y="5500702"/>
            <a:ext cx="214314" cy="214314"/>
          </a:xfrm>
          <a:prstGeom prst="hexagon">
            <a:avLst>
              <a:gd name="adj" fmla="val 25000"/>
              <a:gd name="vf" fmla="val 115470"/>
            </a:avLst>
          </a:prstGeom>
          <a:scene3d>
            <a:camera prst="orthographicFront"/>
            <a:lightRig rig="chilly" dir="t"/>
          </a:scene3d>
          <a:sp3d extrusionH="1700" prstMaterial="dkEdge">
            <a:bevelT w="25400" h="6350" prst="softRound"/>
            <a:bevelB w="0" h="0" prst="convex"/>
          </a:sp3d>
        </p:spPr>
        <p:style>
          <a:lnRef idx="1">
            <a:schemeClr val="accent4">
              <a:hueOff val="-10164698"/>
              <a:satOff val="-45289"/>
              <a:lumOff val="53806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Hexagon 8">
            <a:hlinkClick r:id="rId8" action="ppaction://hlinksldjump"/>
          </p:cNvPr>
          <p:cNvSpPr/>
          <p:nvPr/>
        </p:nvSpPr>
        <p:spPr>
          <a:xfrm>
            <a:off x="8532440" y="6021288"/>
            <a:ext cx="288032" cy="216024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3419872" y="692696"/>
            <a:ext cx="2400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(พ.ร.บ. มาตรา 4)</a:t>
            </a:r>
            <a:endParaRPr lang="th-TH" sz="3200" dirty="0"/>
          </a:p>
        </p:txBody>
      </p:sp>
      <p:sp>
        <p:nvSpPr>
          <p:cNvPr id="11" name="สี่เหลี่ยมผืนผ้า 14"/>
          <p:cNvSpPr/>
          <p:nvPr/>
        </p:nvSpPr>
        <p:spPr>
          <a:xfrm>
            <a:off x="395536" y="5517232"/>
            <a:ext cx="1800200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2B4C"/>
                </a:solidFill>
                <a:latin typeface="EucrosiaUPC" pitchFamily="18" charset="-34"/>
                <a:cs typeface="EucrosiaUPC" pitchFamily="18" charset="-34"/>
              </a:rPr>
              <a:t>กฎกระทรวง</a:t>
            </a:r>
          </a:p>
        </p:txBody>
      </p:sp>
      <p:sp>
        <p:nvSpPr>
          <p:cNvPr id="12" name="รูปห้าเหลี่ยม 4"/>
          <p:cNvSpPr/>
          <p:nvPr/>
        </p:nvSpPr>
        <p:spPr>
          <a:xfrm>
            <a:off x="2267744" y="5517232"/>
            <a:ext cx="6336704" cy="72008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ทุนหมุนเวียนที่มีสถานะเป็นนิติบุคคลตามกฎหมายว่าด้วยการบริหารทุนหมุนเวียนของรัฐ เป็นหน่วยงานของรัฐ ตาม พ.ร.บ. นี้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6924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Rectangle 2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47</a:t>
            </a:fld>
            <a:endParaRPr lang="th-TH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424936" cy="609600"/>
          </a:xfrm>
        </p:spPr>
        <p:txBody>
          <a:bodyPr>
            <a:normAutofit fontScale="90000"/>
          </a:bodyPr>
          <a:lstStyle/>
          <a:p>
            <a:pPr algn="l"/>
            <a:r>
              <a:rPr lang="th-TH" altLang="ko-KR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           “หัวหน้าหน่วยงานของรัฐ”</a:t>
            </a:r>
            <a:endParaRPr lang="en-US" altLang="ko-KR" sz="48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8" name="สี่เหลี่ยมผืนผ้า 2"/>
          <p:cNvSpPr/>
          <p:nvPr/>
        </p:nvSpPr>
        <p:spPr>
          <a:xfrm>
            <a:off x="323528" y="836712"/>
            <a:ext cx="2448272" cy="432048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ราชการส่วนกลาง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3"/>
          <p:cNvSpPr/>
          <p:nvPr/>
        </p:nvSpPr>
        <p:spPr>
          <a:xfrm>
            <a:off x="2771800" y="836712"/>
            <a:ext cx="6120680" cy="43204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อธิบดี /หัวหน้าส่วนราชการที่เรียกชื่ออย่างอื่นและมีฐานะเป็นนิติบุคคล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 4"/>
          <p:cNvSpPr/>
          <p:nvPr/>
        </p:nvSpPr>
        <p:spPr>
          <a:xfrm>
            <a:off x="323528" y="1340768"/>
            <a:ext cx="2448272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ราชการส่วนภูมิภาค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5"/>
          <p:cNvSpPr/>
          <p:nvPr/>
        </p:nvSpPr>
        <p:spPr>
          <a:xfrm>
            <a:off x="323528" y="1844824"/>
            <a:ext cx="2448272" cy="936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ราชการส่วนท้องถิ่น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สี่เหลี่ยมผืนผ้า 6"/>
          <p:cNvSpPr/>
          <p:nvPr/>
        </p:nvSpPr>
        <p:spPr>
          <a:xfrm>
            <a:off x="323528" y="2852936"/>
            <a:ext cx="2448272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รัฐวิสาหกิจ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สี่เหลี่ยมผืนผ้า 7"/>
          <p:cNvSpPr/>
          <p:nvPr/>
        </p:nvSpPr>
        <p:spPr>
          <a:xfrm>
            <a:off x="323528" y="3717032"/>
            <a:ext cx="2448272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องค์การมหาชน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สี่เหลี่ยมผืนผ้า 8"/>
          <p:cNvSpPr/>
          <p:nvPr/>
        </p:nvSpPr>
        <p:spPr>
          <a:xfrm>
            <a:off x="323528" y="4581128"/>
            <a:ext cx="2448272" cy="1944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องค์กรอิสระ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สี่เหลี่ยมผืนผ้า 10"/>
          <p:cNvSpPr/>
          <p:nvPr/>
        </p:nvSpPr>
        <p:spPr>
          <a:xfrm>
            <a:off x="2771800" y="1340768"/>
            <a:ext cx="6120680" cy="432048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ผู้ว่าราชการจังหวัด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11"/>
          <p:cNvSpPr/>
          <p:nvPr/>
        </p:nvSpPr>
        <p:spPr>
          <a:xfrm>
            <a:off x="2771800" y="1844824"/>
            <a:ext cx="6120680" cy="936104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นายก </a:t>
            </a:r>
            <a:r>
              <a:rPr lang="th-TH" sz="24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อบจ.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/เทศมนตรี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/ </a:t>
            </a:r>
            <a:r>
              <a:rPr lang="th-TH" sz="2400" b="1" dirty="0" err="1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อบต.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/เมืองพัทยา/ผู้ว่า กทม. หรือ</a:t>
            </a:r>
          </a:p>
          <a:p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ผู้ดำรงตำแหน่งที่เรียกชื่ออย่างอื่นที่มีฐานะเทียบเท่า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สี่เหลี่ยมผืนผ้า 12"/>
          <p:cNvSpPr/>
          <p:nvPr/>
        </p:nvSpPr>
        <p:spPr>
          <a:xfrm>
            <a:off x="2771800" y="2852936"/>
            <a:ext cx="6120680" cy="792088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ผู้ว่าการ/ผู้อำนวยการ/กก.ผจก.ใหญ่/หรือผู้ดำรงตำแหน่ง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 ที่เรียกชื่ออย่างอื่นที่มีฐานะเทียบเท่า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สี่เหลี่ยมผืนผ้า 13"/>
          <p:cNvSpPr/>
          <p:nvPr/>
        </p:nvSpPr>
        <p:spPr>
          <a:xfrm>
            <a:off x="2771800" y="3717032"/>
            <a:ext cx="6120680" cy="792088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ผู้อำนวยการ/หรือผู้ดำรงตำแหน่งที่เรียกชื่ออย่างอื่น</a:t>
            </a:r>
          </a:p>
          <a:p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ที่มีฐานะเทียบเท่า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สี่เหลี่ยมผืนผ้า 14"/>
          <p:cNvSpPr/>
          <p:nvPr/>
        </p:nvSpPr>
        <p:spPr>
          <a:xfrm>
            <a:off x="2771800" y="4581129"/>
            <a:ext cx="6120680" cy="360040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เลขาธิการคณะกรรมการการเลือกตั้ง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สี่เหลี่ยมผืนผ้า 17"/>
          <p:cNvSpPr/>
          <p:nvPr/>
        </p:nvSpPr>
        <p:spPr>
          <a:xfrm>
            <a:off x="2771800" y="4941168"/>
            <a:ext cx="6120680" cy="360039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เลขาธิการสำนักงานผู้ตรวจการแผ่นดิน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สี่เหลี่ยมผืนผ้า 18"/>
          <p:cNvSpPr/>
          <p:nvPr/>
        </p:nvSpPr>
        <p:spPr>
          <a:xfrm>
            <a:off x="2771800" y="5301208"/>
            <a:ext cx="6120680" cy="400867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เลขาธิการคณะกรรมการป้องกันและปราบปรามการทุจริตแห่งชาติ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สี่เหลี่ยมผืนผ้า 19"/>
          <p:cNvSpPr/>
          <p:nvPr/>
        </p:nvSpPr>
        <p:spPr>
          <a:xfrm>
            <a:off x="2771800" y="5733256"/>
            <a:ext cx="6120680" cy="360040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ผู้ว่าการตรวจเงินแผ่นดิน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สี่เหลี่ยมผืนผ้า 20"/>
          <p:cNvSpPr/>
          <p:nvPr/>
        </p:nvSpPr>
        <p:spPr>
          <a:xfrm>
            <a:off x="2771800" y="6124477"/>
            <a:ext cx="6120680" cy="400867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เลขาธิการคณะกรรมการสิทธิมนุษยชนแห่งชาติ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868144" y="251937"/>
            <a:ext cx="2291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(ระเบียบฯ ข้อ 4)</a:t>
            </a:r>
            <a:endParaRPr lang="th-TH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467544" y="908720"/>
            <a:ext cx="2808312" cy="432048"/>
          </a:xfrm>
          <a:prstGeom prst="rect">
            <a:avLst/>
          </a:prstGeom>
          <a:solidFill>
            <a:srgbClr val="CC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องค์กรตามรัฐธรรมนูญ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275856" y="908720"/>
            <a:ext cx="5400600" cy="43204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อัยการสูงสุด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7544" y="1412776"/>
            <a:ext cx="2808312" cy="9361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หน่วยธุรการของศาล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67544" y="2420888"/>
            <a:ext cx="2808312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3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มหาวิทยาลัยในกำกับของรัฐ</a:t>
            </a:r>
            <a:endParaRPr lang="th-TH" sz="23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67544" y="3068960"/>
            <a:ext cx="2808312" cy="1152128"/>
          </a:xfrm>
          <a:prstGeom prst="rect">
            <a:avLst/>
          </a:prstGeom>
          <a:solidFill>
            <a:srgbClr val="66FFFF"/>
          </a:solidFill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หน่วยงานสังกัดรัฐสภาหรือ ในกำกับของรัฐสภา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67544" y="4293096"/>
            <a:ext cx="2808312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หน่วยงานอิสระของรัฐ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67544" y="5229200"/>
            <a:ext cx="2808312" cy="1008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หน่วยงานอื่นตามที่กำหนด  ในกฎกระทรวง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275856" y="1412776"/>
            <a:ext cx="5400600" cy="936104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เลขาธิการสำนักงานศาลยุติธรรม/สำนักงานศาลปกครอง/สำนักงานศาลรัฐธรรมนูญ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275970" y="2420888"/>
            <a:ext cx="5404892" cy="576064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อธิการบดี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275856" y="3068960"/>
            <a:ext cx="5400600" cy="1152128"/>
          </a:xfrm>
          <a:prstGeom prst="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เลขาธิการวุฒิสภา/สภาผู้แทนราษฎร/สถาบันพระปกเกล้า/สำนักงานสภาพัฒนาการเมือง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3275856" y="4293096"/>
            <a:ext cx="5400600" cy="864096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เลขาธิการ/หรือผู้ดำรงตำแหน่งที่เรียกชื่ออย่างอื่นที่มีฐานะเทียบเท่า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3277726" y="5229200"/>
            <a:ext cx="5398730" cy="1008112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ผู้บริหารสูงสุดของหน่วยงานตามกฎหมายจัดตั้ง</a:t>
            </a:r>
          </a:p>
          <a:p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หน่วยงานนั้น</a:t>
            </a: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48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39552" y="299120"/>
            <a:ext cx="8208912" cy="609600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           “หัวหน้าหน่วยงานของรัฐ”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68144" y="260648"/>
            <a:ext cx="2291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(ระเบียบฯ ข้อ 4)</a:t>
            </a:r>
            <a:endParaRPr lang="th-TH" sz="3200" dirty="0">
              <a:solidFill>
                <a:srgbClr val="0000FF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3397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เฟือง1.jpg"/>
          <p:cNvPicPr>
            <a:picLocks noChangeAspect="1"/>
          </p:cNvPicPr>
          <p:nvPr/>
        </p:nvPicPr>
        <p:blipFill>
          <a:blip r:embed="rId2" cstate="print">
            <a:lum bright="29000"/>
          </a:blip>
          <a:stretch>
            <a:fillRect/>
          </a:stretch>
        </p:blipFill>
        <p:spPr>
          <a:xfrm>
            <a:off x="2987824" y="4293096"/>
            <a:ext cx="2727826" cy="2528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71600" y="2060848"/>
            <a:ext cx="3243210" cy="9541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มีหน้าที่เกี่ยวกับการ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จัดซื้อ</a:t>
            </a:r>
          </a:p>
          <a:p>
            <a:pPr>
              <a:defRPr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จัด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จ้างหรือการบริหาร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พัสดุ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539552" y="332656"/>
            <a:ext cx="1140060" cy="1148506"/>
            <a:chOff x="1645382" y="1393354"/>
            <a:chExt cx="1702989" cy="170298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 3"/>
            <p:cNvSpPr/>
            <p:nvPr/>
          </p:nvSpPr>
          <p:spPr>
            <a:xfrm>
              <a:off x="1645382" y="1393354"/>
              <a:ext cx="1702989" cy="1702989"/>
            </a:xfrm>
            <a:prstGeom prst="gear9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 4"/>
            <p:cNvSpPr/>
            <p:nvPr/>
          </p:nvSpPr>
          <p:spPr>
            <a:xfrm>
              <a:off x="1987757" y="1792272"/>
              <a:ext cx="1018239" cy="875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3200" kern="120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763688" y="541129"/>
            <a:ext cx="20553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“เจ้าหน้าที่”</a:t>
            </a:r>
            <a:endParaRPr lang="th-TH" sz="44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16632"/>
            <a:ext cx="8839200" cy="6665168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 3"/>
          <p:cNvSpPr/>
          <p:nvPr/>
        </p:nvSpPr>
        <p:spPr>
          <a:xfrm>
            <a:off x="323528" y="3789040"/>
            <a:ext cx="504056" cy="504056"/>
          </a:xfrm>
          <a:prstGeom prst="gear6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4966938"/>
              <a:satOff val="19906"/>
              <a:lumOff val="4314"/>
              <a:alphaOff val="0"/>
            </a:schemeClr>
          </a:fillRef>
          <a:effectRef idx="2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" name="Group 14"/>
          <p:cNvGrpSpPr/>
          <p:nvPr/>
        </p:nvGrpSpPr>
        <p:grpSpPr>
          <a:xfrm>
            <a:off x="323528" y="2060848"/>
            <a:ext cx="576064" cy="576064"/>
            <a:chOff x="1348260" y="136365"/>
            <a:chExt cx="1213514" cy="121351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 3"/>
            <p:cNvSpPr/>
            <p:nvPr/>
          </p:nvSpPr>
          <p:spPr>
            <a:xfrm rot="20700000">
              <a:off x="1348260" y="136365"/>
              <a:ext cx="1213514" cy="1213514"/>
            </a:xfrm>
            <a:prstGeom prst="gear6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 4"/>
            <p:cNvSpPr/>
            <p:nvPr/>
          </p:nvSpPr>
          <p:spPr>
            <a:xfrm>
              <a:off x="1614419" y="402524"/>
              <a:ext cx="681195" cy="6811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100" kern="1200" dirty="0"/>
            </a:p>
          </p:txBody>
        </p:sp>
      </p:grpSp>
      <p:sp>
        <p:nvSpPr>
          <p:cNvPr id="19" name="Circular Arrow 18"/>
          <p:cNvSpPr/>
          <p:nvPr/>
        </p:nvSpPr>
        <p:spPr>
          <a:xfrm flipH="1">
            <a:off x="251520" y="116632"/>
            <a:ext cx="1512168" cy="1518612"/>
          </a:xfrm>
          <a:prstGeom prst="circularArrow">
            <a:avLst>
              <a:gd name="adj1" fmla="val 4878"/>
              <a:gd name="adj2" fmla="val 1212564"/>
              <a:gd name="adj3" fmla="val 3045564"/>
              <a:gd name="adj4" fmla="val 15358933"/>
              <a:gd name="adj5" fmla="val 5691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TextBox 19"/>
          <p:cNvSpPr txBox="1"/>
          <p:nvPr/>
        </p:nvSpPr>
        <p:spPr>
          <a:xfrm>
            <a:off x="827584" y="3722256"/>
            <a:ext cx="4101606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ที่ได้รับมอบหมายจากผู้มี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อำนาจ</a:t>
            </a:r>
          </a:p>
          <a:p>
            <a:pPr>
              <a:defRPr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ปฏิบัติ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หน้าที่</a:t>
            </a:r>
          </a:p>
          <a:p>
            <a:pPr>
              <a:defRPr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- การ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จัดซื้อจัด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จ้าง หรือ</a:t>
            </a:r>
            <a:b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- การ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บริหารพัสดุ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</a:p>
          <a:p>
            <a:pPr>
              <a:defRPr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หน่วยงานของ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รัฐ</a:t>
            </a:r>
          </a:p>
        </p:txBody>
      </p:sp>
      <p:grpSp>
        <p:nvGrpSpPr>
          <p:cNvPr id="5" name="Group 20"/>
          <p:cNvGrpSpPr/>
          <p:nvPr/>
        </p:nvGrpSpPr>
        <p:grpSpPr>
          <a:xfrm>
            <a:off x="8072462" y="214290"/>
            <a:ext cx="857256" cy="857256"/>
            <a:chOff x="1348260" y="136365"/>
            <a:chExt cx="1213514" cy="121351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 3"/>
            <p:cNvSpPr/>
            <p:nvPr/>
          </p:nvSpPr>
          <p:spPr>
            <a:xfrm rot="20700000">
              <a:off x="1348260" y="136365"/>
              <a:ext cx="1213514" cy="1213514"/>
            </a:xfrm>
            <a:prstGeom prst="gear6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 4"/>
            <p:cNvSpPr/>
            <p:nvPr/>
          </p:nvSpPr>
          <p:spPr>
            <a:xfrm>
              <a:off x="1614419" y="402524"/>
              <a:ext cx="681195" cy="6811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100" kern="1200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1691680" y="1124744"/>
            <a:ext cx="2400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(พ.ร.บ. มาตรา 4)</a:t>
            </a:r>
            <a:endParaRPr lang="th-TH" sz="3200" dirty="0"/>
          </a:p>
        </p:txBody>
      </p:sp>
      <p:sp>
        <p:nvSpPr>
          <p:cNvPr id="25" name="Rectangle 24"/>
          <p:cNvSpPr/>
          <p:nvPr/>
        </p:nvSpPr>
        <p:spPr>
          <a:xfrm>
            <a:off x="5148064" y="560874"/>
            <a:ext cx="29290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“หัวหน้าเจ้าหน้าที่”</a:t>
            </a:r>
            <a:endParaRPr lang="th-TH" sz="4000" dirty="0">
              <a:solidFill>
                <a:srgbClr val="00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36096" y="1124744"/>
            <a:ext cx="2291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(ระเบียบฯ ข้อ 4)</a:t>
            </a:r>
            <a:endParaRPr lang="th-TH" sz="3200" dirty="0">
              <a:solidFill>
                <a:srgbClr val="0066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44008" y="2050970"/>
            <a:ext cx="4103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ผู้ดำรงตำแหน่งหัวหน้าสายงาน</a:t>
            </a:r>
          </a:p>
          <a:p>
            <a:pPr algn="ctr"/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ซึ่งปฏิบัติงานเกี่ยวกับการจัดซื้อจัดจ้าง</a:t>
            </a:r>
          </a:p>
          <a:p>
            <a:pPr algn="ctr"/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หรือการบริหารพัสดุ ตามที่กฎหมายเกี่ยวกับการบริหารงานบุคคลของ</a:t>
            </a:r>
          </a:p>
          <a:p>
            <a:pPr algn="ctr"/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หน่วยงานของรัฐนั้นกำหนด</a:t>
            </a:r>
          </a:p>
          <a:p>
            <a:endParaRPr lang="th-TH" b="1" dirty="0" smtClean="0">
              <a:solidFill>
                <a:srgbClr val="00B05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หรือผู้ได้รับมอบหมาย</a:t>
            </a:r>
            <a:b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จากหัวหน้าหน่วยงานของรัฐ</a:t>
            </a:r>
            <a:b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ให้เป็นหัวหน้าเจ้าหน้าที่</a:t>
            </a:r>
            <a:endParaRPr lang="th-TH" b="1" dirty="0">
              <a:solidFill>
                <a:srgbClr val="00B05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2411760" y="1772816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Down Arrow 31"/>
          <p:cNvSpPr/>
          <p:nvPr/>
        </p:nvSpPr>
        <p:spPr>
          <a:xfrm>
            <a:off x="2411760" y="3212976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Down Arrow 32"/>
          <p:cNvSpPr/>
          <p:nvPr/>
        </p:nvSpPr>
        <p:spPr>
          <a:xfrm>
            <a:off x="6516216" y="1772816"/>
            <a:ext cx="432048" cy="360040"/>
          </a:xfrm>
          <a:prstGeom prst="downArrow">
            <a:avLst/>
          </a:prstGeom>
          <a:solidFill>
            <a:srgbClr val="92D05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Down Arrow 33"/>
          <p:cNvSpPr/>
          <p:nvPr/>
        </p:nvSpPr>
        <p:spPr>
          <a:xfrm>
            <a:off x="6516216" y="4293096"/>
            <a:ext cx="432048" cy="360040"/>
          </a:xfrm>
          <a:prstGeom prst="downArrow">
            <a:avLst/>
          </a:prstGeom>
          <a:solidFill>
            <a:srgbClr val="92D05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6" name="Group 2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3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ctangle 3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7" name="Straight Connector 3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Oval 3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th-TH" altLang="th-TH" sz="5400" b="1" dirty="0" smtClean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การบังคับใช้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35696" y="1484784"/>
            <a:ext cx="6624736" cy="1800200"/>
          </a:xfrm>
          <a:prstGeom prst="roundRect">
            <a:avLst/>
          </a:prstGeom>
          <a:solidFill>
            <a:srgbClr val="92D050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พระราชบัญญัตินี้ให้ใช้บังคับเมื่อพ้นกำหนด</a:t>
            </a:r>
          </a:p>
          <a:p>
            <a:pPr algn="ctr"/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หนึ่งร้อยแปดสิบวันนับแต่วันประกาศ</a:t>
            </a:r>
          </a:p>
          <a:p>
            <a:pPr algn="ctr"/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ในราชกิจจา</a:t>
            </a:r>
            <a:r>
              <a:rPr lang="th-TH" altLang="th-TH" sz="36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นุเบกษา</a:t>
            </a:r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เป็นต้นไป</a:t>
            </a:r>
            <a:endParaRPr lang="th-TH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11560" y="1628800"/>
            <a:ext cx="1368152" cy="136815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มาตรา</a:t>
            </a:r>
            <a:br>
              <a:rPr lang="th-TH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th-TH" sz="36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th-TH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25144"/>
            <a:ext cx="1224136" cy="1224136"/>
          </a:xfrm>
          <a:prstGeom prst="rect">
            <a:avLst/>
          </a:prstGeom>
        </p:spPr>
      </p:pic>
      <p:sp>
        <p:nvSpPr>
          <p:cNvPr id="8" name="ตัวยึดเนื้อหา 2"/>
          <p:cNvSpPr txBox="1">
            <a:spLocks/>
          </p:cNvSpPr>
          <p:nvPr/>
        </p:nvSpPr>
        <p:spPr bwMode="auto">
          <a:xfrm>
            <a:off x="1763688" y="3645024"/>
            <a:ext cx="673325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altLang="th-TH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ประกาศร</a:t>
            </a:r>
            <a:r>
              <a:rPr kumimoji="0" lang="th-TH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าชกิจจา</a:t>
            </a:r>
            <a:r>
              <a:rPr kumimoji="0" lang="th-TH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นุเบกษา</a:t>
            </a:r>
            <a:r>
              <a:rPr kumimoji="0" lang="th-TH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เล่ม 134 ตอนที่ 24 ก 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วันที่ 24 ก.พ. 2560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th-TH" altLang="th-TH" sz="36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ครบ 180 วัน ในวันที่ 22 ส.ค. 2560</a:t>
            </a:r>
          </a:p>
          <a:p>
            <a:pPr marL="342900" lvl="0" indent="-342900">
              <a:spcBef>
                <a:spcPts val="0"/>
              </a:spcBef>
              <a:defRPr/>
            </a:pPr>
            <a:r>
              <a:rPr lang="th-TH" altLang="th-TH" sz="3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จึงมีผลใช้บังคับในวันที่ 23 ส.ค. 2560</a:t>
            </a:r>
            <a:endParaRPr kumimoji="0" lang="th-TH" altLang="th-TH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9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6606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5602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D30B60-5D01-4380-9EEC-AB6D1484EAAF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50</a:t>
            </a:fld>
            <a:endParaRPr lang="th-TH" altLang="th-TH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603" name="Rectangle 4"/>
          <p:cNvSpPr txBox="1">
            <a:spLocks noChangeArrowheads="1"/>
          </p:cNvSpPr>
          <p:nvPr/>
        </p:nvSpPr>
        <p:spPr bwMode="auto">
          <a:xfrm>
            <a:off x="142875" y="1143001"/>
            <a:ext cx="8677597" cy="120588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58775" indent="-358775" algn="l" eaLnBrk="1" hangingPunct="1"/>
            <a:r>
              <a:rPr lang="th-TH" alt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		</a:t>
            </a: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ให้</a:t>
            </a:r>
            <a:r>
              <a:rPr lang="th-TH" alt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hlinkClick r:id="" action="ppaction://noaction"/>
              </a:rPr>
              <a:t>หน่วยงานของรัฐ</a:t>
            </a:r>
            <a:r>
              <a:rPr lang="th-TH" alt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ปฏิบัติตามแนวทางของ </a:t>
            </a: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พ.ร.บ. กฎกระทรวง  </a:t>
            </a:r>
          </a:p>
          <a:p>
            <a:pPr marL="358775" indent="-358775" algn="l" eaLnBrk="1" hangingPunct="1"/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   ระเบียบ </a:t>
            </a:r>
            <a:r>
              <a:rPr lang="th-TH" alt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และประกาศที่ออกตามความใน พ.ร.บ.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142875" y="344711"/>
            <a:ext cx="8858250" cy="7080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th-TH" alt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altLang="th-TH" sz="4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บังคับใช้ </a:t>
            </a:r>
            <a:r>
              <a:rPr lang="th-TH" alt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(ม.6)</a:t>
            </a:r>
            <a:endParaRPr lang="th-TH" alt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683568" y="2348880"/>
            <a:ext cx="3384376" cy="3096344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buFont typeface="Wingdings" pitchFamily="2" charset="2"/>
              <a:buChar char="q"/>
              <a:defRPr/>
            </a:pP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รัฐวิสาหกิจ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มหาวิทยาลัย</a:t>
            </a:r>
            <a:r>
              <a:rPr lang="th-TH" sz="24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ในกำกับของ</a:t>
            </a:r>
            <a: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รัฐ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หน่วยงาน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ของรัฐใน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ต่างประเทศ</a:t>
            </a:r>
            <a:b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ส่วนงานของหน่วยงานของรัฐที่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ตั้งอยู่ในต่างประเทศ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th-TH" sz="2400" b="1" dirty="0" smtClean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หน่วยงาน</a:t>
            </a:r>
            <a:r>
              <a:rPr lang="th-TH" sz="2400" b="1" dirty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ของรัฐอื่นที่</a:t>
            </a:r>
            <a:r>
              <a:rPr lang="th-TH" sz="2400" b="1" dirty="0" smtClean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</a:t>
            </a:r>
            <a:br>
              <a:rPr lang="th-TH" sz="2400" b="1" dirty="0" smtClean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2400" b="1" dirty="0" smtClean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ในกฎกระทรวง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	</a:t>
            </a:r>
          </a:p>
        </p:txBody>
      </p:sp>
      <p:pic>
        <p:nvPicPr>
          <p:cNvPr id="6" name="Picture 5" descr="ปักหมุด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692" y="1015876"/>
            <a:ext cx="756940" cy="75694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788024" y="2348880"/>
            <a:ext cx="3816424" cy="1656184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/>
          <a:lstStyle/>
          <a:p>
            <a:pPr algn="ctr" eaLnBrk="1" hangingPunct="1">
              <a:defRPr/>
            </a:pP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ประสงค์</a:t>
            </a:r>
            <a:r>
              <a:rPr lang="th-TH" sz="24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จะมีระเบียบ ข้อบังคับ ข้อบัญญัติ</a:t>
            </a: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เกี่ยวกับการ</a:t>
            </a:r>
            <a:r>
              <a:rPr lang="th-TH" sz="24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จัดซื้อจัดจ้างและการบริหารพัสดุใช้เองทั้งหมดหรือ</a:t>
            </a: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บางส่วน</a:t>
            </a:r>
            <a:b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ก็ให้กระทำได้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788024" y="4221088"/>
            <a:ext cx="3816424" cy="1224136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จะกำหนดให้การจัดซื้อจัดจ้าง</a:t>
            </a:r>
            <a:b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โดยวิธีคัดเลือกหรือวิธีเฉพาะเจาะจง </a:t>
            </a:r>
            <a:b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ตามมาตรา 56 เป็นอย่างอื่นก็ได้</a:t>
            </a:r>
            <a:endParaRPr lang="th-TH" sz="2400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796925" indent="-796925" algn="ctr" eaLnBrk="1" hangingPunct="1">
              <a:defRPr/>
            </a:pPr>
            <a:r>
              <a:rPr lang="th-TH" sz="24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	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539552" y="5571901"/>
            <a:ext cx="8280920" cy="809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buFont typeface="Wingdings" pitchFamily="2" charset="2"/>
              <a:buChar char="v"/>
              <a:defRPr/>
            </a:pPr>
            <a:r>
              <a:rPr lang="th-TH" sz="2400" b="1" i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ระเบียบ ข้อบังคับ ข้อบัญญัติดังกล่าว</a:t>
            </a:r>
            <a:r>
              <a:rPr lang="th-TH" sz="24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ต้อง</a:t>
            </a:r>
            <a:r>
              <a:rPr lang="th-TH" sz="24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ได้รับความเห็นชอบ</a:t>
            </a:r>
            <a:r>
              <a:rPr lang="th-TH" sz="24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จากคณะกรรมการนโยบาย </a:t>
            </a:r>
            <a:r>
              <a:rPr lang="th-TH" sz="24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และให้</a:t>
            </a:r>
            <a:r>
              <a:rPr lang="th-TH" sz="24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ประกาศใน</a:t>
            </a:r>
            <a:r>
              <a:rPr lang="th-TH" sz="24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ราชกิจา</a:t>
            </a:r>
            <a:r>
              <a:rPr lang="th-TH" sz="2400" b="1" i="1" dirty="0" err="1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นุเบกษา</a:t>
            </a:r>
            <a:endParaRPr lang="th-TH" sz="2400" b="1" i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marL="796925" indent="-796925" eaLnBrk="1" hangingPunct="1">
              <a:defRPr/>
            </a:pPr>
            <a:r>
              <a:rPr lang="th-TH" sz="2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	</a:t>
            </a:r>
          </a:p>
        </p:txBody>
      </p:sp>
      <p:sp>
        <p:nvSpPr>
          <p:cNvPr id="10" name="Striped Right Arrow 9"/>
          <p:cNvSpPr/>
          <p:nvPr/>
        </p:nvSpPr>
        <p:spPr>
          <a:xfrm>
            <a:off x="4139952" y="3068960"/>
            <a:ext cx="576064" cy="432048"/>
          </a:xfrm>
          <a:prstGeom prst="stripedRightArrow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Striped Right Arrow 10"/>
          <p:cNvSpPr/>
          <p:nvPr/>
        </p:nvSpPr>
        <p:spPr>
          <a:xfrm>
            <a:off x="4139952" y="4437112"/>
            <a:ext cx="576064" cy="432048"/>
          </a:xfrm>
          <a:prstGeom prst="stripedRightArrow">
            <a:avLst/>
          </a:prstGeom>
          <a:solidFill>
            <a:srgbClr val="92D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BD7A000-B201-414C-BE3F-54067F892D2E}" type="slidenum">
              <a:rPr lang="en-US" altLang="th-TH" smtClean="0"/>
              <a:pPr/>
              <a:t>51</a:t>
            </a:fld>
            <a:endParaRPr lang="th-TH" altLang="th-TH" smtClean="0"/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42875" y="200834"/>
            <a:ext cx="8858250" cy="67710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3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บทบัญญัติยกเว้นการบังคับใช้ พ.ร.บ. (ม.7)</a:t>
            </a:r>
            <a:endParaRPr lang="th-TH" altLang="th-TH" sz="38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5" name="ไดอะแกรม 14"/>
          <p:cNvGraphicFramePr/>
          <p:nvPr>
            <p:extLst>
              <p:ext uri="{D42A27DB-BD31-4B8C-83A1-F6EECF244321}">
                <p14:modId xmlns="" xmlns:p14="http://schemas.microsoft.com/office/powerpoint/2010/main" val="1212331513"/>
              </p:ext>
            </p:extLst>
          </p:nvPr>
        </p:nvGraphicFramePr>
        <p:xfrm>
          <a:off x="611560" y="692696"/>
          <a:ext cx="7776864" cy="5707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หนังสือ2.jpg"/>
          <p:cNvPicPr>
            <a:picLocks noChangeAspect="1"/>
          </p:cNvPicPr>
          <p:nvPr/>
        </p:nvPicPr>
        <p:blipFill>
          <a:blip r:embed="rId2" cstate="print">
            <a:lum bright="28000"/>
          </a:blip>
          <a:stretch>
            <a:fillRect/>
          </a:stretch>
        </p:blipFill>
        <p:spPr>
          <a:xfrm>
            <a:off x="5148064" y="1052736"/>
            <a:ext cx="3816424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0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C5FE97-432B-4570-8D11-4417E30651F7}" type="slidenum">
              <a:rPr lang="en-US" altLang="th-TH" smtClean="0"/>
              <a:pPr/>
              <a:t>52</a:t>
            </a:fld>
            <a:endParaRPr lang="th-TH" altLang="th-TH" dirty="0" smtClean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4313" y="980728"/>
            <a:ext cx="8715375" cy="5616624"/>
          </a:xfrm>
          <a:prstGeom prst="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58775" indent="-358775" eaLnBrk="1" hangingPunct="1">
              <a:buFont typeface="Wingdings" pitchFamily="2" charset="2"/>
              <a:buChar char="Ø"/>
              <a:defRPr/>
            </a:pPr>
            <a:r>
              <a:rPr lang="th-TH" sz="30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30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จัดซื้อจัดจ้าง</a:t>
            </a:r>
            <a:r>
              <a:rPr lang="th-TH" sz="30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ตาม ม.7(1)(2)</a:t>
            </a:r>
            <a:r>
              <a:rPr lang="th-TH" sz="30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30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(3) </a:t>
            </a:r>
            <a:r>
              <a:rPr lang="th-TH" sz="30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ที่จะได้รับการยกเว้นมิให้นำ </a:t>
            </a:r>
            <a:r>
              <a:rPr lang="th-TH" sz="30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พ.ร.บ. มา</a:t>
            </a:r>
            <a:r>
              <a:rPr lang="th-TH" sz="30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ใช้บังคับต้องเป็นไปตามหลักเกณฑ์ที่คณะกรรมการนโยบายประกาศกำหนดในราชกิจจา</a:t>
            </a:r>
            <a:r>
              <a:rPr lang="th-TH" sz="3000" b="1" dirty="0" err="1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นุเบกษา</a:t>
            </a:r>
            <a:endParaRPr lang="th-TH" sz="3000" b="1" dirty="0" smtClean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  <a:p>
            <a:pPr marL="358775" indent="-358775" eaLnBrk="1" hangingPunct="1">
              <a:buFont typeface="Wingdings" pitchFamily="2" charset="2"/>
              <a:buChar char="Ø"/>
              <a:defRPr/>
            </a:pPr>
            <a:r>
              <a:rPr lang="th-TH" altLang="th-TH" sz="3000" b="1" dirty="0" smtClean="0">
                <a:latin typeface="EucrosiaUPC" pitchFamily="18" charset="-34"/>
                <a:cs typeface="EucrosiaUPC" pitchFamily="18" charset="-34"/>
              </a:rPr>
              <a:t>การยกเว้นไม่ให้นำบทบัญญัติมาใช้บังคับนอกเหนือจาก ม.7(1)-(6)</a:t>
            </a:r>
            <a:br>
              <a:rPr lang="th-TH" altLang="th-TH" sz="3000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altLang="th-TH" sz="3000" b="1" dirty="0" smtClean="0">
                <a:latin typeface="EucrosiaUPC" pitchFamily="18" charset="-34"/>
                <a:cs typeface="EucrosiaUPC" pitchFamily="18" charset="-34"/>
              </a:rPr>
              <a:t>ให้ตราเป็นพระราชกฤษฎีกาตามข้อเสนอแนะของคณะกรรมการนโยบาย</a:t>
            </a:r>
          </a:p>
          <a:p>
            <a:pPr marL="358775" indent="-358775" eaLnBrk="1" hangingPunct="1">
              <a:defRPr/>
            </a:pPr>
            <a:endParaRPr lang="th-TH" altLang="th-TH" sz="1200" b="1" dirty="0" smtClean="0">
              <a:latin typeface="EucrosiaUPC" pitchFamily="18" charset="-34"/>
              <a:cs typeface="EucrosiaUPC" pitchFamily="18" charset="-34"/>
            </a:endParaRPr>
          </a:p>
          <a:p>
            <a:pPr marL="796925" indent="-796925" eaLnBrk="1" hangingPunct="1">
              <a:defRPr/>
            </a:pP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                </a:t>
            </a:r>
            <a:r>
              <a:rPr lang="th-TH" sz="3000" b="1" i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หน่วยงานของรัฐที่ได้รับการยกเว้น</a:t>
            </a:r>
          </a:p>
          <a:p>
            <a:pPr marL="796925" indent="-796925" eaLnBrk="1" hangingPunct="1">
              <a:defRPr/>
            </a:pP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** </a:t>
            </a:r>
            <a:r>
              <a:rPr lang="th-TH" sz="30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ต้องจัดให้มีกฎหรือระเบียบเกี่ยวกับการจัดซื้อจัดจ้างและการบริหาร </a:t>
            </a:r>
            <a:br>
              <a:rPr lang="th-TH" sz="30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30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พัสดุตามหลักเกณฑ์และแนวทางของ พ.ร.บ. นี้</a:t>
            </a:r>
          </a:p>
          <a:p>
            <a:pPr marL="796925" indent="-796925" eaLnBrk="1" hangingPunct="1">
              <a:defRPr/>
            </a:pP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** อย่างน้อยต้องมีหลักการในเรื่องความคุ้มค่า โปร่งใส มีประสิทธิภาพและประสิทธิผล และตรวจสอบได้</a:t>
            </a:r>
            <a:endParaRPr lang="th-TH" altLang="th-TH" sz="3000" b="1" dirty="0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511" y="272842"/>
            <a:ext cx="8784977" cy="67710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3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บทบัญญัติยกเว้นการบังคับใช้ พ.ร.บ. (ม.7)</a:t>
            </a:r>
            <a:endParaRPr lang="th-TH" altLang="th-TH" sz="38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7" name="Picture 6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3501008"/>
            <a:ext cx="612924" cy="61292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53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848872" cy="93610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ซ้อมความเข้าใจแนวทางปฏิบัติเกี่ยวกับการจัดซื้อจัดจ้างพัสดุ</a:t>
            </a:r>
            <a:b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เพื่อการวิจัยและพัฒนา หรือการให้บริการทางวิชาการ</a:t>
            </a:r>
          </a:p>
        </p:txBody>
      </p:sp>
      <p:pic>
        <p:nvPicPr>
          <p:cNvPr id="6" name="Picture 5" descr="15205894540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268760"/>
            <a:ext cx="7786542" cy="3514376"/>
          </a:xfrm>
          <a:prstGeom prst="rect">
            <a:avLst/>
          </a:prstGeom>
        </p:spPr>
      </p:pic>
      <p:pic>
        <p:nvPicPr>
          <p:cNvPr id="7" name="Picture 6" descr="15205894841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941168"/>
            <a:ext cx="7951269" cy="1224136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54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848872" cy="115212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ซ้อมความเข้าใจแนวทางปฏิบัติเกี่ยวกับการจัดซื้อจัดจ้างพัสดุ</a:t>
            </a:r>
            <a:b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เพื่อการวิจัยและพัฒนา หรือการให้บริการทางวิชาการ</a:t>
            </a:r>
          </a:p>
        </p:txBody>
      </p:sp>
      <p:pic>
        <p:nvPicPr>
          <p:cNvPr id="6" name="Picture 5" descr="15205895033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856" y="1628800"/>
            <a:ext cx="8234267" cy="3312368"/>
          </a:xfrm>
          <a:prstGeom prst="rect">
            <a:avLst/>
          </a:prstGeom>
        </p:spPr>
      </p:pic>
      <p:pic>
        <p:nvPicPr>
          <p:cNvPr id="7" name="Picture 6" descr="วิจัย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4581128"/>
            <a:ext cx="2520280" cy="1839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งานบริการวิชาการ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9136" y="5152624"/>
            <a:ext cx="3819489" cy="1084688"/>
          </a:xfrm>
          <a:prstGeom prst="rect">
            <a:avLst/>
          </a:prstGeom>
        </p:spPr>
      </p:pic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2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55576" y="268869"/>
            <a:ext cx="7704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Courier New" pitchFamily="49" charset="0"/>
              <a:buChar char="o"/>
              <a:tabLst>
                <a:tab pos="900113" algn="l"/>
              </a:tabLst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ขั้นตอนดำเนินการ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ตาม พ.ร.บ. การจัดซื้อจัดจ้างฯ 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โดยสังเขป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611560" y="4221088"/>
            <a:ext cx="2681181" cy="1765249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4F81B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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จัดทำรายงานเสนอหัวหน้าหน่วยงาน</a:t>
            </a:r>
            <a:b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ของรัฐเพื่อพิจารณาให้ความเห็นชอบ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707904" y="4221088"/>
            <a:ext cx="4867226" cy="18002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รายงานขอซื้อหรือขอจ้าง (ระเบียบฯ ข้อ 22 หรือ 23 แล้วแต่กรณี)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รายงานขอเช่าสังหาริมทรัพย์ (ระเบียบฯ ข้อ 92 ประกอบข้อ 22)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รายงานขอเช่าอสังหาริมทรัพย์ (ระเบียบฯ ข้อ 94)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รายงานขอแลกเปลี่ยน (ระเบียบฯ ข้อ 97)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รายงานขอจ้างที่ปรึกษา (ระเบียบฯ</a:t>
            </a:r>
            <a:r>
              <a:rPr kumimoji="0" lang="th-T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ข้อ 104)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รายงานขอจ้างออกแบบหรือควบคุม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 (ระเบียบฯ ข้อ 140)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611560" y="1052736"/>
            <a:ext cx="2687308" cy="208823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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 “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แผนการจัดซื้อจัดจ้างประจำปี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”ประกาศในระบบเครือข่ายสารสนเทศของกรมบัญชีกลางและของหน่วยงานของรัฐ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และปิดประกาศโดยเปิดเผย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11)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707904" y="1022925"/>
            <a:ext cx="4896544" cy="2118043"/>
          </a:xfrm>
          <a:prstGeom prst="rect">
            <a:avLst/>
          </a:prstGeom>
          <a:solidFill>
            <a:srgbClr val="FFFFB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การยกเว้นไม่ต้องจัดทำแผน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กรณีจำเป็นเร่งด่วน หรือพัสดุที่ใช้ในราชการลับ ตาม</a:t>
            </a:r>
            <a:r>
              <a:rPr kumimoji="0" lang="th-T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ม.56(1)(ค) หรือ (ฉ)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วงเงินตามที่กำหนดในกฎกระทรวง หรือจำเป็นต้องใช้พัสดุโดยฉุกเฉินหรือเป็นพัสดุที่จะขายทอดตลาด  ตาม ม.56(2)(ข) (ง) หรือ (ฉ)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งานจ้างที่ปรึกษาที่มีวงเงินตามที่กำหนดในกฎกระทรวง หรือจำเป็นเร่งด่วนหรือเกี่ยวกับความมั่นคงของชาติ ตาม ม.70(3)(ข) หรือ (ฉ)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งานจ้างออกแบบหรือควบคุมงานก่อสร้างที่มีความจำเป็นเร่งด่วนหรือเกี่ยวกับความมั่นคงของชาติ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ตาม ม.82(3)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107" name="AutoShape 11"/>
          <p:cNvCxnSpPr>
            <a:cxnSpLocks noChangeShapeType="1"/>
          </p:cNvCxnSpPr>
          <p:nvPr/>
        </p:nvCxnSpPr>
        <p:spPr bwMode="auto">
          <a:xfrm>
            <a:off x="2339752" y="3140968"/>
            <a:ext cx="0" cy="108012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2699792" y="3418318"/>
            <a:ext cx="5904656" cy="5147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จัดทำขอบเขตของงาน  หรือรายละเอียดคุณลักษณะเฉพาะ  หรือแบบรูปรายการก่อสร้าง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611560" y="3418318"/>
            <a:ext cx="1368152" cy="5147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จัดทำราคากลาง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(มาตรา 4,63)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111" name="AutoShape 15"/>
          <p:cNvCxnSpPr>
            <a:cxnSpLocks noChangeShapeType="1"/>
          </p:cNvCxnSpPr>
          <p:nvPr/>
        </p:nvCxnSpPr>
        <p:spPr bwMode="auto">
          <a:xfrm>
            <a:off x="1979712" y="3717032"/>
            <a:ext cx="72008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0" name="Right Arrow 39"/>
          <p:cNvSpPr/>
          <p:nvPr/>
        </p:nvSpPr>
        <p:spPr>
          <a:xfrm>
            <a:off x="3347864" y="1844824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Right Arrow 40"/>
          <p:cNvSpPr/>
          <p:nvPr/>
        </p:nvSpPr>
        <p:spPr>
          <a:xfrm>
            <a:off x="3347864" y="4941168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45" name="AutoShape 11"/>
          <p:cNvCxnSpPr>
            <a:cxnSpLocks noChangeShapeType="1"/>
          </p:cNvCxnSpPr>
          <p:nvPr/>
        </p:nvCxnSpPr>
        <p:spPr bwMode="auto">
          <a:xfrm>
            <a:off x="2267744" y="6012904"/>
            <a:ext cx="0" cy="29641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50" name="Rectangle 49"/>
          <p:cNvSpPr/>
          <p:nvPr/>
        </p:nvSpPr>
        <p:spPr>
          <a:xfrm>
            <a:off x="2051720" y="6237312"/>
            <a:ext cx="4828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b="1" dirty="0" smtClean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  <a:sym typeface="Wingdings 2" pitchFamily="18" charset="2"/>
              </a:rPr>
              <a:t></a:t>
            </a:r>
          </a:p>
        </p:txBody>
      </p:sp>
      <p:sp>
        <p:nvSpPr>
          <p:cNvPr id="51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55776" y="3212976"/>
            <a:ext cx="6120680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Oval 25"/>
          <p:cNvSpPr/>
          <p:nvPr/>
        </p:nvSpPr>
        <p:spPr>
          <a:xfrm>
            <a:off x="467544" y="3212976"/>
            <a:ext cx="172819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95536" y="364406"/>
            <a:ext cx="1944216" cy="1624434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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ดำเนินการจัดซื้อจัดจ้างพัสดุ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เมื่อหัวหน้าหน่วยงานของรัฐ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ให้ความเห็นชอบ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2783161" y="332656"/>
            <a:ext cx="2304256" cy="187220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การจัดซื้อจัดจ้างพัสดุ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วิธีตลาดอิเล็กทรอนิกส์ (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e-market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วิธีประกวดราคาอิเล็กทรอนิกส์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e-bidding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วิธีสอบราคา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วิธีคัดเลือก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FF"/>
              </a:buClr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5364088" y="332656"/>
            <a:ext cx="3456384" cy="187220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 และวิธีคัดเลือก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เกณฑ์ราคา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โดยพิจารณาจากรายที่เสนอราคาต่ำสุด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เกณฑ์ราคาและเกณฑ์อื่น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เช่น ต้นทุนของพัสดุตลอดอายุการใช้งาน / มาตรฐานของสินค้าหรือบริการ / บริการหลังการขาย / พัสดุที่รัฐต้องการส่งเสริม / การประเมินผลการปฏิบัติงานของผู้ประกอบการ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/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ข้อเสนอด้านเทคนิคหรือข้อเสนออื่น โดยพิจารณาจากรายที่ได้คะแนนรวมสูงสุด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ใช้เกณฑ์ราคา</a:t>
            </a: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2783161" y="2276872"/>
            <a:ext cx="2304256" cy="2016224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การจ้างที่ปรึกษา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วิธีคัดเลือก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  <a:endParaRPr kumimoji="0" lang="th-TH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5364088" y="2276872"/>
            <a:ext cx="3456384" cy="2016224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กรณีเป็นงานประจำ หรืองานที่มีมาตรฐานเชิงคุณภาพตามหลักวิชาชีพ หรืองานที่ไม่ซับซ้อน ให้คัดเลือกผู้ยื่นข้อเสนอที่ผ่านเกณฑ์ด้านคุณภาพซึ่งเสนอราคาต่ำสุด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กรณีเป็นงานตามมาตรฐานของหน่วยงานของรัฐ หรืองานที่ซับซ้อน ให้คัดเลือกผู้ยื่นข้อเสนอที่ผ่านเกณฑ์ด้านคุณภาพและได้คะแนนรวมด้านคุณภาพและด้านราคามากที่สุด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กรณีเป็นงานที่มีความซับซ้อนมาก ให้คัดเลือก ผู้ยื่นข้อเสนอที่ผ่านเกณฑ์ด้านคุณภาพและได้คะแนนด้านคุณภาพมากที่สุด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2783161" y="4365104"/>
            <a:ext cx="2304255" cy="1005458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การจ้างออกแบบหรือควบคุมงาน</a:t>
            </a:r>
            <a:endParaRPr lang="th-TH" sz="1400" b="1" dirty="0" smtClean="0">
              <a:solidFill>
                <a:srgbClr val="FF0000"/>
              </a:solidFill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วิธีคัดเลือก</a:t>
            </a: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วิธีประกวดแบบ</a:t>
            </a:r>
            <a:endParaRPr kumimoji="0" lang="th-TH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5364088" y="4365104"/>
            <a:ext cx="3456384" cy="986408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  <a:endParaRPr lang="th-TH" sz="1400" b="1" dirty="0" smtClean="0">
              <a:solidFill>
                <a:srgbClr val="FF0000"/>
              </a:solidFill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พิจารณาจากแนวคิดของผู้ให้บริการที่ได้คะแนนด้านคุณภาพมากที่สุด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2771800" y="5445224"/>
            <a:ext cx="2304256" cy="936104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การเช่า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สังหาริมทรัพย์  ให้ใช้ข้อกำหนดเกี่ยวกับการซื้อ โดยอนุโลม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35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อสังหาริมทรัพย์ ให้ตกลงราคากับผู้ให้เช่า</a:t>
            </a:r>
            <a:endParaRPr kumimoji="0" lang="th-TH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5364088" y="5445224"/>
            <a:ext cx="3456384" cy="936104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สังหาริมทรัพย์ ใช้เกณฑ์ราคา หรือเกณฑ์ราคาร่วมกับเกณฑ์อื่น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อสังหาริมทรัพย์ ใช้เกณฑ์ราคา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076056" y="1052736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ight Arrow 16"/>
          <p:cNvSpPr/>
          <p:nvPr/>
        </p:nvSpPr>
        <p:spPr>
          <a:xfrm>
            <a:off x="5076056" y="3068960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ight Arrow 17"/>
          <p:cNvSpPr/>
          <p:nvPr/>
        </p:nvSpPr>
        <p:spPr>
          <a:xfrm>
            <a:off x="5076056" y="4725144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ight Arrow 18"/>
          <p:cNvSpPr/>
          <p:nvPr/>
        </p:nvSpPr>
        <p:spPr>
          <a:xfrm>
            <a:off x="5076056" y="5733256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1" name="Elbow Connector 20"/>
          <p:cNvCxnSpPr/>
          <p:nvPr/>
        </p:nvCxnSpPr>
        <p:spPr>
          <a:xfrm>
            <a:off x="2339752" y="1052736"/>
            <a:ext cx="432048" cy="487796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555776" y="1052736"/>
            <a:ext cx="2273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555776" y="3212976"/>
            <a:ext cx="2273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555776" y="4941168"/>
            <a:ext cx="2273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54274" idx="2"/>
          </p:cNvCxnSpPr>
          <p:nvPr/>
        </p:nvCxnSpPr>
        <p:spPr>
          <a:xfrm>
            <a:off x="1367644" y="1988840"/>
            <a:ext cx="36004" cy="396044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160892" y="599167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ym typeface="Wingdings 2"/>
              </a:rPr>
              <a:t></a:t>
            </a:r>
            <a:endParaRPr lang="th-TH" dirty="0"/>
          </a:p>
        </p:txBody>
      </p:sp>
      <p:sp>
        <p:nvSpPr>
          <p:cNvPr id="36" name="สี่เหลี่ยมผืนผ้า 19"/>
          <p:cNvSpPr/>
          <p:nvPr/>
        </p:nvSpPr>
        <p:spPr>
          <a:xfrm>
            <a:off x="228600" y="18864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0" name="Straight Connector 2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3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ectangle 3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6" name="Straight Connector 3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57</a:t>
            </a:fld>
            <a:endParaRPr lang="en-US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539552" y="4365104"/>
            <a:ext cx="1944216" cy="158417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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ประกาศผล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การจัดซื้อจัดจ้าง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(ม.66 วรรคหนึ่ง,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ม.77, ม.91)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131840" y="4437112"/>
            <a:ext cx="5544616" cy="864096"/>
          </a:xfrm>
          <a:prstGeom prst="rect">
            <a:avLst/>
          </a:prstGeom>
          <a:solidFill>
            <a:srgbClr val="FFE79B"/>
          </a:solidFill>
          <a:ln w="9525">
            <a:solidFill>
              <a:srgbClr val="CC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1. ประกาศในระบบสารสนเทศ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- ของกรมบัญชีกลาง (ระบบ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e-GP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-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ของหน่วยงานของรัฐ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131840" y="5373216"/>
            <a:ext cx="5544616" cy="576064"/>
          </a:xfrm>
          <a:prstGeom prst="rect">
            <a:avLst/>
          </a:prstGeom>
          <a:solidFill>
            <a:srgbClr val="FFE79B"/>
          </a:solidFill>
          <a:ln w="9525">
            <a:solidFill>
              <a:srgbClr val="CC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2. ปิดประกาศโดยเปิดเผย ณ สถานที่ปิดประกาศของหน่วยงานของรัฐ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539552" y="476672"/>
            <a:ext cx="1944216" cy="1656184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9BBB5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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เสนอผู้มีอำนาจอนุมัติ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สั่งซื้อหรือสั่งจ้างพัสดุ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15)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131840" y="476671"/>
            <a:ext cx="5544616" cy="3240361"/>
            <a:chOff x="3131840" y="476671"/>
            <a:chExt cx="5544616" cy="3240361"/>
          </a:xfrm>
        </p:grpSpPr>
        <p:sp>
          <p:nvSpPr>
            <p:cNvPr id="55303" name="Rectangle 7"/>
            <p:cNvSpPr>
              <a:spLocks noChangeArrowheads="1"/>
            </p:cNvSpPr>
            <p:nvPr/>
          </p:nvSpPr>
          <p:spPr bwMode="auto">
            <a:xfrm>
              <a:off x="3131840" y="476672"/>
              <a:ext cx="1339165" cy="524787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ผู้มีอำนาจ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4" name="Rectangle 8"/>
            <p:cNvSpPr>
              <a:spLocks noChangeArrowheads="1"/>
            </p:cNvSpPr>
            <p:nvPr/>
          </p:nvSpPr>
          <p:spPr bwMode="auto">
            <a:xfrm>
              <a:off x="4499992" y="476671"/>
              <a:ext cx="1525562" cy="532753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การสั่งซื้อหรือสั่งจ้าง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(ระเบียบฯ ข้อ 84 - 87)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5" name="Rectangle 9"/>
            <p:cNvSpPr>
              <a:spLocks noChangeArrowheads="1"/>
            </p:cNvSpPr>
            <p:nvPr/>
          </p:nvSpPr>
          <p:spPr bwMode="auto">
            <a:xfrm>
              <a:off x="3131840" y="1028542"/>
              <a:ext cx="1339165" cy="132871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หัวหน้า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หน่วยงานของรัฐ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6" name="Rectangle 10"/>
            <p:cNvSpPr>
              <a:spLocks noChangeArrowheads="1"/>
            </p:cNvSpPr>
            <p:nvPr/>
          </p:nvSpPr>
          <p:spPr bwMode="auto">
            <a:xfrm>
              <a:off x="3131840" y="2381948"/>
              <a:ext cx="1339165" cy="132632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เหนือขึ้นไป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หนึ่งชั้น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7" name="Rectangle 11"/>
            <p:cNvSpPr>
              <a:spLocks noChangeArrowheads="1"/>
            </p:cNvSpPr>
            <p:nvPr/>
          </p:nvSpPr>
          <p:spPr bwMode="auto">
            <a:xfrm>
              <a:off x="6050413" y="476672"/>
              <a:ext cx="1302277" cy="53116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การสั่งจ้างที่ปรึกษา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(ระเบียบฯ ข้อ 127)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8" name="Rectangle 12"/>
            <p:cNvSpPr>
              <a:spLocks noChangeArrowheads="1"/>
            </p:cNvSpPr>
            <p:nvPr/>
          </p:nvSpPr>
          <p:spPr bwMode="auto">
            <a:xfrm>
              <a:off x="7367926" y="476672"/>
              <a:ext cx="1308530" cy="535940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การสั่งจ้างออกแบบฯ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(ระเบียบฯ ข้อ 158)</a:t>
              </a:r>
              <a:endParaRPr kumimoji="0" lang="th-TH" sz="14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9" name="Rectangle 13"/>
            <p:cNvSpPr>
              <a:spLocks noChangeArrowheads="1"/>
            </p:cNvSpPr>
            <p:nvPr/>
          </p:nvSpPr>
          <p:spPr bwMode="auto">
            <a:xfrm>
              <a:off x="4499992" y="1030932"/>
              <a:ext cx="1530373" cy="1326322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วิธีประกาศเชิญชวนฯ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ไม่เกิน 200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วิธีคัดเลือก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ไม่เกิน 100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วิธีเฉพาะเจาะจง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ไม่เกิน 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0" name="Rectangle 14"/>
            <p:cNvSpPr>
              <a:spLocks noChangeArrowheads="1"/>
            </p:cNvSpPr>
            <p:nvPr/>
          </p:nvSpPr>
          <p:spPr bwMode="auto">
            <a:xfrm>
              <a:off x="4499992" y="2381948"/>
              <a:ext cx="1524760" cy="1326322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วิธีประกาศเชิญชวนฯ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เกิน </a:t>
              </a:r>
              <a:r>
                <a:rPr lang="th-TH" sz="1400" b="1" dirty="0" smtClean="0"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200</a:t>
              </a: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วิธีคัดเลือก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เกิน 100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วิธีเฉพาะเจาะจง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เกิน 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1" name="Rectangle 15"/>
            <p:cNvSpPr>
              <a:spLocks noChangeArrowheads="1"/>
            </p:cNvSpPr>
            <p:nvPr/>
          </p:nvSpPr>
          <p:spPr bwMode="auto">
            <a:xfrm>
              <a:off x="6050413" y="1034915"/>
              <a:ext cx="1300674" cy="1326322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ไม่เกิน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th-TH" sz="1400" b="1" dirty="0" smtClean="0"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100 </a:t>
              </a: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2" name="Rectangle 16"/>
            <p:cNvSpPr>
              <a:spLocks noChangeArrowheads="1"/>
            </p:cNvSpPr>
            <p:nvPr/>
          </p:nvSpPr>
          <p:spPr bwMode="auto">
            <a:xfrm>
              <a:off x="6044799" y="2385931"/>
              <a:ext cx="1300674" cy="1326322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เกินกว่า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th-TH" sz="1400" b="1" dirty="0" smtClean="0"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100</a:t>
              </a: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3" name="Rectangle 17"/>
            <p:cNvSpPr>
              <a:spLocks noChangeArrowheads="1"/>
            </p:cNvSpPr>
            <p:nvPr/>
          </p:nvSpPr>
          <p:spPr bwMode="auto">
            <a:xfrm>
              <a:off x="7368728" y="1038898"/>
              <a:ext cx="1307728" cy="1326322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ไม่เกิน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4" name="Rectangle 18"/>
            <p:cNvSpPr>
              <a:spLocks noChangeArrowheads="1"/>
            </p:cNvSpPr>
            <p:nvPr/>
          </p:nvSpPr>
          <p:spPr bwMode="auto">
            <a:xfrm>
              <a:off x="7372737" y="2390710"/>
              <a:ext cx="1303719" cy="1326322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เกินกว่า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3240360" y="3845659"/>
            <a:ext cx="5436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</a:tabLst>
            </a:pPr>
            <a:r>
              <a:rPr kumimoji="0" lang="th-TH" sz="15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หมายเหตุ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: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อำนาจสั่งซื้อสั่งจ้างเป็นไปตามระเบียบกระทรวงการคลังว่าด้วยการจัดซื้อจัดจ้าง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</a:tabLst>
            </a:pP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              และการบริหารพัสดุภาครัฐ พ.ศ. </a:t>
            </a:r>
            <a:r>
              <a:rPr lang="th-TH" sz="1500" b="1" i="1" dirty="0" smtClean="0">
                <a:latin typeface="EucrosiaUPC" pitchFamily="18" charset="-34"/>
                <a:ea typeface="Calibri" pitchFamily="34" charset="0"/>
                <a:cs typeface="EucrosiaUPC" pitchFamily="18" charset="-34"/>
              </a:rPr>
              <a:t>2560</a:t>
            </a:r>
            <a:endParaRPr kumimoji="0" lang="th-TH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2555776" y="1196752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ight Arrow 23"/>
          <p:cNvSpPr/>
          <p:nvPr/>
        </p:nvSpPr>
        <p:spPr>
          <a:xfrm>
            <a:off x="2555776" y="472514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Right Arrow 24"/>
          <p:cNvSpPr/>
          <p:nvPr/>
        </p:nvSpPr>
        <p:spPr>
          <a:xfrm>
            <a:off x="2555776" y="544522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7" name="Straight Arrow Connector 26"/>
          <p:cNvCxnSpPr>
            <a:stCxn id="55301" idx="2"/>
            <a:endCxn id="55298" idx="0"/>
          </p:cNvCxnSpPr>
          <p:nvPr/>
        </p:nvCxnSpPr>
        <p:spPr>
          <a:xfrm>
            <a:off x="1511660" y="2132856"/>
            <a:ext cx="0" cy="22322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475656" y="6021288"/>
            <a:ext cx="0" cy="288032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259632" y="6269250"/>
            <a:ext cx="4828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b="1" dirty="0" smtClean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  <a:sym typeface="Wingdings 2" pitchFamily="18" charset="2"/>
              </a:rPr>
              <a:t></a:t>
            </a:r>
          </a:p>
        </p:txBody>
      </p:sp>
      <p:sp>
        <p:nvSpPr>
          <p:cNvPr id="35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b="1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58</a:t>
            </a:fld>
            <a:endParaRPr lang="en-US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467544" y="155029"/>
            <a:ext cx="1570037" cy="1401763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4BACC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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การพิจารณาอุทธรณ์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(ถ้ามี)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(ม.114 – ม.119)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339752" y="116632"/>
            <a:ext cx="1800200" cy="3528392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องค์ประกอบ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 ของการอุทธรณ์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ผู้มีสิทธิอุทธรณ์ ได้แก่ ผู้ที่ได้ยื่นข้อเสนอเท่านั้น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อุทธรณ์ได้เฉพาะเรื่องที่ไม่ต้องห้าม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ต้องทำเป็นหนังสือลงลายมือชื่อผู้อุทธรณ์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ต้องใช้ถ้อยคำสุภาพ ระบุข้อเท็จจริงและเหตุผลอันเป็นเหตุแห่งการอุทธรณ์ให้ชัดเจน พร้อมแนบเอกสารหลักฐาน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ยื่นอุทธรณ์ต่อหน่วยงานของรัฐภายใน 7 วันทำการ นับแต่ วันประกาศผลในระบบกรมบัญชีกลาง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4355976" y="116632"/>
            <a:ext cx="1584176" cy="3528392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การพิจารณาของ   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lang="th-TH" sz="14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หน่วยงานของรัฐ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ต้องเสร็จภายใน 7 วัน ทำการนับแต่วันที่ได้รับอุทธรณ์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กรณีเห็นด้วย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ให้ดำเนินการตามความเห็นนั้นภายในเวลา 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กรณีไม่เห็นด้วย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ต้องรายงานไปยังคณะกรรมการพิจารณาอุทธรณ์ ภายใน 3 วัน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ทำการ</a:t>
            </a:r>
            <a:r>
              <a:rPr kumimoji="0" lang="th-TH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6156176" y="116632"/>
            <a:ext cx="2592289" cy="3528392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การพิจารณาของ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lang="th-TH" sz="15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คณะกรรมการพิจารณาอุทธรณ์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วินิจฉัยให้แล้วเสร็จภายใน 30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วัน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(ขยายได้ </a:t>
            </a:r>
            <a:r>
              <a:rPr lang="en-US" sz="15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2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ครั้งๆ ละไม่เกิน 15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วัน)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อุทธรณ์ฟังขึ้นและมีผลอย่างมีนัยสำคัญ แจ้งให้หน่วยงานของรัฐดำเนินการใหม่ หรือเริ่มจากขั้นตอนใดตามที่เห็นสมควร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อุทธรณ์ฟังไม่ขึ้นหรือ</a:t>
            </a:r>
            <a:b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ไม่มีผลอย่างมีนัยสำคัญ แจ้งให้ หน่วยงานของรัฐ ดำเนินการต่อไป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การวินิจฉัยถือเป็นที่สุด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ผู้อุทธรณ์มีสิทธิฟ้องคดีต่อศาล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ถ้าพิจารณาเกินกำหนด ให้ยุติเรื่อง และให้แจ้งผู้อุทธรณ์ / ผู้ชนะหรือได้รับคัดเลือก /และแจ้งหน่วยงานของรัฐ ดำเนินการต่อไป 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467544" y="3762399"/>
            <a:ext cx="1570037" cy="1341438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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การลงนามในสัญญา</a:t>
            </a:r>
            <a:b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(ม.93,</a:t>
            </a:r>
            <a:r>
              <a:rPr kumimoji="0" lang="th-T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ม.96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2324100" y="4005064"/>
            <a:ext cx="2967980" cy="2304256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การลงนามในสัญญา</a:t>
            </a:r>
            <a:endParaRPr lang="th-TH" sz="1500" b="1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5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จะกระทำได้ต่อเมื่อล่วงพ้นระยะเวลาอุทธรณ์และไม่มีผู้อุทธรณ์ตาม ม.117 หรือในกรณีที่มีการอุทธรณ์แต่คณะกรรมการพิจารณาอุทธรณ์ให้ดำเนินการต่อไปได้ </a:t>
            </a:r>
            <a:r>
              <a:rPr kumimoji="0" lang="th-TH" sz="1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เว้นแต่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การจัดซื้อจัดจ้างที่มีความจำเป็นเร่งด่วนตาม ม.56(1)(ค) หรือ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วิธีเฉพาะเจาะจง หรือ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กรณีที่มีวงเงินเล็กน้อยตามที่กำหนดในกฎกระทรวง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66 วรรคสอง)</a:t>
            </a:r>
            <a:endParaRPr kumimoji="0" lang="th-TH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5364088" y="4005064"/>
            <a:ext cx="3384376" cy="2304256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การแก้ไขสัญญา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กรณีแก้ไขสัญญาเพื่อเพิ่มวงเงิน หากรวมกับวงเงินตามสัญญาเดิมแล้วมีผลทำให้ผู้มีอำนาจสั่งซื้อหรือสั่งจ้างเปลี่ยนแปลงไป ต้องเสนอผู้มีอำนาจเหนือขึ้นไป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97 วรรคสี่)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กรณีที่มีการแก้ไขสัญญาหรือข้อตกลงเพื่อลดวงเงินให้ผู้มี</a:t>
            </a:r>
            <a:r>
              <a:rPr kumimoji="0" lang="th-TH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อํา</a:t>
            </a:r>
            <a:r>
              <a:rPr lang="th-TH" sz="1500" b="1" dirty="0" err="1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นาจ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อนุมัติสั่งซื้อหรือสั่งจ้าง ตามวงเงินเดิมเป็นผู้อนุมัติการแก้ไขสัญญาหรือข้อตกลง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97 วรรคห้า)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ต้องประกาศเผยแพร่ในระบบสารสนเทศของกรมบัญชีกลาง และของหน่วยงานของรัฐ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98)</a:t>
            </a:r>
            <a:endParaRPr kumimoji="0" lang="th-TH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139952" y="784128"/>
            <a:ext cx="216024" cy="196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ight Arrow 16"/>
          <p:cNvSpPr/>
          <p:nvPr/>
        </p:nvSpPr>
        <p:spPr>
          <a:xfrm>
            <a:off x="5940152" y="764704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ight Arrow 17"/>
          <p:cNvSpPr/>
          <p:nvPr/>
        </p:nvSpPr>
        <p:spPr>
          <a:xfrm>
            <a:off x="2051720" y="764704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0" name="Shape 19"/>
          <p:cNvCxnSpPr/>
          <p:nvPr/>
        </p:nvCxnSpPr>
        <p:spPr>
          <a:xfrm>
            <a:off x="2051720" y="3789040"/>
            <a:ext cx="4968552" cy="21602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923928" y="3789040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6322" idx="2"/>
            <a:endCxn id="56330" idx="0"/>
          </p:cNvCxnSpPr>
          <p:nvPr/>
        </p:nvCxnSpPr>
        <p:spPr>
          <a:xfrm>
            <a:off x="1252563" y="1556792"/>
            <a:ext cx="0" cy="22056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259632" y="5157192"/>
            <a:ext cx="0" cy="7920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043608" y="5949280"/>
            <a:ext cx="360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  <a:sym typeface="Wingdings 2" pitchFamily="18" charset="2"/>
              </a:rPr>
              <a:t></a:t>
            </a:r>
          </a:p>
        </p:txBody>
      </p:sp>
      <p:sp>
        <p:nvSpPr>
          <p:cNvPr id="32" name="สี่เหลี่ยมผืนผ้า 19"/>
          <p:cNvSpPr/>
          <p:nvPr/>
        </p:nvSpPr>
        <p:spPr>
          <a:xfrm>
            <a:off x="107504" y="107776"/>
            <a:ext cx="8928992" cy="67056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2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539552" y="404664"/>
            <a:ext cx="2016224" cy="172819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9BBB5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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การบริหารสัญญา 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และการตรวจรับพัสดุ</a:t>
            </a:r>
            <a:b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(ม.100-105)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2771800" y="977536"/>
            <a:ext cx="1584176" cy="1155320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การงดหรือลดค่าปรับ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หรือการขยายเวลา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ทำการตามสัญญา</a:t>
            </a: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4427984" y="977536"/>
            <a:ext cx="1440160" cy="1155320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การบอกเลิก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สัญญา</a:t>
            </a: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7380312" y="977536"/>
            <a:ext cx="1368152" cy="1157881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การตรวจรับ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พัสดุ</a:t>
            </a:r>
            <a:endParaRPr kumimoji="0" lang="th-TH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2987824" y="4149080"/>
            <a:ext cx="1584176" cy="194421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</a:pPr>
            <a:r>
              <a:rPr lang="en-US" sz="20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</a:t>
            </a:r>
            <a:endParaRPr lang="en-US" sz="2000" b="1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การบริหารพัสดุ</a:t>
            </a:r>
            <a:endParaRPr kumimoji="0" lang="th-TH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539552" y="4149080"/>
            <a:ext cx="2016224" cy="194421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11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การประเมินผล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และเปิดเผยผลสัมฤทธิ์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ของการจัดซื้อ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จัดจ้างและการบริหารพัสดุ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(มาตรา 8)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4932040" y="4149080"/>
            <a:ext cx="3528392" cy="936104"/>
          </a:xfrm>
          <a:prstGeom prst="rect">
            <a:avLst/>
          </a:prstGeom>
          <a:solidFill>
            <a:srgbClr val="FFE79B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ควบคุมและดูแลพัสดุให้มีการใช้และการบริหารพัสดุ  ที่เหมาะสม คุ้มค่า และเกิดประโยชน์ให้มากที่สุด</a:t>
            </a:r>
            <a:endParaRPr lang="th-TH" sz="1600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112)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4932040" y="5301208"/>
            <a:ext cx="3528392" cy="792088"/>
          </a:xfrm>
          <a:prstGeom prst="rect">
            <a:avLst/>
          </a:prstGeom>
          <a:solidFill>
            <a:srgbClr val="FFE79B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การเก็บ การบันทึก การเบิกจ่าย การยืม การตรวจสอบ 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การบำรุงรักษา และการจำหน่ายพัสดุ </a:t>
            </a:r>
          </a:p>
          <a:p>
            <a:pPr marL="0" marR="0" lvl="1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113)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14" name="Shape 13"/>
          <p:cNvCxnSpPr>
            <a:endCxn id="57349" idx="0"/>
          </p:cNvCxnSpPr>
          <p:nvPr/>
        </p:nvCxnSpPr>
        <p:spPr>
          <a:xfrm>
            <a:off x="2555776" y="548680"/>
            <a:ext cx="5508612" cy="42885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63888" y="54868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48064" y="54868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555776" y="5085184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572000" y="465313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572000" y="5661248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915816" y="2420888"/>
            <a:ext cx="1800200" cy="122413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8064A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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การจัดทำรายงาน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ผลการพิจารณา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(มาตรา 12)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24" name="Shape 23"/>
          <p:cNvCxnSpPr>
            <a:stCxn id="57349" idx="2"/>
            <a:endCxn id="21" idx="3"/>
          </p:cNvCxnSpPr>
          <p:nvPr/>
        </p:nvCxnSpPr>
        <p:spPr>
          <a:xfrm rot="5400000">
            <a:off x="5941433" y="910000"/>
            <a:ext cx="897539" cy="334837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851920" y="3645024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2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0" name="Straight Connector 2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5940152" y="980728"/>
            <a:ext cx="1368152" cy="1157881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การประเมินผลผู้ประกอบการ</a:t>
            </a:r>
            <a:endParaRPr kumimoji="0" lang="th-TH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6660232" y="54868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568952" cy="4536504"/>
          </a:xfrm>
        </p:spPr>
        <p:txBody>
          <a:bodyPr>
            <a:noAutofit/>
          </a:bodyPr>
          <a:lstStyle/>
          <a:p>
            <a:pPr lvl="0"/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ผลกระทบที่มีต่องาน/โครงการ ที่อยู่ระหว่างดำเนินกระบวนการจัดซื้อจัดจ้าง</a:t>
            </a:r>
          </a:p>
          <a:p>
            <a:pPr lvl="0">
              <a:buNone/>
            </a:pP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		เมื่อ พ.ร.บ. การจัดซื้อจัดจ้างฯ มีผลบังคับใช้ในวันที่ 23 สิงหาคม 2560 หน่วยงานของรัฐจะต้องพิจารณาตามบทเฉพาะกาล โดยมีแนวทาง ดังนี้</a:t>
            </a:r>
            <a:endParaRPr lang="en-US" sz="23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None/>
            </a:pP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		</a:t>
            </a:r>
            <a:r>
              <a:rPr lang="th-TH" sz="23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1. การจัดซื้อจัดจ้างหรือการบริหารพัสดุที่ได้ดำเนินการตามระเบียบที่ใช้บังคับอยู่เดิมก่อนวันที่ พ.ร.บ. นี้ใช้บังคับ และการตรวจรับและการจ่ายเงินยังไม่แล้วเสร็จ ให้ดำเนินการตามระเบียบเดิมต่อไป เว้นแต่ ยังไม่ได้ประกาศจัดซื้อจัดจ้าง หรือกรณีที่มีการยกเลิกการดำเนินการจัดซื้อจัดจ้าง การดำเนินการจัดซื้อจัดจ้างนั้น หรือการดำเนินการจัดซื้อจัดจ้างครั้งใหม่ แล้วแต่กรณี ให้ดำเนินการตาม พ.ร.บ. นี้                                                           </a:t>
            </a:r>
            <a:r>
              <a:rPr lang="th-TH" sz="2300" b="1" i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(มาตรา 128 วรรคหนึ่ง)</a:t>
            </a:r>
            <a:endParaRPr lang="en-US" sz="2300" b="1" i="1" u="sng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spcBef>
                <a:spcPts val="1200"/>
              </a:spcBef>
              <a:buNone/>
            </a:pP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		</a:t>
            </a:r>
            <a:r>
              <a:rPr lang="th-TH" sz="2300" b="1" dirty="0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2. การจัดซื้อจัดจ้างนอกเหนือจากข้อ 1. ให้หน่วยงานของรัฐปฏิบัติตามแนวทางของ พ.ร.บ. กฎกระทรวง ระเบียบ และประกาศที่ออกตามความใน พ.ร.บ. นี้ (มาตรา 6 วรรคหนึ่ง) กรณีที่ยังไม่มีกฎกระทรวง ระเบียบ หรือประกาศตาม พ.ร.บ. ใช้บังคับ ให้นำระเบียบที่ใช้บังคับอยู่เดิมมาใช้บังคับต่อไปเท่าที่ไม่ขัดหรือแย้งกับ พ.ร.บ. จนกว่าจะมีกฎกระทรวง ระเบียบ หรือประกาศตาม พ.ร.บ. ในเรื่องนั้นๆ ใช้บังคับ                                                      </a:t>
            </a:r>
            <a:r>
              <a:rPr lang="th-TH" sz="2300" b="1" i="1" u="sng" dirty="0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(มาตรา 122 วรรคหนึ่ง)</a:t>
            </a:r>
            <a:endParaRPr lang="en-US" sz="2300" b="1" i="1" u="sng" dirty="0" smtClean="0">
              <a:solidFill>
                <a:srgbClr val="336600"/>
              </a:solidFill>
              <a:latin typeface="EucrosiaUPC" pitchFamily="18" charset="-34"/>
              <a:cs typeface="EucrosiaUPC" pitchFamily="18" charset="-34"/>
            </a:endParaRPr>
          </a:p>
          <a:p>
            <a:endParaRPr lang="th-TH" sz="23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ตัวยึดเนื้อหา 2"/>
          <p:cNvSpPr txBox="1">
            <a:spLocks/>
          </p:cNvSpPr>
          <p:nvPr/>
        </p:nvSpPr>
        <p:spPr>
          <a:xfrm>
            <a:off x="251520" y="260648"/>
            <a:ext cx="8640960" cy="1296144"/>
          </a:xfrm>
          <a:prstGeom prst="rect">
            <a:avLst/>
          </a:prstGeom>
          <a:solidFill>
            <a:srgbClr val="FFFFB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ให้ยกเลิกบทบัญญัติเกี่ยวกับพัสดุ </a:t>
            </a:r>
            <a: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การจัดซื้อจัดจ้าง หรือการบริหารพัสดุ</a:t>
            </a:r>
            <a:b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ในกฎหมาย ระเบียบ ข้อบังคับ ประกาศ ข้อบัญญัติ และข้อกำหนดใดๆ </a:t>
            </a:r>
            <a:b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ของหน่วยงานของรัฐ</a:t>
            </a:r>
            <a: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ที่อยู่ภายใต้บังคับแห่งพระราชบัญญัตินี้</a:t>
            </a:r>
          </a:p>
        </p:txBody>
      </p:sp>
      <p:sp>
        <p:nvSpPr>
          <p:cNvPr id="8" name="Regular Pentagon 7">
            <a:hlinkClick r:id="rId2" action="ppaction://hlinksldjump"/>
          </p:cNvPr>
          <p:cNvSpPr/>
          <p:nvPr/>
        </p:nvSpPr>
        <p:spPr>
          <a:xfrm>
            <a:off x="7308304" y="764704"/>
            <a:ext cx="1656184" cy="1152128"/>
          </a:xfrm>
          <a:prstGeom prst="pentagon">
            <a:avLst/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มาตรา</a:t>
            </a:r>
            <a:b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th-TH" sz="4000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endParaRPr lang="th-TH" sz="4000" b="1" dirty="0">
              <a:solidFill>
                <a:srgbClr val="CC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8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16632"/>
            <a:ext cx="682880" cy="676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60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</a:t>
            </a:r>
            <a:b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รายงานขอซื้อหรือขอจ้าง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9" name="Picture 8" descr="ยื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790035">
            <a:off x="6385152" y="3395184"/>
            <a:ext cx="2280620" cy="151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61</a:t>
            </a:fld>
            <a:endParaRPr lang="th-TH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71600" y="476672"/>
            <a:ext cx="3672408" cy="64807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2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ผู้มีหน้าที่จัดทำรายงาน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971600" y="2276872"/>
            <a:ext cx="7632848" cy="273630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ประเภทของรายงาน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รายงานขอซื้อหรือขอจ้าง (ระเบียบฯ ข้อ 22 หรือ 23 แล้วแต่กรณี)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รายงานขอเช่าสังหาริมทรัพย์ (ระเบียบฯ ข้อ 92 ประกอบข้อ 22)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รายงานขอเช่าอสังหาริมทรัพย์ (ระเบียบฯ ข้อ 94)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รายงานขอแลกเปลี่ยน (ระเบียบฯ ข้อ 97)</a:t>
            </a:r>
            <a:endParaRPr kumimoji="0" lang="th-TH" sz="2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รายงานขอจ้างที่ปรึกษา (ระเบียบฯ</a:t>
            </a:r>
            <a:r>
              <a:rPr kumimoji="0" lang="th-TH" sz="26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ข้อ 104)</a:t>
            </a:r>
            <a:endParaRPr kumimoji="0" lang="th-TH" sz="2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รายงานขอจ้างออกแบบหรือควบคุม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 (ระเบียบฯ ข้อ 140)</a:t>
            </a:r>
            <a:endParaRPr kumimoji="0" lang="th-TH" sz="2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43608" y="5301208"/>
            <a:ext cx="3528392" cy="936103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2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ผู้มีอำนาจ</a:t>
            </a:r>
          </a:p>
          <a:p>
            <a:pPr marL="0" marR="0" lvl="0" indent="0" algn="ctr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2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ให้ความเห็นชอบรายงาน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971600" y="1340768"/>
            <a:ext cx="3672408" cy="64807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2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ช่วงเวลาในการจัดทำรายงาน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076056" y="476672"/>
            <a:ext cx="3456384" cy="648072"/>
          </a:xfrm>
          <a:prstGeom prst="rect">
            <a:avLst/>
          </a:prstGeom>
          <a:solidFill>
            <a:srgbClr val="FFE79B"/>
          </a:solidFill>
          <a:ln w="63500" cmpd="thickThin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2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“เจ้าหน้าที่”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076056" y="1340768"/>
            <a:ext cx="3456384" cy="6480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0" cmpd="thickThin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ก่อนดำเนินการจัดซื้อจัดจ้าง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010232" y="5301208"/>
            <a:ext cx="3530592" cy="936104"/>
          </a:xfrm>
          <a:prstGeom prst="rect">
            <a:avLst/>
          </a:prstGeom>
          <a:solidFill>
            <a:srgbClr val="FFCCFF"/>
          </a:solidFill>
          <a:ln w="6350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หัวหน้าหน่วยงานของรัฐ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716016" y="620688"/>
            <a:ext cx="288032" cy="288032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ight Arrow 12"/>
          <p:cNvSpPr/>
          <p:nvPr/>
        </p:nvSpPr>
        <p:spPr>
          <a:xfrm>
            <a:off x="4716016" y="1484784"/>
            <a:ext cx="288032" cy="288032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ight Arrow 13"/>
          <p:cNvSpPr/>
          <p:nvPr/>
        </p:nvSpPr>
        <p:spPr>
          <a:xfrm>
            <a:off x="4644008" y="5589240"/>
            <a:ext cx="288032" cy="288032"/>
          </a:xfrm>
          <a:prstGeom prst="rightArrow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83568" y="764704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83568" y="1628800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6" idx="1"/>
          </p:cNvCxnSpPr>
          <p:nvPr/>
        </p:nvCxnSpPr>
        <p:spPr>
          <a:xfrm flipH="1">
            <a:off x="683568" y="3645024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83568" y="5805264"/>
            <a:ext cx="3600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3568" y="764704"/>
            <a:ext cx="0" cy="50405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384028"/>
            <a:ext cx="684932" cy="684932"/>
          </a:xfrm>
          <a:prstGeom prst="rect">
            <a:avLst/>
          </a:prstGeom>
        </p:spPr>
      </p:pic>
      <p:pic>
        <p:nvPicPr>
          <p:cNvPr id="49" name="Picture 48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976316"/>
            <a:ext cx="684932" cy="684932"/>
          </a:xfrm>
          <a:prstGeom prst="rect">
            <a:avLst/>
          </a:prstGeom>
        </p:spPr>
      </p:pic>
      <p:pic>
        <p:nvPicPr>
          <p:cNvPr id="47" name="Picture 46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735956"/>
            <a:ext cx="684932" cy="6849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62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115616" y="116632"/>
            <a:ext cx="6572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รายงานขอซื้อ หรือขอจ้าง หรือขอเช่าสังหาริมทรัพย์ </a:t>
            </a:r>
            <a:endParaRPr lang="th-TH" sz="3200" dirty="0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188640"/>
            <a:ext cx="9144000" cy="432048"/>
          </a:xfrm>
          <a:prstGeom prst="bentConnector3">
            <a:avLst>
              <a:gd name="adj1" fmla="val 8375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flipV="1">
            <a:off x="0" y="332656"/>
            <a:ext cx="9144000" cy="360040"/>
          </a:xfrm>
          <a:prstGeom prst="bentConnector3">
            <a:avLst>
              <a:gd name="adj1" fmla="val 826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83568" y="620688"/>
            <a:ext cx="2088232" cy="504056"/>
          </a:xfrm>
          <a:prstGeom prst="rect">
            <a:avLst/>
          </a:prstGeom>
          <a:solidFill>
            <a:srgbClr val="CCFFCC"/>
          </a:solidFill>
          <a:ln>
            <a:solidFill>
              <a:srgbClr val="0066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ระเบียบฯ ข้อ 22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71800" y="620688"/>
            <a:ext cx="532859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อย่างน้อยต้องมีรายการ ดังนี้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43608" y="1196752"/>
            <a:ext cx="504056" cy="504056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43608" y="1844824"/>
            <a:ext cx="504056" cy="504056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43608" y="2492896"/>
            <a:ext cx="504056" cy="50405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3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43608" y="3140968"/>
            <a:ext cx="504056" cy="5040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4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43608" y="3789040"/>
            <a:ext cx="504056" cy="504056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5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43608" y="4437112"/>
            <a:ext cx="504056" cy="504056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6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43608" y="5085184"/>
            <a:ext cx="504056" cy="50405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7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43608" y="5733256"/>
            <a:ext cx="504056" cy="5040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8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91680" y="1268760"/>
            <a:ext cx="3785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เหตุผลและความจำเป็นที่ต้องซื้อหรือจ้าง </a:t>
            </a:r>
            <a:endParaRPr lang="th-TH" sz="2400" dirty="0">
              <a:solidFill>
                <a:srgbClr val="0066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91680" y="1719972"/>
            <a:ext cx="6840760" cy="873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24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ขอบเขตของงาน หรือรายละเอียดคุณลักษณะเฉพาะของพัสดุ หรือแบบรูปรายการงานก่อสร้างที่จะซื้อหรือจ้าง แล้วแต่กรณี</a:t>
            </a:r>
            <a:endParaRPr lang="th-TH" sz="2400" dirty="0">
              <a:solidFill>
                <a:srgbClr val="CC0066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91680" y="2512060"/>
            <a:ext cx="3275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ราคากลางของพัสดุที่จะซื้อหรือจ้าง </a:t>
            </a:r>
            <a:endParaRPr lang="th-TH" sz="2400" dirty="0"/>
          </a:p>
        </p:txBody>
      </p:sp>
      <p:sp>
        <p:nvSpPr>
          <p:cNvPr id="29" name="Rectangle 28"/>
          <p:cNvSpPr/>
          <p:nvPr/>
        </p:nvSpPr>
        <p:spPr>
          <a:xfrm>
            <a:off x="1691680" y="3006896"/>
            <a:ext cx="6840760" cy="873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วงเงินที่จะซื้อหรือจ้าง โดยให้ระบุวงเงินงบประมาณ ถ้าไม่มีวงเงินดังกล่าวให้ ระบุวงเงิน ที่ประมาณว่าจะซื้อหรือจ้างในครั้งนั้น</a:t>
            </a:r>
            <a:endParaRPr lang="th-TH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91680" y="3861048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กำหนดเวลาที่ต้องการใช้พัสดุนั้นหรือให้งานนั้นแล้วเสร็จ </a:t>
            </a:r>
            <a:endParaRPr lang="th-TH" sz="2400" dirty="0">
              <a:solidFill>
                <a:srgbClr val="0066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91680" y="4456276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วิธีที่จะซื้อหรือจ้างและเหตุผลที่ต้องซื้อหรือจ้างโดยวิธีนั้น </a:t>
            </a:r>
            <a:endParaRPr lang="th-TH" sz="2400" dirty="0">
              <a:solidFill>
                <a:srgbClr val="CC006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691680" y="5104348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หลักเกณฑ์การพิจารณาคัดเลือกข้อเสนอ</a:t>
            </a:r>
          </a:p>
          <a:p>
            <a:endParaRPr lang="th-TH" sz="2400" dirty="0"/>
          </a:p>
        </p:txBody>
      </p:sp>
      <p:sp>
        <p:nvSpPr>
          <p:cNvPr id="33" name="Rectangle 32"/>
          <p:cNvSpPr/>
          <p:nvPr/>
        </p:nvSpPr>
        <p:spPr>
          <a:xfrm>
            <a:off x="1728192" y="5574503"/>
            <a:ext cx="71642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ข้อเสนออื่นๆ เช่น การขออนุมัติแต่งตั้งคณะกรรมการต่างๆ ที่จำเป็นในการซื้อหรือจ้าง การออกประกาศและเอกสารเชิญชวน และหนังสือเชิญชวน</a:t>
            </a:r>
            <a:endParaRPr lang="th-TH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6" name="Elbow Connector 35"/>
          <p:cNvCxnSpPr/>
          <p:nvPr/>
        </p:nvCxnSpPr>
        <p:spPr>
          <a:xfrm>
            <a:off x="683568" y="1052736"/>
            <a:ext cx="8460432" cy="720080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>
            <a:off x="683568" y="1772816"/>
            <a:ext cx="8460432" cy="720080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/>
          <p:nvPr/>
        </p:nvCxnSpPr>
        <p:spPr>
          <a:xfrm>
            <a:off x="683568" y="2492896"/>
            <a:ext cx="8460432" cy="504056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>
            <a:off x="720080" y="2996952"/>
            <a:ext cx="8460432" cy="792088"/>
          </a:xfrm>
          <a:prstGeom prst="bentConnector3">
            <a:avLst>
              <a:gd name="adj1" fmla="val -43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/>
          <p:nvPr/>
        </p:nvCxnSpPr>
        <p:spPr>
          <a:xfrm>
            <a:off x="683568" y="3789040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>
            <a:off x="683568" y="4365104"/>
            <a:ext cx="8460432" cy="648072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683568" y="5013176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/>
          <p:nvPr/>
        </p:nvCxnSpPr>
        <p:spPr>
          <a:xfrm>
            <a:off x="683568" y="5589240"/>
            <a:ext cx="8460432" cy="792088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/>
          <p:nvPr/>
        </p:nvCxnSpPr>
        <p:spPr>
          <a:xfrm>
            <a:off x="107504" y="0"/>
            <a:ext cx="9036496" cy="6597352"/>
          </a:xfrm>
          <a:prstGeom prst="bentConnector3">
            <a:avLst>
              <a:gd name="adj1" fmla="val 130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 descr="ยื่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80547" flipH="1">
            <a:off x="7112704" y="500912"/>
            <a:ext cx="1683693" cy="1015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3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9" name="Straight Connector 3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val 3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827584" y="1772816"/>
            <a:ext cx="7704856" cy="7200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Rounded Rectangle 45"/>
          <p:cNvSpPr/>
          <p:nvPr/>
        </p:nvSpPr>
        <p:spPr>
          <a:xfrm>
            <a:off x="827584" y="5013176"/>
            <a:ext cx="7704856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0" name="Rounded Rectangle 49"/>
          <p:cNvSpPr/>
          <p:nvPr/>
        </p:nvSpPr>
        <p:spPr>
          <a:xfrm>
            <a:off x="827584" y="2492896"/>
            <a:ext cx="7704856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แว่นต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2893" y="3959557"/>
            <a:ext cx="3177059" cy="1413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ปากก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8480" y="2708920"/>
            <a:ext cx="3631952" cy="29055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63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dirty="0" smtClean="0"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ขอบเขตของงาน</a:t>
            </a:r>
            <a:br>
              <a:rPr lang="th-TH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หรือรายละเอียดคุณลักษณะเฉพาะ </a:t>
            </a:r>
            <a:b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หรือแบบรูป</a:t>
            </a:r>
            <a:r>
              <a:rPr lang="th-TH" b="1" dirty="0" smtClean="0">
                <a:solidFill>
                  <a:srgbClr val="0000FF"/>
                </a:solidFill>
                <a:effectLst>
                  <a:reflection blurRad="6350" stA="60000" endA="900" endPos="580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รายการงานก่อสร้าง</a:t>
            </a:r>
            <a:endParaRPr lang="th-TH" b="1" dirty="0">
              <a:solidFill>
                <a:srgbClr val="0000FF"/>
              </a:solidFill>
              <a:effectLst>
                <a:reflection blurRad="6350" stA="60000" endA="900" endPos="580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284984"/>
            <a:ext cx="9144000" cy="504056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0" y="3356992"/>
            <a:ext cx="9144000" cy="648072"/>
          </a:xfrm>
          <a:prstGeom prst="bentConnector3">
            <a:avLst>
              <a:gd name="adj1" fmla="val 48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มุมมน 24"/>
          <p:cNvSpPr/>
          <p:nvPr/>
        </p:nvSpPr>
        <p:spPr>
          <a:xfrm>
            <a:off x="357158" y="1571612"/>
            <a:ext cx="8501122" cy="228601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2714612" y="1643050"/>
            <a:ext cx="1857388" cy="20002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คุณสมบัติ</a:t>
            </a:r>
          </a:p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ผู้เสนอราคา</a:t>
            </a:r>
            <a:endParaRPr lang="th-TH" sz="28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4786314" y="1643050"/>
            <a:ext cx="1857388" cy="200026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</a:p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ในการจัดซื้อจัดจ้าง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6858016" y="1643050"/>
            <a:ext cx="1857388" cy="2000264"/>
          </a:xfrm>
          <a:prstGeom prst="roundRect">
            <a:avLst/>
          </a:prstGeom>
          <a:solidFill>
            <a:srgbClr val="FF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ราคากลาง</a:t>
            </a:r>
            <a:endParaRPr lang="th-TH" sz="3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กลุ่ม 16"/>
          <p:cNvGrpSpPr/>
          <p:nvPr/>
        </p:nvGrpSpPr>
        <p:grpSpPr>
          <a:xfrm>
            <a:off x="571472" y="1643050"/>
            <a:ext cx="1928826" cy="2000264"/>
            <a:chOff x="714348" y="1142984"/>
            <a:chExt cx="1928826" cy="200026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12" name="มนมุมสี่เหลี่ยมด้านเดียวกัน 11"/>
            <p:cNvSpPr/>
            <p:nvPr/>
          </p:nvSpPr>
          <p:spPr>
            <a:xfrm>
              <a:off x="714348" y="1142984"/>
              <a:ext cx="1928826" cy="642942"/>
            </a:xfrm>
            <a:prstGeom prst="round2SameRect">
              <a:avLst/>
            </a:prstGeom>
            <a:solidFill>
              <a:srgbClr val="CCFF33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งานซื้อ </a:t>
              </a:r>
              <a:r>
                <a:rPr lang="en-US" sz="2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: </a:t>
              </a:r>
              <a:r>
                <a:rPr lang="th-TH" sz="2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รายละเอียดคุณลักษณะเฉพาะ </a:t>
              </a:r>
            </a:p>
          </p:txBody>
        </p:sp>
        <p:sp>
          <p:nvSpPr>
            <p:cNvPr id="14" name="สี่เหลี่ยมผืนผ้า 13"/>
            <p:cNvSpPr/>
            <p:nvPr/>
          </p:nvSpPr>
          <p:spPr>
            <a:xfrm>
              <a:off x="714348" y="1857364"/>
              <a:ext cx="1928826" cy="571504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งานจ้าง </a:t>
              </a:r>
              <a:r>
                <a:rPr lang="en-US" sz="2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: </a:t>
              </a:r>
              <a:r>
                <a:rPr lang="th-TH" sz="2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รายละเอียดของงาน</a:t>
              </a:r>
            </a:p>
          </p:txBody>
        </p:sp>
        <p:grpSp>
          <p:nvGrpSpPr>
            <p:cNvPr id="3" name="กลุ่ม 15"/>
            <p:cNvGrpSpPr/>
            <p:nvPr/>
          </p:nvGrpSpPr>
          <p:grpSpPr>
            <a:xfrm>
              <a:off x="714348" y="2500306"/>
              <a:ext cx="1928826" cy="642942"/>
              <a:chOff x="714348" y="2500306"/>
              <a:chExt cx="1928826" cy="642942"/>
            </a:xfrm>
          </p:grpSpPr>
          <p:sp>
            <p:nvSpPr>
              <p:cNvPr id="15" name="มนมุมสี่เหลี่ยมด้านเดียวกัน 14"/>
              <p:cNvSpPr/>
              <p:nvPr/>
            </p:nvSpPr>
            <p:spPr>
              <a:xfrm rot="10800000">
                <a:off x="714348" y="2500306"/>
                <a:ext cx="1928826" cy="642942"/>
              </a:xfrm>
              <a:prstGeom prst="round2SameRect">
                <a:avLst/>
              </a:prstGeom>
              <a:solidFill>
                <a:srgbClr val="CCFF33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2000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endParaRPr>
              </a:p>
            </p:txBody>
          </p:sp>
          <p:sp>
            <p:nvSpPr>
              <p:cNvPr id="11" name="สี่เหลี่ยมมุมมน 10"/>
              <p:cNvSpPr/>
              <p:nvPr/>
            </p:nvSpPr>
            <p:spPr>
              <a:xfrm>
                <a:off x="714348" y="2500306"/>
                <a:ext cx="1928826" cy="642942"/>
              </a:xfrm>
              <a:prstGeom prst="roundRect">
                <a:avLst/>
              </a:prstGeom>
              <a:noFill/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2000" b="1" dirty="0" smtClean="0">
                    <a:solidFill>
                      <a:schemeClr val="tx1"/>
                    </a:solidFill>
                    <a:latin typeface="EucrosiaUPC" pitchFamily="18" charset="-34"/>
                    <a:cs typeface="EucrosiaUPC" pitchFamily="18" charset="-34"/>
                  </a:rPr>
                  <a:t>งานก่อสร้าง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EucrosiaUPC" pitchFamily="18" charset="-34"/>
                    <a:cs typeface="EucrosiaUPC" pitchFamily="18" charset="-34"/>
                  </a:rPr>
                  <a:t>: </a:t>
                </a:r>
                <a:r>
                  <a:rPr lang="th-TH" sz="2000" b="1" dirty="0" smtClean="0">
                    <a:solidFill>
                      <a:schemeClr val="tx1"/>
                    </a:solidFill>
                    <a:latin typeface="EucrosiaUPC" pitchFamily="18" charset="-34"/>
                    <a:cs typeface="EucrosiaUPC" pitchFamily="18" charset="-34"/>
                  </a:rPr>
                  <a:t>แบบรูป รายการละเอียด</a:t>
                </a:r>
                <a:endParaRPr lang="th-TH" sz="2000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</p:grpSp>
      <p:sp>
        <p:nvSpPr>
          <p:cNvPr id="18" name="สี่เหลี่ยมมุมมน 17"/>
          <p:cNvSpPr/>
          <p:nvPr/>
        </p:nvSpPr>
        <p:spPr>
          <a:xfrm>
            <a:off x="571472" y="285728"/>
            <a:ext cx="1857388" cy="10715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พัสดุ/บริการ </a:t>
            </a:r>
          </a:p>
          <a:p>
            <a:pPr algn="ctr"/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ที่มีคุณภาพ</a:t>
            </a:r>
            <a:endParaRPr lang="th-TH" sz="24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สี่เหลี่ยมมุมมน 18"/>
          <p:cNvSpPr/>
          <p:nvPr/>
        </p:nvSpPr>
        <p:spPr>
          <a:xfrm>
            <a:off x="2714612" y="285728"/>
            <a:ext cx="1857388" cy="10715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คู่สัญญา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ที่มีศักยภาพ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สี่เหลี่ยมมุมมน 19"/>
          <p:cNvSpPr/>
          <p:nvPr/>
        </p:nvSpPr>
        <p:spPr>
          <a:xfrm>
            <a:off x="4786314" y="285728"/>
            <a:ext cx="1857388" cy="107157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2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ประโยชน์สูงสุด</a:t>
            </a:r>
          </a:p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ที่ราชการจะได้รับ</a:t>
            </a:r>
          </a:p>
          <a:p>
            <a:pPr algn="ctr"/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สี่เหลี่ยมมุมมน 20"/>
          <p:cNvSpPr/>
          <p:nvPr/>
        </p:nvSpPr>
        <p:spPr>
          <a:xfrm>
            <a:off x="6858016" y="285728"/>
            <a:ext cx="1857388" cy="1071570"/>
          </a:xfrm>
          <a:prstGeom prst="roundRect">
            <a:avLst/>
          </a:prstGeom>
          <a:ln>
            <a:solidFill>
              <a:srgbClr val="FF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solidFill>
                  <a:srgbClr val="FF0066"/>
                </a:solidFill>
                <a:latin typeface="EucrosiaUPC" pitchFamily="18" charset="-34"/>
                <a:cs typeface="EucrosiaUPC" pitchFamily="18" charset="-34"/>
              </a:rPr>
              <a:t>ราชการไม่ซื้อ/จ้าง</a:t>
            </a:r>
          </a:p>
          <a:p>
            <a:pPr algn="ctr"/>
            <a:r>
              <a:rPr lang="th-TH" sz="2200" b="1" dirty="0" smtClean="0">
                <a:solidFill>
                  <a:srgbClr val="FF0066"/>
                </a:solidFill>
                <a:latin typeface="EucrosiaUPC" pitchFamily="18" charset="-34"/>
                <a:cs typeface="EucrosiaUPC" pitchFamily="18" charset="-34"/>
              </a:rPr>
              <a:t>สูงเกินจริง</a:t>
            </a:r>
            <a:endParaRPr lang="th-TH" sz="2200" b="1" dirty="0">
              <a:solidFill>
                <a:srgbClr val="FF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ลูกศรขวาท้ายขีด 25"/>
          <p:cNvSpPr/>
          <p:nvPr/>
        </p:nvSpPr>
        <p:spPr>
          <a:xfrm rot="16200000">
            <a:off x="1321571" y="1250142"/>
            <a:ext cx="428629" cy="500064"/>
          </a:xfrm>
          <a:prstGeom prst="stripedRightArrow">
            <a:avLst/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ลูกศรขวาท้ายขีด 26"/>
          <p:cNvSpPr/>
          <p:nvPr/>
        </p:nvSpPr>
        <p:spPr>
          <a:xfrm rot="16200000">
            <a:off x="3464711" y="1250143"/>
            <a:ext cx="428629" cy="500064"/>
          </a:xfrm>
          <a:prstGeom prst="stripedRightArrow">
            <a:avLst/>
          </a:prstGeom>
          <a:solidFill>
            <a:srgbClr val="00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ลูกศรขวาท้ายขีด 27"/>
          <p:cNvSpPr/>
          <p:nvPr/>
        </p:nvSpPr>
        <p:spPr>
          <a:xfrm rot="16200000">
            <a:off x="5536413" y="1250143"/>
            <a:ext cx="428629" cy="500064"/>
          </a:xfrm>
          <a:prstGeom prst="stripedRightArrow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ลูกศรขวาท้ายขีด 28"/>
          <p:cNvSpPr/>
          <p:nvPr/>
        </p:nvSpPr>
        <p:spPr>
          <a:xfrm rot="16200000">
            <a:off x="7608115" y="1250141"/>
            <a:ext cx="428629" cy="500064"/>
          </a:xfrm>
          <a:prstGeom prst="stripedRightArrow">
            <a:avLst/>
          </a:prstGeom>
          <a:solidFill>
            <a:srgbClr val="FF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31" name="ลูกศรเชื่อมต่อแบบตรง 30"/>
          <p:cNvCxnSpPr/>
          <p:nvPr/>
        </p:nvCxnSpPr>
        <p:spPr>
          <a:xfrm rot="5400000">
            <a:off x="1285852" y="4000504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/>
          <p:cNvCxnSpPr/>
          <p:nvPr/>
        </p:nvCxnSpPr>
        <p:spPr>
          <a:xfrm rot="5400000">
            <a:off x="7644628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>
          <a:xfrm rot="5400000">
            <a:off x="5644364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33"/>
          <p:cNvCxnSpPr/>
          <p:nvPr/>
        </p:nvCxnSpPr>
        <p:spPr>
          <a:xfrm rot="5400000">
            <a:off x="3499636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สี่เหลี่ยมผืนผ้า 29"/>
          <p:cNvSpPr/>
          <p:nvPr/>
        </p:nvSpPr>
        <p:spPr>
          <a:xfrm>
            <a:off x="467544" y="4143380"/>
            <a:ext cx="6120680" cy="2093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 สอดคล้องงบประมาณและความต้องการของผู้ใช้ / ไม่เกินความจำเป็น</a:t>
            </a:r>
          </a:p>
          <a:p>
            <a:pPr>
              <a:buFont typeface="Wingdings" pitchFamily="2" charset="2"/>
              <a:buChar char="Ø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 </a:t>
            </a: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ไม่ขัดกับกฎหมาย ข้อบังคับ ระเบียบ มติ ครม. ที่เกี่ยวข้อง</a:t>
            </a:r>
            <a:endParaRPr lang="en-US" sz="2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ความหมายชัดเจน ไม่กำกวม / ศัพท์เทคนิคหรือศัพท์เฉพาะ</a:t>
            </a:r>
          </a:p>
          <a:p>
            <a:pPr algn="l"/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    ให้อธิบายความให้ชัดเจน</a:t>
            </a:r>
            <a:r>
              <a:rPr lang="en-US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/ </a:t>
            </a:r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มีความยืดหยุ่น</a:t>
            </a:r>
          </a:p>
          <a:p>
            <a:pPr algn="l">
              <a:buFont typeface="Wingdings" pitchFamily="2" charset="2"/>
              <a:buChar char="Ø"/>
            </a:pPr>
            <a:r>
              <a:rPr lang="th-TH" sz="2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กำหนดให้ผู้เสนอราคายื่นเอกสารสำหรับใช้ในการตรวจสอบ</a:t>
            </a:r>
          </a:p>
          <a:p>
            <a:pPr algn="l"/>
            <a:r>
              <a:rPr lang="th-TH" sz="2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    ให้ครบถ้วน</a:t>
            </a:r>
            <a:endParaRPr lang="en-US" sz="2200" b="1" dirty="0" smtClean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6876256" y="4143380"/>
            <a:ext cx="1991548" cy="2093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ถูกต้องตาม พ.ร.บ. มาตรา 4</a:t>
            </a:r>
            <a:endParaRPr lang="th-TH" sz="2000" b="1" dirty="0" smtClean="0">
              <a:solidFill>
                <a:srgbClr val="CC33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Wingdings" pitchFamily="2" charset="2"/>
              <a:buChar char="§"/>
            </a:pPr>
            <a:r>
              <a:rPr lang="th-TH" sz="20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ถูกต้องตามวิธีการที่กรมบัญชีกลางกำหนด </a:t>
            </a:r>
            <a:r>
              <a:rPr lang="th-TH" sz="20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sz="20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ว.453 </a:t>
            </a:r>
            <a:r>
              <a:rPr lang="th-TH" sz="20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แนวทาง</a:t>
            </a:r>
            <a:r>
              <a:rPr lang="th-TH" sz="20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ปฏิบัติ</a:t>
            </a:r>
            <a:r>
              <a:rPr lang="th-TH" sz="20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ของกรมบัญชีกลาง)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tangle 4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1" name="Straight Connector 4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Oval 3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6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ประเด็นศึกษา</a:t>
            </a:r>
            <a:endParaRPr lang="th-TH" sz="6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000100" y="1935480"/>
            <a:ext cx="7686700" cy="43891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จัดทำเมื่อใด </a:t>
            </a:r>
            <a:r>
              <a:rPr lang="en-US" sz="4800" b="1" dirty="0" smtClean="0"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ใครมีหน้าที่จัดทำ </a:t>
            </a:r>
            <a:r>
              <a:rPr lang="en-US" sz="4800" b="1" dirty="0" smtClean="0"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จัดทำอย่างไร </a:t>
            </a:r>
            <a:r>
              <a:rPr lang="en-US" sz="4800" b="1" dirty="0" smtClean="0"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ผลของการจัดทำขอบเขตของงาน หรือรายละเอียดคุณลักษณะเฉพาะ ?</a:t>
            </a:r>
            <a:endParaRPr lang="en-US" sz="4800" b="1" i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None/>
            </a:pP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1340768"/>
            <a:ext cx="9144000" cy="36004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1484784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อบรม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0042" y="1700808"/>
            <a:ext cx="345243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ปากก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2330916"/>
            <a:ext cx="3384376" cy="270750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Picture 7" descr="นาฬิกา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2996952"/>
            <a:ext cx="1872208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1619672" y="764704"/>
            <a:ext cx="6120680" cy="21236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th-TH" sz="4400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ช่วงเวลา</a:t>
            </a:r>
          </a:p>
          <a:p>
            <a:pPr lvl="0" algn="ctr"/>
            <a:r>
              <a:rPr lang="th-TH" sz="4400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ในการจัดทำขอบเขตของงาน</a:t>
            </a:r>
          </a:p>
          <a:p>
            <a:pPr lvl="0" algn="ctr"/>
            <a:r>
              <a:rPr lang="th-TH" sz="4400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หรือรายละเอียดคุณลักษณะเฉพาะ ?</a:t>
            </a:r>
            <a:endParaRPr lang="th-TH" sz="44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" name="Elbow Connector 3"/>
          <p:cNvCxnSpPr/>
          <p:nvPr/>
        </p:nvCxnSpPr>
        <p:spPr>
          <a:xfrm flipV="1">
            <a:off x="0" y="3789040"/>
            <a:ext cx="9144000" cy="165618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0" y="4077072"/>
            <a:ext cx="9144000" cy="1656184"/>
          </a:xfrm>
          <a:prstGeom prst="bentConnector3">
            <a:avLst>
              <a:gd name="adj1" fmla="val 48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แว่นต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4941168"/>
            <a:ext cx="3024336" cy="1281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19162297">
            <a:off x="5496563" y="5113528"/>
            <a:ext cx="122413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ใหม่</a:t>
            </a:r>
            <a:endParaRPr lang="th-TH" sz="4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ข้อ 11 เมื่อหน่วยงานของรัฐ</a:t>
            </a:r>
            <a:r>
              <a:rPr lang="th-TH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ได้รับความเห็นชอบวงเงินงบประมาณ</a:t>
            </a:r>
            <a:r>
              <a:rPr lang="th-TH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ที่จะใช้ในการจัดซื้อจัดจ้างจากหน่วยงานที่เกี่ยวข้องหรือผู้มีอำนาจในการพิจารณางบประมาณแล้ว</a:t>
            </a:r>
            <a:r>
              <a:rPr lang="th-TH" dirty="0" smtClean="0">
                <a:latin typeface="EucrosiaUPC" pitchFamily="18" charset="-34"/>
                <a:cs typeface="EucrosiaUPC" pitchFamily="18" charset="-34"/>
              </a:rPr>
              <a:t> ให้เจ้าหน้าที่หรือผู้ที่ได้รับมอบหมายในการปฏิบัติงานนั้นจัดทำแผนการจัดซื้อจัดจ้างประจำปีเสนอหัวหน้าหน่วยงานของรัฐเพื่อขอความเห็นชอบ.....</a:t>
            </a:r>
          </a:p>
          <a:p>
            <a:r>
              <a:rPr lang="th-TH" dirty="0" smtClean="0">
                <a:latin typeface="EucrosiaUPC" pitchFamily="18" charset="-34"/>
                <a:cs typeface="EucrosiaUPC" pitchFamily="18" charset="-34"/>
              </a:rPr>
              <a:t>ข้อ 12 หลังจากที่ได้ประกาศเผยแพร่แผนการจัดซื้อจัดจ้างประจำปีตามข้อ 11 แล้วให้หน่วยงานของรัฐรีบดำเนินการจัดซื้อจัดจ้างให้เป็นไปตามแผน และขั้นตอนของระเบียบนี้ ในหมวด 2 หมวด 3 หรือหมวด 4 แล้วแต่กรณี เพื่อให้พร้อมที่จะทำสัญญาหรือข้อตกลงได้ทันทีเมื่อได้รับอนุมัติทางการเงินแล้ว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เนื้อหา 1"/>
          <p:cNvSpPr txBox="1">
            <a:spLocks/>
          </p:cNvSpPr>
          <p:nvPr/>
        </p:nvSpPr>
        <p:spPr>
          <a:xfrm>
            <a:off x="1043608" y="116632"/>
            <a:ext cx="7056784" cy="57606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ระเบียบกระทรวงการคลัง</a:t>
            </a:r>
            <a:r>
              <a:rPr lang="th-TH" sz="4000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ฯ</a:t>
            </a:r>
            <a:endParaRPr lang="en-US" sz="40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3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68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83568" y="360040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12" name="Picture 11" descr="334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916832"/>
            <a:ext cx="8012268" cy="3521786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69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83568" y="360040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12" name="Picture 11" descr="334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28363"/>
            <a:ext cx="8496944" cy="43310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283968" y="3573016"/>
            <a:ext cx="446449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84168" y="4725144"/>
            <a:ext cx="20162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372200" y="5085184"/>
            <a:ext cx="23762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355976" y="5373216"/>
            <a:ext cx="439248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5536" y="5733256"/>
            <a:ext cx="187220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179512" y="159427"/>
          <a:ext cx="8819103" cy="6509933"/>
        </p:xfrm>
        <a:graphic>
          <a:graphicData uri="http://schemas.openxmlformats.org/presentationml/2006/ole">
            <p:oleObj spid="_x0000_s530434" name="ภาพนิ่ง" r:id="rId3" imgW="3090534" imgH="2316420" progId="PowerPoint.Slide.12">
              <p:embed/>
            </p:oleObj>
          </a:graphicData>
        </a:graphic>
      </p:graphicFrame>
      <p:sp>
        <p:nvSpPr>
          <p:cNvPr id="8" name="สี่เหลี่ยมผืนผ้า 19"/>
          <p:cNvSpPr/>
          <p:nvPr/>
        </p:nvSpPr>
        <p:spPr>
          <a:xfrm>
            <a:off x="179512" y="116632"/>
            <a:ext cx="8735888" cy="6588968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Picture 5" descr="ปักหมุด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564904"/>
            <a:ext cx="936104" cy="9361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70</a:t>
            </a:fld>
            <a:endParaRPr lang="th-TH"/>
          </a:p>
        </p:txBody>
      </p: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83568" y="260648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12" name="Picture 11" descr="334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8208912" cy="55199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71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83568" y="504056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12" name="Picture 11" descr="334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916832"/>
            <a:ext cx="8397586" cy="33193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2" y="1700808"/>
            <a:ext cx="30243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72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83568" y="360040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12" name="Picture 11" descr="ว 414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336307"/>
            <a:ext cx="8496944" cy="4023043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ว 414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951279"/>
            <a:ext cx="7632848" cy="243004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73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539552" y="404664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12" name="Picture 11" descr="ว 414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986019"/>
            <a:ext cx="7704855" cy="301904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6156176" y="1268760"/>
            <a:ext cx="223224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99592" y="1556792"/>
            <a:ext cx="324036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63888" y="3068960"/>
            <a:ext cx="439248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76056" y="3356992"/>
            <a:ext cx="331236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99592" y="3645024"/>
            <a:ext cx="748883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99592" y="3933056"/>
            <a:ext cx="734481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ปากก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2330916"/>
            <a:ext cx="3384376" cy="270750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1547664" y="764704"/>
            <a:ext cx="6120680" cy="21236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th-TH" sz="4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ผู้มีหน้าที่</a:t>
            </a:r>
          </a:p>
          <a:p>
            <a:pPr lvl="0" algn="ctr"/>
            <a:r>
              <a:rPr lang="th-TH" sz="4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ในการจัดทำขอบเขตของงาน</a:t>
            </a:r>
          </a:p>
          <a:p>
            <a:pPr lvl="0" algn="ctr"/>
            <a:r>
              <a:rPr lang="th-TH" sz="4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หรือรายละเอียดคุณลักษณะเฉพาะ ?</a:t>
            </a:r>
            <a:endParaRPr lang="th-TH" sz="44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" name="Elbow Connector 3"/>
          <p:cNvCxnSpPr/>
          <p:nvPr/>
        </p:nvCxnSpPr>
        <p:spPr>
          <a:xfrm flipV="1">
            <a:off x="0" y="3789040"/>
            <a:ext cx="9144000" cy="165618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0" y="4077072"/>
            <a:ext cx="9144000" cy="1656184"/>
          </a:xfrm>
          <a:prstGeom prst="bentConnector3">
            <a:avLst>
              <a:gd name="adj1" fmla="val 48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แว่นต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941168"/>
            <a:ext cx="3024336" cy="1281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บุคคลหนึ่ง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2762782"/>
            <a:ext cx="3672408" cy="2067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5589240"/>
            <a:ext cx="504056" cy="5040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75</a:t>
            </a:fld>
            <a:endParaRPr lang="th-TH"/>
          </a:p>
        </p:txBody>
      </p:sp>
      <p:pic>
        <p:nvPicPr>
          <p:cNvPr id="5" name="Picture 4" descr="หัวหน้าหน่วยงา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1988840"/>
            <a:ext cx="2880320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539552" y="1517883"/>
            <a:ext cx="1627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หัวหน้า</a:t>
            </a:r>
          </a:p>
          <a:p>
            <a:pPr algn="ctr"/>
            <a:r>
              <a:rPr lang="th-TH" sz="24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หน่วยงานของรัฐ</a:t>
            </a:r>
            <a:endParaRPr lang="th-TH" sz="2400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4047455"/>
            <a:ext cx="1992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แต่งตั้ง / มอบหมาย</a:t>
            </a:r>
            <a:endParaRPr lang="th-TH" sz="2400" b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8" name="Picture 7" descr="คณะกรรมการ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764704"/>
            <a:ext cx="2304256" cy="1319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2411760" y="260648"/>
            <a:ext cx="1646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</a:t>
            </a:r>
            <a:endParaRPr lang="th-TH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Picture 9" descr="บุคคลหนึ่ง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5" y="2697344"/>
            <a:ext cx="1872208" cy="152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3275856" y="3212976"/>
            <a:ext cx="93610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3059832" y="4129916"/>
            <a:ext cx="1293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เจ้าหน้าที่ </a:t>
            </a:r>
            <a:endParaRPr lang="th-TH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12" descr="บุคคลหนึ่ง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3607" y="4797152"/>
            <a:ext cx="2302209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648976" y="6002124"/>
            <a:ext cx="2194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บุคคลใดบุคคลหนึ่ง</a:t>
            </a:r>
            <a:endParaRPr lang="th-TH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16016" y="260648"/>
            <a:ext cx="4176464" cy="2016224"/>
          </a:xfrm>
          <a:prstGeom prst="rect">
            <a:avLst/>
          </a:prstGeom>
          <a:solidFill>
            <a:srgbClr val="FFFFB7"/>
          </a:solidFill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500"/>
              </a:lnSpc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 การซื้อหรือจ้างทั่วไป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 ระเบียบฯ ข้อ 21 วรรคหนึ่ง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 จัดทำร่างขอบเขตของงาน หรือรายละเอียดคุณลักษณะเฉพาะของพัสดุที่จะซื้อหรือจ้าง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 กำหนดหลักเกณฑ์การพิจารณาคัดเลือกข้อเสนอ</a:t>
            </a:r>
            <a:endParaRPr lang="th-TH" sz="2200" b="1" dirty="0">
              <a:solidFill>
                <a:srgbClr val="CC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87824" y="5661248"/>
            <a:ext cx="5904656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องค์ประกอบ ระยะเวลาการพิจารณา และการประชุมของคณะกรรมการ</a:t>
            </a:r>
          </a:p>
          <a:p>
            <a:pPr lvl="0" algn="ctr">
              <a:lnSpc>
                <a:spcPts val="25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ให้เป็นไปตามที่หัวหน้าหน่วยงานของรัฐกำหนดตามความจำเป็นและเหมาะสม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16016" y="2420888"/>
            <a:ext cx="4176464" cy="137473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การจ้างที่ปรึกษา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ระเบียบฯ ข้อ 103 วรรคหนึ่ง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จัดทำร่างขอบเขตของงานจ้างที่ปรึกษา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กำหนดหลักเกณฑ์การพิจารณาคัดเลือกข้อเสนอ</a:t>
            </a:r>
            <a:endParaRPr lang="en-US" sz="2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51908" y="3933056"/>
            <a:ext cx="4140571" cy="1695336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buFont typeface="Courier New" pitchFamily="49" charset="0"/>
              <a:buChar char="o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การจ้างออกแบบหรือควบคุมงาน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ระเบียบฯ ข้อ 139 วรรคหนึ่ง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จัดทำร่างขอบเขตของงานจ้างออกแบบหรือควบคุมงานก่อสร้าง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กำหนดหลักเกณฑ์การพิจารณาคัดเลือกข้อเสนอ</a:t>
            </a:r>
            <a:endParaRPr lang="th-TH" sz="2200" dirty="0"/>
          </a:p>
        </p:txBody>
      </p:sp>
      <p:sp>
        <p:nvSpPr>
          <p:cNvPr id="20" name="Striped Right Arrow 19"/>
          <p:cNvSpPr/>
          <p:nvPr/>
        </p:nvSpPr>
        <p:spPr>
          <a:xfrm>
            <a:off x="2123728" y="3068960"/>
            <a:ext cx="432048" cy="432048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Striped Right Arrow 20"/>
          <p:cNvSpPr/>
          <p:nvPr/>
        </p:nvSpPr>
        <p:spPr>
          <a:xfrm rot="19502672">
            <a:off x="1768243" y="1512595"/>
            <a:ext cx="406829" cy="395362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Striped Right Arrow 21"/>
          <p:cNvSpPr/>
          <p:nvPr/>
        </p:nvSpPr>
        <p:spPr>
          <a:xfrm rot="5400000">
            <a:off x="1547664" y="4401108"/>
            <a:ext cx="360040" cy="432048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ectangle 23"/>
          <p:cNvSpPr/>
          <p:nvPr/>
        </p:nvSpPr>
        <p:spPr>
          <a:xfrm>
            <a:off x="107504" y="116632"/>
            <a:ext cx="8884096" cy="6629400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Left Brace 24"/>
          <p:cNvSpPr/>
          <p:nvPr/>
        </p:nvSpPr>
        <p:spPr>
          <a:xfrm>
            <a:off x="4499992" y="548680"/>
            <a:ext cx="144016" cy="496855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3" name="Group 2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76</a:t>
            </a:fld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467544" y="2060848"/>
            <a:ext cx="2664296" cy="237626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การจัดทำแบบรูป</a:t>
            </a:r>
          </a:p>
          <a:p>
            <a:pPr algn="ctr"/>
            <a:r>
              <a:rPr lang="th-TH" sz="36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งานก่อสร้าง</a:t>
            </a:r>
            <a:endParaRPr lang="th-TH" sz="3600" b="1" dirty="0"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3848" y="2060848"/>
            <a:ext cx="5472608" cy="23762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500"/>
              </a:lnSpc>
              <a:buFont typeface="Wingdings" pitchFamily="2" charset="2"/>
              <a:buChar char="Ø"/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ระเบียบฯ ข้อ 21 วรรคสาม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ให้หัวหน้าหน่วยงานของรัฐ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แต่งตั้งคณะกรรมการขึ้นมาคณะหนึ่ง หรือจะให้เจ้าหน้าที่หรือบุคคลใดบุคคลหนึ่ง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จัดทำแบบรูปรายการงานก่อสร้าง หรือจะดำเนินการจ้างตามความในหมวด 4 งานจ้างออกแบบหรือควบคุมงานก่อสร้างก็ได้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3848" y="332656"/>
            <a:ext cx="5472608" cy="1656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  <a:defRPr/>
            </a:pPr>
            <a:r>
              <a:rPr lang="th-TH" alt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พ.ร.บ. มาตรา 60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alt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ก่อนดำเนินการจ้างงานก่อสร้าง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alt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ต้องจัดให้มีแบบรูปรายการงานก่อสร้าง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alt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โดยจะทำเองหรือจ้างออกแบบก็ได้</a:t>
            </a:r>
            <a:endParaRPr lang="th-TH" sz="24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544" y="4509120"/>
            <a:ext cx="5472608" cy="201622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200"/>
              </a:lnSpc>
              <a:buFont typeface="Wingdings" pitchFamily="2" charset="2"/>
              <a:buChar char="Ø"/>
            </a:pP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ระเบียบฯ ข้อ 131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ราชการส่วนกลาง ราชการส่วนภูมิภาค หรือราชการส่วนท้องถิ่นใด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ไม่มีหน่วยงานออกแบบหรือควบคุมงานก่อสร้าง หรือมีแต่ไม่สามารถออกแบบหรือควบคุมงานก่อสร้างได้เอง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th-TH" sz="20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อาจขอความร่วมมือ</a:t>
            </a: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กับกรม</a:t>
            </a:r>
            <a:r>
              <a:rPr lang="th-TH" sz="2000" b="1" dirty="0" err="1" smtClean="0">
                <a:latin typeface="EucrosiaUPC" pitchFamily="18" charset="-34"/>
                <a:cs typeface="EucrosiaUPC" pitchFamily="18" charset="-34"/>
              </a:rPr>
              <a:t>โยธาธิ</a:t>
            </a: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การและผังเมือง  กรมศิลปากร  หรือหน่วยงานของรัฐอื่นที่มีหน่วยงานออกแบบหรือควบคุมงานก่อสร้างก่อนก็ได้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12160" y="4509120"/>
            <a:ext cx="2664296" cy="2016224"/>
          </a:xfrm>
          <a:prstGeom prst="rect">
            <a:avLst/>
          </a:prstGeom>
          <a:blipFill rotWithShape="0">
            <a:blip r:embed="rId2" cstate="print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Picture 13" descr="พิมพ์เขียว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2664296" cy="16657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ประชุม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564904"/>
            <a:ext cx="3717032" cy="3149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ปากก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7586" y="2330917"/>
            <a:ext cx="3172805" cy="253824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1547664" y="476672"/>
            <a:ext cx="6120680" cy="21236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th-TH" sz="4400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หลักการ </a:t>
            </a:r>
            <a:r>
              <a:rPr lang="en-US" sz="4400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&amp; </a:t>
            </a:r>
            <a:r>
              <a:rPr lang="th-TH" sz="4400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</a:t>
            </a:r>
          </a:p>
          <a:p>
            <a:pPr lvl="0" algn="ctr"/>
            <a:r>
              <a:rPr lang="th-TH" sz="4400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ในการจัดทำขอบเขตของงาน</a:t>
            </a:r>
          </a:p>
          <a:p>
            <a:pPr lvl="0" algn="ctr"/>
            <a:r>
              <a:rPr lang="th-TH" sz="4400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หรือรายละเอียดคุณลักษณะเฉพาะ ?</a:t>
            </a:r>
            <a:endParaRPr lang="th-TH" sz="44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" name="Elbow Connector 3"/>
          <p:cNvCxnSpPr/>
          <p:nvPr/>
        </p:nvCxnSpPr>
        <p:spPr>
          <a:xfrm flipV="1">
            <a:off x="0" y="3789040"/>
            <a:ext cx="9144000" cy="165618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0" y="4077072"/>
            <a:ext cx="9144000" cy="1656184"/>
          </a:xfrm>
          <a:prstGeom prst="bentConnector3">
            <a:avLst>
              <a:gd name="adj1" fmla="val 48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แว่นต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4797152"/>
            <a:ext cx="2664296" cy="1129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สี่เหลี่ยมผืนผ้า 16"/>
          <p:cNvSpPr/>
          <p:nvPr/>
        </p:nvSpPr>
        <p:spPr>
          <a:xfrm>
            <a:off x="323528" y="5805264"/>
            <a:ext cx="8640960" cy="79208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ถ้าไม่เป็นไปตามหลักการ แต่ไม่มีผลต่อการจัดซื้อจัดจ้างอย่างมีนัยสำคัญ  หรือ</a:t>
            </a:r>
            <a:r>
              <a:rPr lang="th-TH" sz="2000" b="1" u="sng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กรณีจำเป็นเร่งด่วน</a:t>
            </a:r>
          </a:p>
          <a:p>
            <a:pPr algn="ctr"/>
            <a:r>
              <a:rPr lang="th-TH" sz="2000" b="1" u="sng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หรือมีเหตุผลความจำเป็นอื่น </a:t>
            </a:r>
            <a:r>
              <a:rPr lang="th-TH" sz="2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การจัดซื้อจัดจ้างนั้นให้ใช้ได้ </a:t>
            </a:r>
            <a:endParaRPr lang="th-TH" sz="20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698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A33BA3-3731-467E-BEA1-0BB627085160}" type="slidenum">
              <a:rPr lang="en-US" altLang="th-TH" smtClean="0"/>
              <a:pPr/>
              <a:t>78</a:t>
            </a:fld>
            <a:endParaRPr lang="th-TH" altLang="th-TH" smtClean="0"/>
          </a:p>
        </p:txBody>
      </p:sp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214313" y="188640"/>
            <a:ext cx="8643937" cy="70788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th-TH" altLang="th-TH" sz="4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หลักการจัดซื้อจัด</a:t>
            </a:r>
            <a:r>
              <a:rPr lang="th-TH" alt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จ้างและ</a:t>
            </a:r>
            <a:r>
              <a:rPr lang="th-TH" altLang="th-TH" sz="4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การบริหารพัสดุ (</a:t>
            </a:r>
            <a:r>
              <a:rPr lang="th-TH" alt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ม.8)</a:t>
            </a:r>
            <a:r>
              <a:rPr lang="th-TH" alt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endParaRPr lang="th-TH" alt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8" name="ไดอะแกรม 3"/>
          <p:cNvGraphicFramePr/>
          <p:nvPr>
            <p:extLst>
              <p:ext uri="{D42A27DB-BD31-4B8C-83A1-F6EECF244321}">
                <p14:modId xmlns="" xmlns:p14="http://schemas.microsoft.com/office/powerpoint/2010/main" val="492514159"/>
              </p:ext>
            </p:extLst>
          </p:nvPr>
        </p:nvGraphicFramePr>
        <p:xfrm>
          <a:off x="683568" y="908720"/>
          <a:ext cx="7817522" cy="501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72132" y="908720"/>
            <a:ext cx="33209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พัสดุต้องมีคุณภาพ มีคุณลักษณะตอบสนอง</a:t>
            </a:r>
          </a:p>
          <a:p>
            <a:pPr algn="r"/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การใช้งาน ราคาเหมาะสม มีแผน</a:t>
            </a:r>
          </a:p>
          <a:p>
            <a:pPr algn="r"/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บริหารพัสดุเหมาะสม</a:t>
            </a:r>
          </a:p>
          <a:p>
            <a:pPr algn="r"/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ชัดเจน</a:t>
            </a:r>
            <a:endParaRPr lang="th-TH" sz="2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3636" y="3342471"/>
            <a:ext cx="2749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กระทำโดยเปิดเผย </a:t>
            </a:r>
          </a:p>
          <a:p>
            <a:pPr algn="r"/>
            <a:r>
              <a:rPr lang="th-TH" sz="2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ให้แข่งขันอย่างเป็นธรรม </a:t>
            </a:r>
          </a:p>
          <a:p>
            <a:pPr algn="r"/>
            <a:r>
              <a:rPr lang="th-TH" sz="2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ปฏิบัติต่อผู้ประกอบการ</a:t>
            </a:r>
          </a:p>
          <a:p>
            <a:pPr algn="r"/>
            <a:r>
              <a:rPr lang="th-TH" sz="2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เท่าเทียมกัน มีเวลาเหมาะสมเพียงพอต่อการยื่นข้อเสนอ</a:t>
            </a:r>
          </a:p>
          <a:p>
            <a:pPr algn="r"/>
            <a:r>
              <a:rPr lang="th-TH" sz="2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มีหลักฐานชัดเจน </a:t>
            </a:r>
          </a:p>
          <a:p>
            <a:pPr algn="r"/>
            <a:r>
              <a:rPr lang="th-TH" sz="2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มีการเปิดเผยข้อมูลในทุกขั้นตอน</a:t>
            </a:r>
            <a:endParaRPr lang="th-TH" sz="20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8942" y="3342471"/>
            <a:ext cx="28088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มีการวางแผนการ</a:t>
            </a:r>
          </a:p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จัดซื้อจัดจ้าง/บริหาร</a:t>
            </a:r>
          </a:p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พัสดุล่วงหน้า เพื่อให้</a:t>
            </a:r>
          </a:p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เป็นไปอย่างต่อเนื่อง</a:t>
            </a:r>
          </a:p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กำหนดเวลาที่เหมาะสม </a:t>
            </a:r>
          </a:p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มีการประเมินผลสัมฤทธิ์ของ</a:t>
            </a:r>
          </a:p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การจัดซื้อจัดจ้างและการบริหารพัสดุ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4396" y="908720"/>
            <a:ext cx="28202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มีการเก็บข้อมูลการจัดซื้อจัดจ้างและการบริหารพัสดุอย่างเป็นระบบ</a:t>
            </a:r>
          </a:p>
          <a:p>
            <a:r>
              <a:rPr lang="th-TH" sz="20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เพื่อประโยชน์ในการ</a:t>
            </a:r>
          </a:p>
          <a:p>
            <a:r>
              <a:rPr lang="th-TH" sz="20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ตรวจสอบ</a:t>
            </a:r>
            <a:endParaRPr lang="th-TH" sz="2000" dirty="0">
              <a:solidFill>
                <a:srgbClr val="CC00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420888"/>
            <a:ext cx="648072" cy="648072"/>
          </a:xfrm>
          <a:prstGeom prst="rect">
            <a:avLst/>
          </a:prstGeom>
        </p:spPr>
      </p:pic>
      <p:pic>
        <p:nvPicPr>
          <p:cNvPr id="9" name="Picture 8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501008"/>
            <a:ext cx="648072" cy="648072"/>
          </a:xfrm>
          <a:prstGeom prst="rect">
            <a:avLst/>
          </a:prstGeom>
        </p:spPr>
      </p:pic>
      <p:pic>
        <p:nvPicPr>
          <p:cNvPr id="8" name="Picture 7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268760"/>
            <a:ext cx="648072" cy="648072"/>
          </a:xfrm>
          <a:prstGeom prst="rect">
            <a:avLst/>
          </a:prstGeom>
        </p:spPr>
      </p:pic>
      <p:sp>
        <p:nvSpPr>
          <p:cNvPr id="8194" name="Rectangle 11"/>
          <p:cNvSpPr>
            <a:spLocks noChangeArrowheads="1"/>
          </p:cNvSpPr>
          <p:nvPr/>
        </p:nvSpPr>
        <p:spPr bwMode="auto">
          <a:xfrm>
            <a:off x="539552" y="1330187"/>
            <a:ext cx="8208912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th-TH" sz="4000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</a:t>
            </a:r>
            <a:r>
              <a:rPr lang="th-TH" sz="3400" dirty="0" smtClean="0"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3400" dirty="0">
                <a:latin typeface="EucrosiaUPC" pitchFamily="18" charset="-34"/>
                <a:cs typeface="EucrosiaUPC" pitchFamily="18" charset="-34"/>
              </a:rPr>
              <a:t>กำหนดรายละเอียดหรือคุณลักษณะเฉพาะของพัสดุ หรืองานจ้าง / คุณสมบัติของผู้เสนอราคา หรือ ผู้เสนองาน</a:t>
            </a:r>
          </a:p>
          <a:p>
            <a:pPr eaLnBrk="0" hangingPunct="0"/>
            <a:r>
              <a:rPr lang="th-TH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</a:t>
            </a:r>
            <a:r>
              <a:rPr lang="th-TH" sz="3400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3400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วินิจฉัยตีความคุณสมบัติของผู้เสนอราคา หรือ ผู้เสนองาน</a:t>
            </a:r>
            <a:r>
              <a:rPr lang="th-TH" sz="2800" b="0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400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sz="3400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ละรายว่าเป็นไปตามเงื่อนไขที่กำหนดไว้หรือไม่</a:t>
            </a:r>
          </a:p>
          <a:p>
            <a:pPr eaLnBrk="0" hangingPunct="0"/>
            <a:r>
              <a:rPr lang="th-TH" sz="2800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4000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</a:t>
            </a:r>
            <a:r>
              <a:rPr lang="th-TH" sz="34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เป็น</a:t>
            </a:r>
            <a:r>
              <a:rPr lang="th-TH" sz="3400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อำนาจของหน่วยงานที่จัดหาพัสดุ สามารถใช้ดุลยพินิจกำหนดและวินิจฉัยได้ตามความต้องการของหน่วยงาน </a:t>
            </a:r>
          </a:p>
          <a:p>
            <a:pPr eaLnBrk="0" hangingPunct="0"/>
            <a:endParaRPr lang="th-TH" sz="16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eaLnBrk="0" hangingPunct="0"/>
            <a:r>
              <a:rPr lang="th-TH" sz="3400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i="1" u="sng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sz="40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400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ต้</a:t>
            </a:r>
            <a:r>
              <a:rPr lang="th-TH" sz="3400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อง</a:t>
            </a:r>
            <a:r>
              <a:rPr lang="th-TH" sz="3400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อยู่ภายใต้หลักเกณฑ์ตามที่กฎหมาย  ระเบียบ  ข้อบังคับ คำสั่ง หรือมติคณะรัฐมนตรีที่เกี่ยวข้องกำหนดไว้</a:t>
            </a:r>
            <a:r>
              <a:rPr lang="en-US" sz="3400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44624"/>
            <a:ext cx="9144000" cy="86409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8196" name="Rectangle 19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800" i="1" dirty="0">
                  <a:solidFill>
                    <a:srgbClr val="0033CC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4800" dirty="0" smtClean="0"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หลักการ</a:t>
              </a:r>
              <a:endParaRPr lang="th-TH" sz="4800" dirty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8197" name="Rectangle 20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8198" name="Rectangle 21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8199" name="Rectangle 22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เลือก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580112" y="4509120"/>
            <a:ext cx="3473500" cy="2276999"/>
          </a:xfrm>
          <a:prstGeom prst="rect">
            <a:avLst/>
          </a:prstGeom>
        </p:spPr>
      </p:pic>
      <p:pic>
        <p:nvPicPr>
          <p:cNvPr id="10" name="Picture 9" descr="ลูกศร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575161" flipH="1">
            <a:off x="4608522" y="3775008"/>
            <a:ext cx="1065344" cy="961657"/>
          </a:xfrm>
          <a:prstGeom prst="rect">
            <a:avLst/>
          </a:prstGeom>
        </p:spPr>
      </p:pic>
      <p:pic>
        <p:nvPicPr>
          <p:cNvPr id="9" name="Picture 8" descr="ลูกศร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933043" flipH="1">
            <a:off x="4533070" y="1849652"/>
            <a:ext cx="1008973" cy="8119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หนังสือคณะกรรมการวินิจฉัยปัญหาการจัดซื้อจัดจ้างและการบริหารพัสดุภาครัฐ ด่วนที่สุด ที่ </a:t>
            </a:r>
            <a:r>
              <a:rPr lang="th-TH" sz="28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0405.2/ว 452 </a:t>
            </a:r>
            <a:r>
              <a:rPr lang="th-TH" sz="28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28 พ.ย. 60</a:t>
            </a:r>
            <a:endParaRPr lang="th-TH" sz="28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427984" y="2708920"/>
            <a:ext cx="1152128" cy="10801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มาตรา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128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4186808" cy="532859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การใช้ระเบียบ ข้อบังคับ ประกาศ ข้อบัญญัติ หรือข้อกำหนดเกี่ยวกับพัสดุ การจัดซื้อจัดจ้างหรือการบริหารพัสดุ เดิม ให้ใช้บังคับเฉพาะการจัดซื้อจัดจ้างและการบริหารพัสดุที่ได้ดำเนินการก่อนวันที่ พ.ร.บ. มีผลใช้บังคับ ซึ่งการตรวจรับและจ่ายเงินยังไม่แล้วเสร็จเท่านั้น</a:t>
            </a:r>
          </a:p>
          <a:p>
            <a:pPr marL="0" indent="0">
              <a:spcBef>
                <a:spcPts val="0"/>
              </a:spcBef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ในช่วงเวลาดังกล่าว หากมีปัญหาข้อหารือหรือจำเป็นต้องขออนุมัติยกเว้นหรือผ่อนผันการไม่ปฏิบัติตามระเบียบ ข้อบังคับ ประกาศ ข้อบัญญัติ หรือข้อกำหนดเกี่ยวกับพัสดุ การจัดซื้อจัดจ้างหรือการบริหารพัสดุ เดิม</a:t>
            </a:r>
          </a:p>
          <a:p>
            <a:pPr marL="0" indent="0">
              <a:spcBef>
                <a:spcPts val="0"/>
              </a:spcBef>
              <a:buFont typeface="Courier New" pitchFamily="49" charset="0"/>
              <a:buChar char="o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การวินิจฉัยตีความ หรืออนุมัติยกเว้นผ่อนผัน</a:t>
            </a:r>
            <a:br>
              <a:rPr lang="th-TH" sz="2000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การไม่ปฏิบัติตามระเบียบ ข้อบังคับ ประกาศ ข้อบัญญัติ หรือข้อกำหนดดังกล่าว ย่อมเป็นอำนาจหน้าที่ของคณะกรรมการว่าด้วยการพัสดุ คณะกรรมการว่าด้วยการพัสดุด้วยวิธีการทางอิเล็กทรอนิกส์ หรือผู้มีอำนาจหน้าที่ตามระเบียบ ข้อบังคับ ประกาศ ข้อบัญญัติ หรือข้อกำหนดข้างต้น แล้วแต่กรณี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569768" y="1268760"/>
            <a:ext cx="3250704" cy="381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ในกรณีที่มีการตรวจรับและจ่ายเงินแล้วก่อนวันที่ พ.ร.บ. มีผลใช้บังคับ ถือว่าสิ้นสุดการได้รับยกเว้นตามมาตรา 128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การบริหารพัสดุหลังจากนั้นต้องปฏิบัติตาม พ.ร.บ. กฎกระทรวง ระเบียบ และประกาศที่ออกตามความใน พ.ร.บ.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หากมีปัญหาข้อหารือหรือจำเป็นต้องขออนุมัติยกเว้นหรือผ่อนผันการไม่ปฏิบัติตามกฎกระทรวงหรือระเบียบที่ออกตามความใน พ.ร.บ. นี้ ย่อมเป็นอำนาจหน้าที่ของคณะกรรมการวินิจฉัยตามนัยมาตรา 29 (3) และ (4) แห่ง พ.ร.บ.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30722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C8030F3-E3C7-4EF9-8177-63F11476A098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80</a:t>
            </a:fld>
            <a:endParaRPr lang="th-TH" altLang="th-TH" smtClean="0"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3275856" y="1988840"/>
          <a:ext cx="5832648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ปักหมุด.jpg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6668" y="4077072"/>
            <a:ext cx="684932" cy="684932"/>
          </a:xfrm>
          <a:prstGeom prst="rect">
            <a:avLst/>
          </a:prstGeom>
        </p:spPr>
      </p:pic>
      <p:pic>
        <p:nvPicPr>
          <p:cNvPr id="8" name="Picture 7" descr="ปักหมุด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2132856"/>
            <a:ext cx="684932" cy="684932"/>
          </a:xfrm>
          <a:prstGeom prst="rect">
            <a:avLst/>
          </a:prstGeom>
        </p:spPr>
      </p:pic>
      <p:sp>
        <p:nvSpPr>
          <p:cNvPr id="30725" name="Rectangle 4"/>
          <p:cNvSpPr txBox="1">
            <a:spLocks noChangeArrowheads="1"/>
          </p:cNvSpPr>
          <p:nvPr/>
        </p:nvSpPr>
        <p:spPr bwMode="auto">
          <a:xfrm>
            <a:off x="755575" y="2276872"/>
            <a:ext cx="4104457" cy="235230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altLang="th-TH" sz="32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ห้าม</a:t>
            </a:r>
            <a:r>
              <a:rPr lang="th-TH" altLang="th-TH" sz="32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</a:t>
            </a:r>
            <a:r>
              <a:rPr lang="th-TH" alt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ใกล้เคียงยี่ห้อ</a:t>
            </a:r>
            <a: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ใด</a:t>
            </a:r>
            <a:b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ยี่ห้อ</a:t>
            </a:r>
            <a:r>
              <a:rPr lang="th-TH" alt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หนึ่ง หรือของผู้ขายราย</a:t>
            </a:r>
            <a: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ใด</a:t>
            </a:r>
            <a:b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ราย</a:t>
            </a:r>
            <a:r>
              <a:rPr lang="th-TH" alt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หนึ่งโดยเฉพาะ</a:t>
            </a:r>
          </a:p>
          <a:p>
            <a:endParaRPr lang="th-TH" altLang="th-TH" sz="3200" b="1" i="1" dirty="0" smtClean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altLang="th-TH" sz="32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altLang="th-TH" sz="32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เว้น</a:t>
            </a:r>
            <a:r>
              <a:rPr lang="th-TH" altLang="th-TH" sz="32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altLang="th-TH" sz="32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2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มียี่ห้อ</a:t>
            </a:r>
            <a:r>
              <a:rPr lang="th-TH" altLang="th-TH" sz="32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เดียว หรือ</a:t>
            </a:r>
            <a:r>
              <a:rPr lang="th-TH" altLang="th-TH" sz="32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ต้องใช้อะไหล่ของยี่ห้อ</a:t>
            </a:r>
            <a:r>
              <a:rPr lang="th-TH" altLang="th-TH" sz="32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ใด ให้</a:t>
            </a:r>
            <a:r>
              <a:rPr lang="th-TH" altLang="th-TH" sz="32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ระบุยี่ห้อนั้นได้</a:t>
            </a:r>
            <a:endParaRPr lang="en-US" altLang="th-TH" sz="3200" b="1" i="1" dirty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60032" y="260648"/>
            <a:ext cx="3926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4000" b="1" dirty="0" smtClean="0">
                <a:latin typeface="EucrosiaUPC" pitchFamily="18" charset="-34"/>
                <a:cs typeface="EucrosiaUPC" pitchFamily="18" charset="-34"/>
              </a:rPr>
              <a:t>หลักเกณฑ์ที่ต้องคำนึงถึง</a:t>
            </a:r>
            <a:endParaRPr lang="th-TH" sz="4000" b="1" dirty="0"/>
          </a:p>
        </p:txBody>
      </p:sp>
      <p:cxnSp>
        <p:nvCxnSpPr>
          <p:cNvPr id="12" name="Elbow Connector 11"/>
          <p:cNvCxnSpPr/>
          <p:nvPr/>
        </p:nvCxnSpPr>
        <p:spPr>
          <a:xfrm flipV="1">
            <a:off x="179512" y="836712"/>
            <a:ext cx="8784976" cy="936104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179512" y="980728"/>
            <a:ext cx="8784976" cy="646331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3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การกำหนดคุณลักษณะเฉพาะของพัสดุ </a:t>
            </a:r>
            <a:r>
              <a:rPr lang="th-TH" alt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(ตาม พ.ร.บ. มาตรา 9) </a:t>
            </a:r>
            <a:endParaRPr lang="th-TH" altLang="th-TH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รถตำแหน่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79512" y="4849810"/>
            <a:ext cx="2160240" cy="15097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81</a:t>
            </a:fld>
            <a:endParaRPr lang="th-TH"/>
          </a:p>
        </p:txBody>
      </p:sp>
      <p:pic>
        <p:nvPicPr>
          <p:cNvPr id="5" name="Picture 4" descr="รถตำแหน่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217436"/>
            <a:ext cx="6552728" cy="2529974"/>
          </a:xfrm>
          <a:prstGeom prst="rect">
            <a:avLst/>
          </a:prstGeom>
        </p:spPr>
      </p:pic>
      <p:pic>
        <p:nvPicPr>
          <p:cNvPr id="6" name="Picture 5" descr="รถตำแหน่ง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0074" y="2780928"/>
            <a:ext cx="6630398" cy="36571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23528" y="260648"/>
            <a:ext cx="1584176" cy="6063198"/>
          </a:xfrm>
          <a:prstGeom prst="rect">
            <a:avLst/>
          </a:prstGeom>
          <a:noFill/>
          <a:ln cmpd="thinThick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th-TH" sz="36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latin typeface="EucrosiaUPC" pitchFamily="18" charset="-34"/>
              <a:ea typeface="Times New Roman" pitchFamily="18" charset="0"/>
              <a:cs typeface="EucrosiaUPC" pitchFamily="18" charset="-34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th-TH" sz="10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latin typeface="EucrosiaUPC" pitchFamily="18" charset="-34"/>
              <a:ea typeface="Times New Roman" pitchFamily="18" charset="0"/>
              <a:cs typeface="EucrosiaUPC" pitchFamily="18" charset="-34"/>
            </a:endParaRP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การระบุยี่ห้อรถประจำตำแหน่ง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th-TH" sz="36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latin typeface="EucrosiaUPC" pitchFamily="18" charset="-34"/>
              <a:ea typeface="Times New Roman" pitchFamily="18" charset="0"/>
              <a:cs typeface="EucrosiaUPC" pitchFamily="18" charset="-34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th-TH" sz="36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latin typeface="EucrosiaUPC" pitchFamily="18" charset="-34"/>
              <a:ea typeface="Times New Roman" pitchFamily="18" charset="0"/>
              <a:cs typeface="EucrosiaUPC" pitchFamily="18" charset="-34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th-TH" sz="36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 rot="20507109" flipH="1">
            <a:off x="827088" y="2636838"/>
            <a:ext cx="1223962" cy="431800"/>
          </a:xfrm>
          <a:prstGeom prst="curvedDownArrow">
            <a:avLst>
              <a:gd name="adj1" fmla="val 56691"/>
              <a:gd name="adj2" fmla="val 113382"/>
              <a:gd name="adj3" fmla="val 33333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auto">
          <a:xfrm rot="762668">
            <a:off x="5219700" y="2636838"/>
            <a:ext cx="1152525" cy="431800"/>
          </a:xfrm>
          <a:prstGeom prst="curvedDownArrow">
            <a:avLst>
              <a:gd name="adj1" fmla="val 53382"/>
              <a:gd name="adj2" fmla="val 106765"/>
              <a:gd name="adj3" fmla="val 33333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 rot="10800000">
            <a:off x="3132138" y="1340768"/>
            <a:ext cx="1008062" cy="863600"/>
          </a:xfrm>
          <a:custGeom>
            <a:avLst/>
            <a:gdLst>
              <a:gd name="T0" fmla="*/ 504031 w 21600"/>
              <a:gd name="T1" fmla="*/ 0 h 21600"/>
              <a:gd name="T2" fmla="*/ 0 w 21600"/>
              <a:gd name="T3" fmla="*/ 616874 h 21600"/>
              <a:gd name="T4" fmla="*/ 504031 w 21600"/>
              <a:gd name="T5" fmla="*/ 739258 h 21600"/>
              <a:gd name="T6" fmla="*/ 1008062 w 21600"/>
              <a:gd name="T7" fmla="*/ 61687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254 w 21600"/>
              <a:gd name="T13" fmla="*/ 12367 h 21600"/>
              <a:gd name="T14" fmla="*/ 19346 w 21600"/>
              <a:gd name="T15" fmla="*/ 1849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492"/>
                </a:lnTo>
                <a:lnTo>
                  <a:pt x="8657" y="6492"/>
                </a:lnTo>
                <a:lnTo>
                  <a:pt x="8657" y="12367"/>
                </a:lnTo>
                <a:lnTo>
                  <a:pt x="4544" y="12367"/>
                </a:lnTo>
                <a:lnTo>
                  <a:pt x="4544" y="9257"/>
                </a:lnTo>
                <a:lnTo>
                  <a:pt x="0" y="15429"/>
                </a:lnTo>
                <a:lnTo>
                  <a:pt x="4544" y="21600"/>
                </a:lnTo>
                <a:lnTo>
                  <a:pt x="4544" y="18490"/>
                </a:lnTo>
                <a:lnTo>
                  <a:pt x="17056" y="18490"/>
                </a:lnTo>
                <a:lnTo>
                  <a:pt x="17056" y="21600"/>
                </a:lnTo>
                <a:lnTo>
                  <a:pt x="21600" y="15429"/>
                </a:lnTo>
                <a:lnTo>
                  <a:pt x="17056" y="9257"/>
                </a:lnTo>
                <a:lnTo>
                  <a:pt x="17056" y="12367"/>
                </a:lnTo>
                <a:lnTo>
                  <a:pt x="12943" y="12367"/>
                </a:lnTo>
                <a:lnTo>
                  <a:pt x="12943" y="6492"/>
                </a:lnTo>
                <a:lnTo>
                  <a:pt x="15120" y="6492"/>
                </a:lnTo>
                <a:close/>
              </a:path>
            </a:pathLst>
          </a:custGeom>
          <a:solidFill>
            <a:srgbClr val="FF99CC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95288" y="1052736"/>
            <a:ext cx="8713787" cy="5184775"/>
            <a:chOff x="249" y="754"/>
            <a:chExt cx="5489" cy="3266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1282" name="Rectangle 6"/>
            <p:cNvSpPr>
              <a:spLocks noChangeArrowheads="1"/>
            </p:cNvSpPr>
            <p:nvPr/>
          </p:nvSpPr>
          <p:spPr bwMode="auto">
            <a:xfrm>
              <a:off x="476" y="799"/>
              <a:ext cx="1315" cy="589"/>
            </a:xfrm>
            <a:prstGeom prst="rect">
              <a:avLst/>
            </a:prstGeom>
            <a:noFill/>
            <a:ln w="38100" cmpd="dbl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anchor="ctr"/>
            <a:lstStyle/>
            <a:p>
              <a:pPr algn="ctr"/>
              <a:r>
                <a:rPr lang="th-TH" sz="3400" b="1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งานก่อสร้าง</a:t>
              </a:r>
            </a:p>
          </p:txBody>
        </p:sp>
        <p:sp>
          <p:nvSpPr>
            <p:cNvPr id="11283" name="Rectangle 7"/>
            <p:cNvSpPr>
              <a:spLocks noChangeArrowheads="1"/>
            </p:cNvSpPr>
            <p:nvPr/>
          </p:nvSpPr>
          <p:spPr bwMode="auto">
            <a:xfrm>
              <a:off x="2835" y="754"/>
              <a:ext cx="2676" cy="726"/>
            </a:xfrm>
            <a:prstGeom prst="rect">
              <a:avLst/>
            </a:prstGeom>
            <a:noFill/>
            <a:ln w="38100" cmpd="dbl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anchor="ctr"/>
            <a:lstStyle/>
            <a:p>
              <a:pPr algn="ctr"/>
              <a:r>
                <a:rPr lang="th-TH" sz="3400" b="1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มติ ครม. 23 มี.ค. 20</a:t>
              </a:r>
            </a:p>
            <a:p>
              <a:pPr algn="ctr"/>
              <a:r>
                <a:rPr lang="th-TH" sz="3400" b="1" i="1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(ที่ สร 0203/ว 52 ลว. 28 มี.ค. 20)</a:t>
              </a:r>
            </a:p>
          </p:txBody>
        </p:sp>
        <p:sp>
          <p:nvSpPr>
            <p:cNvPr id="11284" name="Rectangle 8"/>
            <p:cNvSpPr>
              <a:spLocks noChangeArrowheads="1"/>
            </p:cNvSpPr>
            <p:nvPr/>
          </p:nvSpPr>
          <p:spPr bwMode="auto">
            <a:xfrm>
              <a:off x="1156" y="1570"/>
              <a:ext cx="2268" cy="454"/>
            </a:xfrm>
            <a:prstGeom prst="rect">
              <a:avLst/>
            </a:prstGeom>
            <a:solidFill>
              <a:srgbClr val="FFFF00"/>
            </a:solidFill>
            <a:ln w="38100" cmpd="dbl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anchor="ctr"/>
            <a:lstStyle/>
            <a:p>
              <a:pPr algn="ctr"/>
              <a:r>
                <a:rPr lang="th-TH" sz="3200" b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กำหนดรายการในการก่อสร้าง</a:t>
              </a:r>
            </a:p>
          </p:txBody>
        </p:sp>
        <p:sp>
          <p:nvSpPr>
            <p:cNvPr id="11285" name="Rectangle 9"/>
            <p:cNvSpPr>
              <a:spLocks noChangeArrowheads="1"/>
            </p:cNvSpPr>
            <p:nvPr/>
          </p:nvSpPr>
          <p:spPr bwMode="auto">
            <a:xfrm>
              <a:off x="249" y="1888"/>
              <a:ext cx="2041" cy="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anchor="ctr"/>
            <a:lstStyle/>
            <a:p>
              <a:r>
                <a:rPr lang="th-TH" b="1" dirty="0">
                  <a:latin typeface="EucrosiaUPC" pitchFamily="18" charset="-34"/>
                  <a:cs typeface="EucrosiaUPC" pitchFamily="18" charset="-34"/>
                </a:rPr>
                <a:t>    </a:t>
              </a:r>
              <a:r>
                <a:rPr lang="th-TH" b="1" i="1" dirty="0">
                  <a:latin typeface="EucrosiaUPC" pitchFamily="18" charset="-34"/>
                  <a:cs typeface="EucrosiaUPC" pitchFamily="18" charset="-34"/>
                </a:rPr>
                <a:t>1. </a:t>
              </a:r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มี </a:t>
              </a:r>
              <a:r>
                <a:rPr lang="th-TH" b="1" i="1" dirty="0" err="1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มอก.</a:t>
              </a:r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หรือ กระทรวง</a:t>
              </a:r>
            </a:p>
            <a:p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อุตสาหกรรมรับรองแล้ว หรือ</a:t>
              </a:r>
            </a:p>
            <a:p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มีมาตรฐานที่ส่วนราชการอื่น</a:t>
              </a:r>
            </a:p>
            <a:p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กำหนดไว้ ก็ให้ระบุตาม</a:t>
              </a:r>
            </a:p>
            <a:p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มาตรฐานนั้นได้ ตามความ</a:t>
              </a:r>
            </a:p>
            <a:p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จำเป็น</a:t>
              </a:r>
            </a:p>
          </p:txBody>
        </p:sp>
        <p:sp>
          <p:nvSpPr>
            <p:cNvPr id="11286" name="Rectangle 10"/>
            <p:cNvSpPr>
              <a:spLocks noChangeArrowheads="1"/>
            </p:cNvSpPr>
            <p:nvPr/>
          </p:nvSpPr>
          <p:spPr bwMode="auto">
            <a:xfrm>
              <a:off x="2653" y="2160"/>
              <a:ext cx="3085" cy="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anchor="ctr"/>
            <a:lstStyle/>
            <a:p>
              <a:r>
                <a:rPr lang="th-TH" b="1" dirty="0">
                  <a:latin typeface="EucrosiaUPC" pitchFamily="18" charset="-34"/>
                  <a:cs typeface="EucrosiaUPC" pitchFamily="18" charset="-34"/>
                </a:rPr>
                <a:t>  </a:t>
              </a:r>
              <a:r>
                <a:rPr lang="th-TH" b="1" i="1" dirty="0">
                  <a:latin typeface="EucrosiaUPC" pitchFamily="18" charset="-34"/>
                  <a:cs typeface="EucrosiaUPC" pitchFamily="18" charset="-34"/>
                </a:rPr>
                <a:t>2. </a:t>
              </a:r>
              <a:r>
                <a:rPr lang="th-TH" b="1" i="1" dirty="0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กรณียังไม่มีมาตรฐาน</a:t>
              </a:r>
              <a:r>
                <a:rPr lang="th-TH" b="1" i="1" dirty="0">
                  <a:latin typeface="EucrosiaUPC" pitchFamily="18" charset="-34"/>
                  <a:cs typeface="EucrosiaUPC" pitchFamily="18" charset="-34"/>
                </a:rPr>
                <a:t> ถ้าส่วนราชการ</a:t>
              </a:r>
            </a:p>
            <a:p>
              <a:r>
                <a:rPr lang="th-TH" b="1" i="1" dirty="0">
                  <a:latin typeface="EucrosiaUPC" pitchFamily="18" charset="-34"/>
                  <a:cs typeface="EucrosiaUPC" pitchFamily="18" charset="-34"/>
                </a:rPr>
                <a:t>จำเป็นต้องใช้สิ่งของที่เห็นว่ามีคุณภาพดี</a:t>
              </a:r>
            </a:p>
            <a:p>
              <a:r>
                <a:rPr lang="th-TH" b="1" i="1" dirty="0">
                  <a:latin typeface="EucrosiaUPC" pitchFamily="18" charset="-34"/>
                  <a:cs typeface="EucrosiaUPC" pitchFamily="18" charset="-34"/>
                </a:rPr>
                <a:t>เป็นที่นิยมใช้ในขณะนั้น และจำเป็นต้อง</a:t>
              </a:r>
            </a:p>
            <a:p>
              <a:r>
                <a:rPr lang="th-TH" b="1" i="1" dirty="0">
                  <a:latin typeface="EucrosiaUPC" pitchFamily="18" charset="-34"/>
                  <a:cs typeface="EucrosiaUPC" pitchFamily="18" charset="-34"/>
                </a:rPr>
                <a:t>ระบุชื่อยี่ห้อสิ่งของ ก็ให้ระบุได้</a:t>
              </a:r>
            </a:p>
            <a:p>
              <a:r>
                <a:rPr lang="th-TH" b="1" i="1" dirty="0">
                  <a:solidFill>
                    <a:srgbClr val="009900"/>
                  </a:solidFill>
                  <a:latin typeface="EucrosiaUPC" pitchFamily="18" charset="-34"/>
                  <a:cs typeface="EucrosiaUPC" pitchFamily="18" charset="-34"/>
                </a:rPr>
                <a:t>    </a:t>
              </a:r>
              <a:r>
                <a:rPr lang="th-TH" b="1" i="1" u="sng" dirty="0">
                  <a:solidFill>
                    <a:srgbClr val="009900"/>
                  </a:solidFill>
                  <a:latin typeface="EucrosiaUPC" pitchFamily="18" charset="-34"/>
                  <a:cs typeface="EucrosiaUPC" pitchFamily="18" charset="-34"/>
                </a:rPr>
                <a:t>แต่</a:t>
              </a:r>
              <a:r>
                <a:rPr lang="th-TH" b="1" i="1" dirty="0">
                  <a:solidFill>
                    <a:srgbClr val="009900"/>
                  </a:solidFill>
                  <a:latin typeface="EucrosiaUPC" pitchFamily="18" charset="-34"/>
                  <a:cs typeface="EucrosiaUPC" pitchFamily="18" charset="-34"/>
                </a:rPr>
                <a:t> ต้องให้มากยี่ห้อที่สุดเท่าที่จะสามารถ</a:t>
              </a:r>
            </a:p>
            <a:p>
              <a:r>
                <a:rPr lang="th-TH" b="1" i="1" dirty="0">
                  <a:solidFill>
                    <a:srgbClr val="009900"/>
                  </a:solidFill>
                  <a:latin typeface="EucrosiaUPC" pitchFamily="18" charset="-34"/>
                  <a:cs typeface="EucrosiaUPC" pitchFamily="18" charset="-34"/>
                </a:rPr>
                <a:t>ระบุได้ และสิ่งของที่มีคุณภาพเทียบเท่ากัน</a:t>
              </a:r>
            </a:p>
            <a:p>
              <a:r>
                <a:rPr lang="th-TH" b="1" i="1" dirty="0">
                  <a:solidFill>
                    <a:srgbClr val="009900"/>
                  </a:solidFill>
                  <a:latin typeface="EucrosiaUPC" pitchFamily="18" charset="-34"/>
                  <a:cs typeface="EucrosiaUPC" pitchFamily="18" charset="-34"/>
                </a:rPr>
                <a:t>ก็ให้ใช้ได้ด้วย</a:t>
              </a:r>
              <a:r>
                <a:rPr lang="th-TH" b="1" dirty="0">
                  <a:solidFill>
                    <a:srgbClr val="009900"/>
                  </a:solidFill>
                  <a:latin typeface="EucrosiaUPC" pitchFamily="18" charset="-34"/>
                  <a:cs typeface="EucrosiaUPC" pitchFamily="18" charset="-34"/>
                </a:rPr>
                <a:t>  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0" y="-26988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277" name="Rectangle 16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3600" b="1" i="1" dirty="0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3600" b="1" i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การระบุคุณลักษณะเฉพาะของสิ่งของหรือยี่ห้อ</a:t>
              </a:r>
              <a:r>
                <a:rPr lang="th-TH" sz="3600" b="1" i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สิ่งของ</a:t>
              </a:r>
            </a:p>
            <a:p>
              <a:pPr algn="ctr"/>
              <a:r>
                <a:rPr lang="th-TH" sz="3600" b="1" i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ในงานก่อสร้าง</a:t>
              </a:r>
              <a:endParaRPr lang="th-TH" sz="3600" b="1" i="1" dirty="0">
                <a:solidFill>
                  <a:srgbClr val="FFFF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1278" name="Rectangle 17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1279" name="Rectangle 18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1280" name="Rectangle 19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9" name="Oval 28"/>
          <p:cNvSpPr/>
          <p:nvPr/>
        </p:nvSpPr>
        <p:spPr>
          <a:xfrm rot="19162297">
            <a:off x="7535869" y="2089192"/>
            <a:ext cx="122413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เดิม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3528" y="6074132"/>
            <a:ext cx="5511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ปัจจุบันยังคงใช้บังคับอยู่ตาม พ.ร.บ. มาตรา 122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 rot="10800000">
            <a:off x="3132138" y="1773311"/>
            <a:ext cx="1008062" cy="863600"/>
          </a:xfrm>
          <a:custGeom>
            <a:avLst/>
            <a:gdLst>
              <a:gd name="T0" fmla="*/ 504031 w 21600"/>
              <a:gd name="T1" fmla="*/ 0 h 21600"/>
              <a:gd name="T2" fmla="*/ 0 w 21600"/>
              <a:gd name="T3" fmla="*/ 616874 h 21600"/>
              <a:gd name="T4" fmla="*/ 504031 w 21600"/>
              <a:gd name="T5" fmla="*/ 739258 h 21600"/>
              <a:gd name="T6" fmla="*/ 1008062 w 21600"/>
              <a:gd name="T7" fmla="*/ 61687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254 w 21600"/>
              <a:gd name="T13" fmla="*/ 12367 h 21600"/>
              <a:gd name="T14" fmla="*/ 19346 w 21600"/>
              <a:gd name="T15" fmla="*/ 1849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492"/>
                </a:lnTo>
                <a:lnTo>
                  <a:pt x="8657" y="6492"/>
                </a:lnTo>
                <a:lnTo>
                  <a:pt x="8657" y="12367"/>
                </a:lnTo>
                <a:lnTo>
                  <a:pt x="4544" y="12367"/>
                </a:lnTo>
                <a:lnTo>
                  <a:pt x="4544" y="9257"/>
                </a:lnTo>
                <a:lnTo>
                  <a:pt x="0" y="15429"/>
                </a:lnTo>
                <a:lnTo>
                  <a:pt x="4544" y="21600"/>
                </a:lnTo>
                <a:lnTo>
                  <a:pt x="4544" y="18490"/>
                </a:lnTo>
                <a:lnTo>
                  <a:pt x="17056" y="18490"/>
                </a:lnTo>
                <a:lnTo>
                  <a:pt x="17056" y="21600"/>
                </a:lnTo>
                <a:lnTo>
                  <a:pt x="21600" y="15429"/>
                </a:lnTo>
                <a:lnTo>
                  <a:pt x="17056" y="9257"/>
                </a:lnTo>
                <a:lnTo>
                  <a:pt x="17056" y="12367"/>
                </a:lnTo>
                <a:lnTo>
                  <a:pt x="12943" y="12367"/>
                </a:lnTo>
                <a:lnTo>
                  <a:pt x="12943" y="6492"/>
                </a:lnTo>
                <a:lnTo>
                  <a:pt x="15120" y="6492"/>
                </a:lnTo>
                <a:close/>
              </a:path>
            </a:pathLst>
          </a:custGeom>
          <a:solidFill>
            <a:srgbClr val="FF99CC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979712" y="2924299"/>
            <a:ext cx="3671887" cy="720725"/>
          </a:xfrm>
          <a:prstGeom prst="rect">
            <a:avLst/>
          </a:prstGeom>
          <a:solidFill>
            <a:srgbClr val="FFFF00"/>
          </a:solidFill>
          <a:ln w="38100" cmpd="dbl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th-TH" sz="3400">
                <a:latin typeface="EucrosiaUPC" pitchFamily="18" charset="-34"/>
                <a:cs typeface="EucrosiaUPC" pitchFamily="18" charset="-34"/>
              </a:rPr>
              <a:t>คุณลักษณะเฉพาะของสิ่งของ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11560" y="3573016"/>
            <a:ext cx="79216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4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*** </a:t>
            </a:r>
            <a:r>
              <a:rPr lang="th-TH" sz="3400" b="1" i="1" u="sng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ห้าม</a:t>
            </a:r>
            <a:r>
              <a:rPr lang="th-TH" sz="34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***</a:t>
            </a:r>
          </a:p>
          <a:p>
            <a:r>
              <a:rPr lang="th-TH" sz="3400" b="1" i="1" dirty="0">
                <a:latin typeface="EucrosiaUPC" pitchFamily="18" charset="-34"/>
                <a:cs typeface="EucrosiaUPC" pitchFamily="18" charset="-34"/>
              </a:rPr>
              <a:t>1. กำหนดให้ใกล้เคียงกับยี่ห้อใดยี่ห้อหนึ่ง</a:t>
            </a:r>
          </a:p>
          <a:p>
            <a:r>
              <a:rPr lang="th-TH" sz="3400" b="1" i="1" dirty="0">
                <a:latin typeface="EucrosiaUPC" pitchFamily="18" charset="-34"/>
                <a:cs typeface="EucrosiaUPC" pitchFamily="18" charset="-34"/>
              </a:rPr>
              <a:t>2. ระบุยี่ห้อสิ่งของที่จะซื้อ เว้นแต่ ที่มีข้อยกเว้นไว้ เช่น ยารักษาโรค</a:t>
            </a:r>
          </a:p>
          <a:p>
            <a:r>
              <a:rPr lang="th-TH" sz="3400" b="1" i="1" dirty="0">
                <a:latin typeface="EucrosiaUPC" pitchFamily="18" charset="-34"/>
                <a:cs typeface="EucrosiaUPC" pitchFamily="18" charset="-34"/>
              </a:rPr>
              <a:t>    เครื่องอะไหล่  เป็น</a:t>
            </a:r>
            <a:r>
              <a:rPr lang="th-TH" sz="3400" b="1" i="1" dirty="0" smtClean="0">
                <a:latin typeface="EucrosiaUPC" pitchFamily="18" charset="-34"/>
                <a:cs typeface="EucrosiaUPC" pitchFamily="18" charset="-34"/>
              </a:rPr>
              <a:t>ต้น</a:t>
            </a:r>
            <a:r>
              <a:rPr lang="th-TH" sz="3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3400" b="1" i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55650" y="1196752"/>
            <a:ext cx="7920038" cy="1584325"/>
            <a:chOff x="476" y="844"/>
            <a:chExt cx="4989" cy="998"/>
          </a:xfrm>
        </p:grpSpPr>
        <p:sp>
          <p:nvSpPr>
            <p:cNvPr id="12306" name="Rectangle 8"/>
            <p:cNvSpPr>
              <a:spLocks noChangeArrowheads="1"/>
            </p:cNvSpPr>
            <p:nvPr/>
          </p:nvSpPr>
          <p:spPr bwMode="auto">
            <a:xfrm>
              <a:off x="476" y="1027"/>
              <a:ext cx="1315" cy="589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th-TH" sz="3400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ซื้อ</a:t>
              </a:r>
              <a:endParaRPr lang="th-TH" sz="3400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2307" name="Rectangle 9"/>
            <p:cNvSpPr>
              <a:spLocks noChangeArrowheads="1"/>
            </p:cNvSpPr>
            <p:nvPr/>
          </p:nvSpPr>
          <p:spPr bwMode="auto">
            <a:xfrm>
              <a:off x="2789" y="844"/>
              <a:ext cx="2676" cy="998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th-TH" b="1" dirty="0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มติ ครม. ตามหนังสือ</a:t>
              </a:r>
            </a:p>
            <a:p>
              <a:pPr algn="ctr"/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ที่ สร 0403/ว 93 ลว. 7 พ.ย. 12 และ</a:t>
              </a:r>
            </a:p>
            <a:p>
              <a:pPr algn="ctr"/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ที่ สร 0203/ว 157 ลว. 27 ธ.ค. 19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0" y="-26988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2301" name="Rectangle 13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3200" b="1" i="1" dirty="0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3200" b="1" i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การระบุคุณลักษณะเฉพาะของสิ่งของหรือยี่ห้อสิ่งของ</a:t>
              </a:r>
            </a:p>
          </p:txBody>
        </p:sp>
        <p:sp>
          <p:nvSpPr>
            <p:cNvPr id="12302" name="Rectangle 14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sz="3200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2303" name="Rectangle 15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sz="3200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2304" name="Rectangle 16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sz="3200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043608" y="5693767"/>
            <a:ext cx="576151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ปัจจุบันกำหนดไว้ใน พ.ร.บ. มาตรา 9 แล้ว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84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395536" y="260649"/>
            <a:ext cx="8352928" cy="63094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th-TH" sz="4000" b="1" dirty="0" smtClean="0">
                <a:latin typeface="EucrosiaUPC" pitchFamily="18" charset="-34"/>
                <a:cs typeface="EucrosiaUPC" pitchFamily="18" charset="-34"/>
              </a:rPr>
              <a:t>หลักเกณฑ์ที่ต้องคำนึงถึง</a:t>
            </a:r>
          </a:p>
          <a:p>
            <a:pPr algn="r"/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เพื่อให้การกำหนดรายละเอียดคุณลักษณะเฉพาะมีมาตรฐาน และเป็นประโยชน์ต่อทางราชการ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หากพัสดุที่จะซื้อหรือจ้างใดมีประกาศกำหนดมาตรฐานผลิตภัณฑ์อุตสาหกรรม (</a:t>
            </a:r>
            <a:r>
              <a:rPr lang="th-TH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มอก.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แล้ว ให้กำหนดรายละเอียดคุณลักษณะเฉพาะของพัสดุที่จะซื้อหรือจ้าง หรือรายการในการก่อสร้างตาม </a:t>
            </a:r>
            <a:r>
              <a:rPr lang="th-TH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มอก.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หรือเพื่อความสะดวกจะระบุเฉพาะหมายเลขมาตรฐานก็ได้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หรือในกรณีพัสดุที่จะซื้อหรือจ้างใดยังไม่มีประกาศ </a:t>
            </a:r>
            <a:r>
              <a:rPr lang="th-TH" b="1" dirty="0" err="1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มอก.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แต่มีผู้ได้รับการจดทะเบียนผลิตภัณฑ์ไว้กับกระทรวงอุตสาหกรรมแล้ว ให้กำหนดรายละเอียดคุณลักษณะเฉพาะของพัสดุ หรือรายการในการก่อสร้างให้สอดคล้องกับรายละเอียดคุณลักษณะเฉพาะตามที่ระบุในคู่มือผู้ซื้อหรือใบแทรกคู่มือผู้ซื้อที่กระทรวงอุตสาหกรรมจัดทำขึ้น</a:t>
            </a:r>
            <a:endParaRPr lang="th-TH" b="1" dirty="0">
              <a:solidFill>
                <a:srgbClr val="006600"/>
              </a:solidFill>
            </a:endParaRPr>
          </a:p>
        </p:txBody>
      </p:sp>
      <p:cxnSp>
        <p:nvCxnSpPr>
          <p:cNvPr id="8" name="Elbow Connector 7"/>
          <p:cNvCxnSpPr/>
          <p:nvPr/>
        </p:nvCxnSpPr>
        <p:spPr>
          <a:xfrm flipV="1">
            <a:off x="395536" y="836712"/>
            <a:ext cx="8352928" cy="792088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95536" y="980728"/>
            <a:ext cx="8352928" cy="553998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3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การกำหนดคุณลักษณะเฉพาะของพัสดุ </a:t>
            </a:r>
            <a:r>
              <a:rPr lang="th-TH" altLang="th-TH" sz="3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(ตามระเบียบฯ ข้อ 21 วรรคสอง) </a:t>
            </a:r>
            <a:endParaRPr lang="th-TH" altLang="th-TH" sz="3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0" y="-26988"/>
            <a:ext cx="9144000" cy="5976938"/>
            <a:chOff x="0" y="-17"/>
            <a:chExt cx="5760" cy="3765"/>
          </a:xfrm>
        </p:grpSpPr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113" y="572"/>
              <a:ext cx="5556" cy="3176"/>
              <a:chOff x="113" y="572"/>
              <a:chExt cx="5556" cy="3176"/>
            </a:xfrm>
          </p:grpSpPr>
          <p:sp>
            <p:nvSpPr>
              <p:cNvPr id="13327" name="Rectangle 8"/>
              <p:cNvSpPr>
                <a:spLocks noChangeArrowheads="1"/>
              </p:cNvSpPr>
              <p:nvPr/>
            </p:nvSpPr>
            <p:spPr bwMode="auto">
              <a:xfrm>
                <a:off x="113" y="572"/>
                <a:ext cx="5489" cy="9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th-TH" sz="3000" b="1" i="1" dirty="0">
                    <a:solidFill>
                      <a:schemeClr val="folHlink"/>
                    </a:solidFill>
                    <a:latin typeface="EucrosiaUPC" pitchFamily="18" charset="-34"/>
                    <a:cs typeface="EucrosiaUPC" pitchFamily="18" charset="-34"/>
                  </a:rPr>
                  <a:t>       </a:t>
                </a:r>
                <a:r>
                  <a:rPr lang="th-TH" sz="2800" b="1" i="1" dirty="0" smtClean="0">
                    <a:solidFill>
                      <a:srgbClr val="CC0000"/>
                    </a:solidFill>
                    <a:latin typeface="EucrosiaUPC" pitchFamily="18" charset="-34"/>
                    <a:cs typeface="EucrosiaUPC" pitchFamily="18" charset="-34"/>
                  </a:rPr>
                  <a:t>มติ </a:t>
                </a:r>
                <a:r>
                  <a:rPr lang="th-TH" sz="2800" b="1" i="1" dirty="0">
                    <a:solidFill>
                      <a:srgbClr val="CC0000"/>
                    </a:solidFill>
                    <a:latin typeface="EucrosiaUPC" pitchFamily="18" charset="-34"/>
                    <a:cs typeface="EucrosiaUPC" pitchFamily="18" charset="-34"/>
                  </a:rPr>
                  <a:t>ครม. 21 เม.ย. 52  -  ด่วนที่สุด ที่ </a:t>
                </a:r>
                <a:r>
                  <a:rPr lang="th-TH" sz="2800" b="1" i="1" dirty="0" err="1">
                    <a:solidFill>
                      <a:srgbClr val="CC0000"/>
                    </a:solidFill>
                    <a:latin typeface="EucrosiaUPC" pitchFamily="18" charset="-34"/>
                    <a:cs typeface="EucrosiaUPC" pitchFamily="18" charset="-34"/>
                  </a:rPr>
                  <a:t>นร</a:t>
                </a:r>
                <a:r>
                  <a:rPr lang="th-TH" sz="2800" b="1" i="1" dirty="0">
                    <a:solidFill>
                      <a:srgbClr val="CC0000"/>
                    </a:solidFill>
                    <a:latin typeface="EucrosiaUPC" pitchFamily="18" charset="-34"/>
                    <a:cs typeface="EucrosiaUPC" pitchFamily="18" charset="-34"/>
                  </a:rPr>
                  <a:t> 0505/ว 89 </a:t>
                </a:r>
                <a:r>
                  <a:rPr lang="th-TH" sz="2800" b="1" i="1" dirty="0" err="1">
                    <a:solidFill>
                      <a:srgbClr val="CC0000"/>
                    </a:solidFill>
                    <a:latin typeface="EucrosiaUPC" pitchFamily="18" charset="-34"/>
                    <a:cs typeface="EucrosiaUPC" pitchFamily="18" charset="-34"/>
                  </a:rPr>
                  <a:t>ลว.</a:t>
                </a:r>
                <a:r>
                  <a:rPr lang="th-TH" sz="2800" b="1" i="1" dirty="0">
                    <a:solidFill>
                      <a:srgbClr val="CC0000"/>
                    </a:solidFill>
                    <a:latin typeface="EucrosiaUPC" pitchFamily="18" charset="-34"/>
                    <a:cs typeface="EucrosiaUPC" pitchFamily="18" charset="-34"/>
                  </a:rPr>
                  <a:t> 28 เม.ย. 52</a:t>
                </a:r>
                <a:r>
                  <a:rPr lang="th-TH" sz="2800" b="1" i="1" dirty="0">
                    <a:latin typeface="EucrosiaUPC" pitchFamily="18" charset="-34"/>
                    <a:cs typeface="EucrosiaUPC" pitchFamily="18" charset="-34"/>
                  </a:rPr>
                  <a:t> </a:t>
                </a:r>
                <a:r>
                  <a:rPr lang="th-TH" sz="2800" b="1" i="1" dirty="0">
                    <a:solidFill>
                      <a:srgbClr val="006600"/>
                    </a:solidFill>
                    <a:latin typeface="EucrosiaUPC" pitchFamily="18" charset="-34"/>
                    <a:cs typeface="EucrosiaUPC" pitchFamily="18" charset="-34"/>
                  </a:rPr>
                  <a:t>**</a:t>
                </a:r>
              </a:p>
              <a:p>
                <a:pPr algn="ctr"/>
                <a:r>
                  <a:rPr lang="th-TH" sz="3000" b="1" i="1" dirty="0">
                    <a:latin typeface="EucrosiaUPC" pitchFamily="18" charset="-34"/>
                    <a:cs typeface="EucrosiaUPC" pitchFamily="18" charset="-34"/>
                  </a:rPr>
                  <a:t>     </a:t>
                </a:r>
                <a:r>
                  <a:rPr lang="th-TH" sz="2800" b="1" i="1" dirty="0">
                    <a:latin typeface="EucrosiaUPC" pitchFamily="18" charset="-34"/>
                    <a:cs typeface="EucrosiaUPC" pitchFamily="18" charset="-34"/>
                  </a:rPr>
                  <a:t>เรื่อง ข้อเสนอมาตรการเพื่อลดผลกระทบจากปัญหาวิกฤตเศรษฐกิจ ต่อภาค</a:t>
                </a:r>
              </a:p>
              <a:p>
                <a:pPr algn="ctr"/>
                <a:r>
                  <a:rPr lang="th-TH" sz="2800" b="1" i="1" dirty="0">
                    <a:latin typeface="EucrosiaUPC" pitchFamily="18" charset="-34"/>
                    <a:cs typeface="EucrosiaUPC" pitchFamily="18" charset="-34"/>
                  </a:rPr>
                  <a:t>    อุตสาหกรรมไทย </a:t>
                </a:r>
                <a:r>
                  <a:rPr lang="th-TH" sz="2800" b="1" i="1" dirty="0">
                    <a:solidFill>
                      <a:srgbClr val="CC0000"/>
                    </a:solidFill>
                    <a:latin typeface="EucrosiaUPC" pitchFamily="18" charset="-34"/>
                    <a:cs typeface="EucrosiaUPC" pitchFamily="18" charset="-34"/>
                  </a:rPr>
                  <a:t>(การใช้พัสดุที่ผลิตในประเทศหรือเป็นกิจการของคนไทย)</a:t>
                </a:r>
              </a:p>
            </p:txBody>
          </p:sp>
          <p:sp>
            <p:nvSpPr>
              <p:cNvPr id="13328" name="AutoShape 9"/>
              <p:cNvSpPr>
                <a:spLocks noChangeArrowheads="1"/>
              </p:cNvSpPr>
              <p:nvPr/>
            </p:nvSpPr>
            <p:spPr bwMode="auto">
              <a:xfrm>
                <a:off x="1247" y="1752"/>
                <a:ext cx="3311" cy="1769"/>
              </a:xfrm>
              <a:custGeom>
                <a:avLst/>
                <a:gdLst>
                  <a:gd name="T0" fmla="*/ 3311 w 21600"/>
                  <a:gd name="T1" fmla="*/ 885 h 21600"/>
                  <a:gd name="T2" fmla="*/ 1656 w 21600"/>
                  <a:gd name="T3" fmla="*/ 1769 h 21600"/>
                  <a:gd name="T4" fmla="*/ 0 w 21600"/>
                  <a:gd name="T5" fmla="*/ 885 h 21600"/>
                  <a:gd name="T6" fmla="*/ 1656 w 21600"/>
                  <a:gd name="T7" fmla="*/ 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5402 w 21600"/>
                  <a:gd name="T13" fmla="*/ 5397 h 21600"/>
                  <a:gd name="T14" fmla="*/ 16198 w 21600"/>
                  <a:gd name="T15" fmla="*/ 1620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5400"/>
                    </a:moveTo>
                    <a:lnTo>
                      <a:pt x="9450" y="5400"/>
                    </a:lnTo>
                    <a:lnTo>
                      <a:pt x="9450" y="2700"/>
                    </a:lnTo>
                    <a:lnTo>
                      <a:pt x="8100" y="2700"/>
                    </a:lnTo>
                    <a:lnTo>
                      <a:pt x="10800" y="0"/>
                    </a:lnTo>
                    <a:lnTo>
                      <a:pt x="13500" y="2700"/>
                    </a:lnTo>
                    <a:lnTo>
                      <a:pt x="12150" y="2700"/>
                    </a:lnTo>
                    <a:lnTo>
                      <a:pt x="12150" y="5400"/>
                    </a:lnTo>
                    <a:lnTo>
                      <a:pt x="16200" y="5400"/>
                    </a:lnTo>
                    <a:lnTo>
                      <a:pt x="16200" y="9450"/>
                    </a:lnTo>
                    <a:lnTo>
                      <a:pt x="18900" y="9450"/>
                    </a:lnTo>
                    <a:lnTo>
                      <a:pt x="18900" y="8100"/>
                    </a:lnTo>
                    <a:lnTo>
                      <a:pt x="21600" y="10800"/>
                    </a:lnTo>
                    <a:lnTo>
                      <a:pt x="18900" y="13500"/>
                    </a:lnTo>
                    <a:lnTo>
                      <a:pt x="18900" y="12150"/>
                    </a:lnTo>
                    <a:lnTo>
                      <a:pt x="16200" y="12150"/>
                    </a:lnTo>
                    <a:lnTo>
                      <a:pt x="16200" y="16200"/>
                    </a:lnTo>
                    <a:lnTo>
                      <a:pt x="12150" y="16200"/>
                    </a:lnTo>
                    <a:lnTo>
                      <a:pt x="12150" y="18900"/>
                    </a:lnTo>
                    <a:lnTo>
                      <a:pt x="13500" y="18900"/>
                    </a:lnTo>
                    <a:lnTo>
                      <a:pt x="10800" y="21600"/>
                    </a:lnTo>
                    <a:lnTo>
                      <a:pt x="8100" y="18900"/>
                    </a:lnTo>
                    <a:lnTo>
                      <a:pt x="9450" y="18900"/>
                    </a:lnTo>
                    <a:lnTo>
                      <a:pt x="9450" y="16200"/>
                    </a:lnTo>
                    <a:lnTo>
                      <a:pt x="5400" y="16200"/>
                    </a:lnTo>
                    <a:lnTo>
                      <a:pt x="5400" y="12150"/>
                    </a:lnTo>
                    <a:lnTo>
                      <a:pt x="2700" y="12150"/>
                    </a:lnTo>
                    <a:lnTo>
                      <a:pt x="2700" y="13500"/>
                    </a:lnTo>
                    <a:lnTo>
                      <a:pt x="0" y="10800"/>
                    </a:lnTo>
                    <a:lnTo>
                      <a:pt x="2700" y="8100"/>
                    </a:lnTo>
                    <a:lnTo>
                      <a:pt x="2700" y="9450"/>
                    </a:lnTo>
                    <a:lnTo>
                      <a:pt x="5400" y="9450"/>
                    </a:lnTo>
                    <a:close/>
                  </a:path>
                </a:pathLst>
              </a:custGeom>
              <a:solidFill>
                <a:srgbClr val="FFFF00">
                  <a:alpha val="47058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/>
              <a:p>
                <a:pPr algn="ctr"/>
                <a:r>
                  <a:rPr lang="th-TH" sz="2800" b="1" dirty="0">
                    <a:solidFill>
                      <a:srgbClr val="CC0000"/>
                    </a:solidFill>
                    <a:latin typeface="EucrosiaUPC" pitchFamily="18" charset="-34"/>
                    <a:cs typeface="EucrosiaUPC" pitchFamily="18" charset="-34"/>
                  </a:rPr>
                  <a:t>ระเบียบพัสดุฯ 35 ข้อ 16</a:t>
                </a:r>
              </a:p>
              <a:p>
                <a:pPr algn="ctr"/>
                <a:endParaRPr lang="th-TH" sz="2800" b="1" dirty="0">
                  <a:latin typeface="EucrosiaUPC" pitchFamily="18" charset="-34"/>
                  <a:cs typeface="EucrosiaUPC" pitchFamily="18" charset="-34"/>
                </a:endParaRPr>
              </a:p>
              <a:p>
                <a:pPr algn="ctr"/>
                <a:r>
                  <a:rPr lang="th-TH" sz="2400" b="1" dirty="0">
                    <a:solidFill>
                      <a:srgbClr val="CC0000"/>
                    </a:solidFill>
                    <a:latin typeface="EucrosiaUPC" pitchFamily="18" charset="-34"/>
                    <a:cs typeface="EucrosiaUPC" pitchFamily="18" charset="-34"/>
                  </a:rPr>
                  <a:t>มติ ครม. 29 พ.ค. 50 (ว.83)</a:t>
                </a:r>
              </a:p>
            </p:txBody>
          </p:sp>
          <p:sp>
            <p:nvSpPr>
              <p:cNvPr id="13329" name="Rectangle 10"/>
              <p:cNvSpPr>
                <a:spLocks noChangeArrowheads="1"/>
              </p:cNvSpPr>
              <p:nvPr/>
            </p:nvSpPr>
            <p:spPr bwMode="auto">
              <a:xfrm>
                <a:off x="2290" y="1480"/>
                <a:ext cx="1225" cy="271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2800" b="1" dirty="0">
                    <a:solidFill>
                      <a:srgbClr val="0000FF"/>
                    </a:solidFill>
                    <a:latin typeface="EucrosiaUPC" pitchFamily="18" charset="-34"/>
                    <a:cs typeface="EucrosiaUPC" pitchFamily="18" charset="-34"/>
                  </a:rPr>
                  <a:t>ส่วนราชการ</a:t>
                </a:r>
              </a:p>
            </p:txBody>
          </p:sp>
          <p:sp>
            <p:nvSpPr>
              <p:cNvPr id="13330" name="Rectangle 11"/>
              <p:cNvSpPr>
                <a:spLocks noChangeArrowheads="1"/>
              </p:cNvSpPr>
              <p:nvPr/>
            </p:nvSpPr>
            <p:spPr bwMode="auto">
              <a:xfrm>
                <a:off x="4649" y="2387"/>
                <a:ext cx="907" cy="590"/>
              </a:xfrm>
              <a:prstGeom prst="rect">
                <a:avLst/>
              </a:prstGeom>
              <a:noFill/>
              <a:ln w="38100" cmpd="dbl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2800" b="1">
                    <a:solidFill>
                      <a:srgbClr val="006600"/>
                    </a:solidFill>
                    <a:latin typeface="EucrosiaUPC" pitchFamily="18" charset="-34"/>
                    <a:cs typeface="EucrosiaUPC" pitchFamily="18" charset="-34"/>
                  </a:rPr>
                  <a:t>องค์ปกครอง</a:t>
                </a:r>
              </a:p>
              <a:p>
                <a:pPr algn="ctr"/>
                <a:r>
                  <a:rPr lang="th-TH" sz="2800" b="1">
                    <a:solidFill>
                      <a:srgbClr val="006600"/>
                    </a:solidFill>
                    <a:latin typeface="EucrosiaUPC" pitchFamily="18" charset="-34"/>
                    <a:cs typeface="EucrosiaUPC" pitchFamily="18" charset="-34"/>
                  </a:rPr>
                  <a:t>ส่วนท้องถิ่น</a:t>
                </a:r>
              </a:p>
            </p:txBody>
          </p:sp>
          <p:sp>
            <p:nvSpPr>
              <p:cNvPr id="13331" name="Rectangle 12"/>
              <p:cNvSpPr>
                <a:spLocks noChangeArrowheads="1"/>
              </p:cNvSpPr>
              <p:nvPr/>
            </p:nvSpPr>
            <p:spPr bwMode="auto">
              <a:xfrm>
                <a:off x="113" y="2386"/>
                <a:ext cx="1089" cy="590"/>
              </a:xfrm>
              <a:prstGeom prst="rect">
                <a:avLst/>
              </a:prstGeom>
              <a:noFill/>
              <a:ln w="38100" cmpd="dbl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2800" b="1">
                    <a:solidFill>
                      <a:srgbClr val="006600"/>
                    </a:solidFill>
                    <a:latin typeface="EucrosiaUPC" pitchFamily="18" charset="-34"/>
                    <a:cs typeface="EucrosiaUPC" pitchFamily="18" charset="-34"/>
                  </a:rPr>
                  <a:t>รัฐวิสาหกิจและ</a:t>
                </a:r>
              </a:p>
              <a:p>
                <a:pPr algn="ctr"/>
                <a:r>
                  <a:rPr lang="th-TH" sz="2800" b="1">
                    <a:solidFill>
                      <a:srgbClr val="006600"/>
                    </a:solidFill>
                    <a:latin typeface="EucrosiaUPC" pitchFamily="18" charset="-34"/>
                    <a:cs typeface="EucrosiaUPC" pitchFamily="18" charset="-34"/>
                  </a:rPr>
                  <a:t>องค์การมหาชน</a:t>
                </a:r>
              </a:p>
            </p:txBody>
          </p:sp>
          <p:sp>
            <p:nvSpPr>
              <p:cNvPr id="13332" name="Rectangle 13"/>
              <p:cNvSpPr>
                <a:spLocks noChangeArrowheads="1"/>
              </p:cNvSpPr>
              <p:nvPr/>
            </p:nvSpPr>
            <p:spPr bwMode="auto">
              <a:xfrm>
                <a:off x="113" y="3521"/>
                <a:ext cx="5556" cy="227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2000" b="1" dirty="0">
                    <a:latin typeface="EucrosiaUPC" pitchFamily="18" charset="-34"/>
                    <a:cs typeface="EucrosiaUPC" pitchFamily="18" charset="-34"/>
                  </a:rPr>
                  <a:t>ไม่ให้ขัดหรือแย้ง กับข้อตกลงระหว่าง</a:t>
                </a:r>
                <a:r>
                  <a:rPr lang="th-TH" sz="2000" b="1" dirty="0" smtClean="0">
                    <a:latin typeface="EucrosiaUPC" pitchFamily="18" charset="-34"/>
                    <a:cs typeface="EucrosiaUPC" pitchFamily="18" charset="-34"/>
                  </a:rPr>
                  <a:t>ประเทศ </a:t>
                </a:r>
                <a:r>
                  <a:rPr lang="en-US" sz="2000" b="1" i="1" dirty="0" smtClean="0">
                    <a:solidFill>
                      <a:srgbClr val="0000FF"/>
                    </a:solidFill>
                    <a:latin typeface="EucrosiaUPC" pitchFamily="18" charset="-34"/>
                    <a:cs typeface="EucrosiaUPC" pitchFamily="18" charset="-34"/>
                  </a:rPr>
                  <a:t>Ex.</a:t>
                </a:r>
                <a:r>
                  <a:rPr lang="th-TH" sz="2000" b="1" i="1" dirty="0" smtClean="0">
                    <a:solidFill>
                      <a:srgbClr val="0000FF"/>
                    </a:solidFill>
                    <a:latin typeface="EucrosiaUPC" pitchFamily="18" charset="-34"/>
                    <a:cs typeface="EucrosiaUPC" pitchFamily="18" charset="-34"/>
                  </a:rPr>
                  <a:t> </a:t>
                </a:r>
                <a:r>
                  <a:rPr lang="th-TH" sz="2000" b="1" i="1" dirty="0">
                    <a:solidFill>
                      <a:srgbClr val="0000FF"/>
                    </a:solidFill>
                    <a:latin typeface="EucrosiaUPC" pitchFamily="18" charset="-34"/>
                    <a:cs typeface="EucrosiaUPC" pitchFamily="18" charset="-34"/>
                  </a:rPr>
                  <a:t>ข้อตกลงขององค์การการค้าโลก การประกวดราคานานาชาติ เป็นต้น</a:t>
                </a:r>
              </a:p>
            </p:txBody>
          </p:sp>
          <p:sp>
            <p:nvSpPr>
              <p:cNvPr id="13333" name="Oval 14"/>
              <p:cNvSpPr>
                <a:spLocks noChangeArrowheads="1"/>
              </p:cNvSpPr>
              <p:nvPr/>
            </p:nvSpPr>
            <p:spPr bwMode="auto">
              <a:xfrm>
                <a:off x="2789" y="2523"/>
                <a:ext cx="227" cy="227"/>
              </a:xfrm>
              <a:prstGeom prst="ellipse">
                <a:avLst/>
              </a:prstGeom>
              <a:solidFill>
                <a:srgbClr val="CC0000"/>
              </a:solidFill>
              <a:ln w="9525">
                <a:noFill/>
                <a:round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none" anchor="ctr"/>
              <a:lstStyle/>
              <a:p>
                <a:pPr algn="ctr"/>
                <a:r>
                  <a:rPr lang="th-TH" b="1">
                    <a:solidFill>
                      <a:schemeClr val="bg1"/>
                    </a:solidFill>
                    <a:latin typeface="EucrosiaUPC" pitchFamily="18" charset="-34"/>
                    <a:cs typeface="EucrosiaUPC" pitchFamily="18" charset="-34"/>
                  </a:rPr>
                  <a:t>+</a:t>
                </a:r>
              </a:p>
            </p:txBody>
          </p:sp>
          <p:sp>
            <p:nvSpPr>
              <p:cNvPr id="13334" name="Rectangle 15"/>
              <p:cNvSpPr>
                <a:spLocks noChangeArrowheads="1"/>
              </p:cNvSpPr>
              <p:nvPr/>
            </p:nvSpPr>
            <p:spPr bwMode="auto">
              <a:xfrm>
                <a:off x="2562" y="1888"/>
                <a:ext cx="680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2600" b="1" dirty="0">
                    <a:latin typeface="EucrosiaUPC" pitchFamily="18" charset="-34"/>
                    <a:cs typeface="EucrosiaUPC" pitchFamily="18" charset="-34"/>
                  </a:rPr>
                  <a:t>เคร่งครัด</a:t>
                </a:r>
              </a:p>
            </p:txBody>
          </p:sp>
          <p:sp>
            <p:nvSpPr>
              <p:cNvPr id="13335" name="Rectangle 16"/>
              <p:cNvSpPr>
                <a:spLocks noChangeArrowheads="1"/>
              </p:cNvSpPr>
              <p:nvPr/>
            </p:nvSpPr>
            <p:spPr bwMode="auto">
              <a:xfrm>
                <a:off x="1202" y="2523"/>
                <a:ext cx="998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2600" b="1" dirty="0">
                    <a:latin typeface="EucrosiaUPC" pitchFamily="18" charset="-34"/>
                    <a:cs typeface="EucrosiaUPC" pitchFamily="18" charset="-34"/>
                  </a:rPr>
                  <a:t>ขอความร่วมมือ</a:t>
                </a:r>
              </a:p>
            </p:txBody>
          </p:sp>
          <p:sp>
            <p:nvSpPr>
              <p:cNvPr id="13336" name="Rectangle 18"/>
              <p:cNvSpPr>
                <a:spLocks noChangeArrowheads="1"/>
              </p:cNvSpPr>
              <p:nvPr/>
            </p:nvSpPr>
            <p:spPr bwMode="auto">
              <a:xfrm>
                <a:off x="3651" y="2523"/>
                <a:ext cx="998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2600" b="1" dirty="0">
                    <a:latin typeface="EucrosiaUPC" pitchFamily="18" charset="-34"/>
                    <a:cs typeface="EucrosiaUPC" pitchFamily="18" charset="-34"/>
                  </a:rPr>
                  <a:t>ขอความร่วมมือ</a:t>
                </a:r>
              </a:p>
            </p:txBody>
          </p:sp>
          <p:sp>
            <p:nvSpPr>
              <p:cNvPr id="13337" name="Rectangle 19"/>
              <p:cNvSpPr>
                <a:spLocks noChangeArrowheads="1"/>
              </p:cNvSpPr>
              <p:nvPr/>
            </p:nvSpPr>
            <p:spPr bwMode="auto">
              <a:xfrm>
                <a:off x="2562" y="3158"/>
                <a:ext cx="726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2600" b="1" dirty="0">
                    <a:latin typeface="EucrosiaUPC" pitchFamily="18" charset="-34"/>
                    <a:cs typeface="EucrosiaUPC" pitchFamily="18" charset="-34"/>
                  </a:rPr>
                  <a:t>ระวัง</a:t>
                </a:r>
              </a:p>
            </p:txBody>
          </p:sp>
        </p:grpSp>
        <p:sp>
          <p:nvSpPr>
            <p:cNvPr id="13322" name="Rectangle 29"/>
            <p:cNvSpPr>
              <a:spLocks noChangeArrowheads="1"/>
            </p:cNvSpPr>
            <p:nvPr/>
          </p:nvSpPr>
          <p:spPr bwMode="auto">
            <a:xfrm>
              <a:off x="0" y="-17"/>
              <a:ext cx="4604" cy="588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400" b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การ</a:t>
              </a:r>
              <a:r>
                <a:rPr lang="th-TH" sz="44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ใช้พัสดุที่ผลิตในประเทศ</a:t>
              </a:r>
            </a:p>
          </p:txBody>
        </p:sp>
        <p:sp>
          <p:nvSpPr>
            <p:cNvPr id="13323" name="Rectangle 30"/>
            <p:cNvSpPr>
              <a:spLocks noChangeArrowheads="1"/>
            </p:cNvSpPr>
            <p:nvPr/>
          </p:nvSpPr>
          <p:spPr bwMode="auto">
            <a:xfrm>
              <a:off x="5556" y="-17"/>
              <a:ext cx="204" cy="589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3324" name="Rectangle 31"/>
            <p:cNvSpPr>
              <a:spLocks noChangeArrowheads="1"/>
            </p:cNvSpPr>
            <p:nvPr/>
          </p:nvSpPr>
          <p:spPr bwMode="auto">
            <a:xfrm>
              <a:off x="4649" y="-17"/>
              <a:ext cx="454" cy="588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3325" name="Rectangle 32"/>
            <p:cNvSpPr>
              <a:spLocks noChangeArrowheads="1"/>
            </p:cNvSpPr>
            <p:nvPr/>
          </p:nvSpPr>
          <p:spPr bwMode="auto">
            <a:xfrm>
              <a:off x="5148" y="-17"/>
              <a:ext cx="363" cy="588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250826" y="908050"/>
            <a:ext cx="574675" cy="579438"/>
            <a:chOff x="67" y="2158"/>
            <a:chExt cx="362" cy="365"/>
          </a:xfrm>
        </p:grpSpPr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67" y="2160"/>
              <a:ext cx="362" cy="363"/>
              <a:chOff x="548" y="1920"/>
              <a:chExt cx="1676" cy="1680"/>
            </a:xfrm>
          </p:grpSpPr>
          <p:sp>
            <p:nvSpPr>
              <p:cNvPr id="13319" name="Oval 9"/>
              <p:cNvSpPr>
                <a:spLocks noChangeArrowheads="1"/>
              </p:cNvSpPr>
              <p:nvPr/>
            </p:nvSpPr>
            <p:spPr bwMode="gray">
              <a:xfrm>
                <a:off x="548" y="1920"/>
                <a:ext cx="1676" cy="168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42E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h-TH" sz="1800" b="1">
                  <a:latin typeface="EucrosiaUPC" pitchFamily="18" charset="-34"/>
                  <a:cs typeface="EucrosiaUPC" pitchFamily="18" charset="-34"/>
                </a:endParaRPr>
              </a:p>
            </p:txBody>
          </p:sp>
          <p:sp>
            <p:nvSpPr>
              <p:cNvPr id="13320" name="Freeform 10"/>
              <p:cNvSpPr>
                <a:spLocks/>
              </p:cNvSpPr>
              <p:nvPr/>
            </p:nvSpPr>
            <p:spPr bwMode="gray">
              <a:xfrm>
                <a:off x="760" y="1948"/>
                <a:ext cx="1294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h-TH" sz="1800" b="1"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  <p:sp>
          <p:nvSpPr>
            <p:cNvPr id="13318" name="Text Box 11"/>
            <p:cNvSpPr txBox="1">
              <a:spLocks noChangeArrowheads="1"/>
            </p:cNvSpPr>
            <p:nvPr/>
          </p:nvSpPr>
          <p:spPr bwMode="gray">
            <a:xfrm>
              <a:off x="158" y="2158"/>
              <a:ext cx="22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3200" b="1" dirty="0">
                  <a:latin typeface="EucrosiaUPC" pitchFamily="18" charset="-34"/>
                  <a:cs typeface="EucrosiaUPC" pitchFamily="18" charset="-34"/>
                </a:rPr>
                <a:t>1</a:t>
              </a:r>
              <a:endParaRPr lang="en-US" sz="3200" b="1" dirty="0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24" name="Oval 23"/>
          <p:cNvSpPr/>
          <p:nvPr/>
        </p:nvSpPr>
        <p:spPr>
          <a:xfrm rot="19162297">
            <a:off x="7391853" y="2449232"/>
            <a:ext cx="122413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เดิม</a:t>
            </a:r>
            <a:endParaRPr lang="th-TH" b="1" dirty="0">
              <a:solidFill>
                <a:srgbClr val="FF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95536" y="6093296"/>
            <a:ext cx="5511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ปัจจุบันยังคงใช้บังคับอยู่ตาม พ.ร.บ. มาตรา 122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410989"/>
            <a:ext cx="8424862" cy="5186363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h-TH" sz="2800" b="1" i="1" dirty="0" smtClean="0">
                <a:solidFill>
                  <a:srgbClr val="FF66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8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มติ ครม. 29 พ.ค. 50  -  ที่ นร 0505/ว 83 ลว. 30 พ.ค. 50</a:t>
            </a:r>
            <a:r>
              <a:rPr lang="th-TH" sz="2800" b="1" i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800" b="1" i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**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1. การจัดหาพัสดุที่มีผลิตในประเทศ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2800" b="1" dirty="0" smtClean="0">
                <a:solidFill>
                  <a:srgbClr val="990000"/>
                </a:solidFill>
                <a:latin typeface="EucrosiaUPC" pitchFamily="18" charset="-34"/>
                <a:cs typeface="EucrosiaUPC" pitchFamily="18" charset="-34"/>
              </a:rPr>
              <a:t>        </a:t>
            </a: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1.1 ให้หน่วยงานของรัฐใช้พัสดุที่ผลิตในประเทศ และ</a:t>
            </a:r>
            <a:r>
              <a:rPr lang="th-TH" sz="28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ถือปฏิบัติตาม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28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             ระเบียบหรือข้อบังคับว่าด้วยการพัสดุของหน่วยงานผู้ดำเนินการ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28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             ในส่วนที่เกี่ยวข้องอย่างเคร่งครัด</a:t>
            </a:r>
            <a:endParaRPr lang="en-US" sz="2800" b="1" i="1" dirty="0" smtClean="0">
              <a:solidFill>
                <a:srgbClr val="CC0000"/>
              </a:solidFill>
              <a:latin typeface="EucrosiaUPC" pitchFamily="18" charset="-34"/>
              <a:cs typeface="EucrosiaUPC" pitchFamily="18" charset="-34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     </a:t>
            </a: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ถ้าไม่มีพัสดุที่ผลิตในประเทศ ให้จัดหาตามหลักเกณฑ์ปกติ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</a:t>
            </a:r>
            <a:r>
              <a:rPr lang="th-TH" sz="2800" b="1" dirty="0" smtClean="0">
                <a:latin typeface="EucrosiaUPC" pitchFamily="18" charset="-34"/>
                <a:cs typeface="EucrosiaUPC" pitchFamily="18" charset="-34"/>
              </a:rPr>
              <a:t>1.2 กรณีต่อไปนี้ ให้เสนอรัฐมนตรีพิจารณา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2800" b="1" dirty="0" smtClean="0">
                <a:latin typeface="EucrosiaUPC" pitchFamily="18" charset="-34"/>
                <a:cs typeface="EucrosiaUPC" pitchFamily="18" charset="-34"/>
              </a:rPr>
              <a:t>               </a:t>
            </a:r>
            <a:r>
              <a:rPr lang="th-TH" sz="2800" b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**</a:t>
            </a:r>
            <a:r>
              <a:rPr lang="th-TH" sz="2800" b="1" dirty="0" smtClean="0">
                <a:solidFill>
                  <a:srgbClr val="FF66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800" b="1" dirty="0" smtClean="0">
                <a:latin typeface="EucrosiaUPC" pitchFamily="18" charset="-34"/>
                <a:cs typeface="EucrosiaUPC" pitchFamily="18" charset="-34"/>
              </a:rPr>
              <a:t>ถ้ามีพัสดุที่ผลิตในประเทศ แต่ไม่เพียงพอต่อความต้องการ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2800" b="1" dirty="0" smtClean="0">
                <a:latin typeface="EucrosiaUPC" pitchFamily="18" charset="-34"/>
                <a:cs typeface="EucrosiaUPC" pitchFamily="18" charset="-34"/>
              </a:rPr>
              <a:t>    ในประเทศ หรือมีน้อยราย หรือจำเป็นต้องใช้พัสดุที่ผลิตจากต่างประเทศ หรือจะต้องนำเข้าจากต่างประเทศในกรณีเป็นประโยชน์ยิ่งกว่า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42068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4346" name="Rectangle 31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400" b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การ</a:t>
              </a:r>
              <a:r>
                <a:rPr lang="th-TH" sz="44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ใช้พัสดุที่ผลิตในประเทศ</a:t>
              </a:r>
            </a:p>
          </p:txBody>
        </p:sp>
        <p:sp>
          <p:nvSpPr>
            <p:cNvPr id="14347" name="Rectangle 32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4348" name="Rectangle 33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4349" name="Rectangle 34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467544" y="1341438"/>
            <a:ext cx="574675" cy="579437"/>
            <a:chOff x="385" y="2158"/>
            <a:chExt cx="362" cy="365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385" y="2160"/>
              <a:ext cx="362" cy="363"/>
              <a:chOff x="2016" y="1920"/>
              <a:chExt cx="1680" cy="1680"/>
            </a:xfrm>
          </p:grpSpPr>
          <p:sp>
            <p:nvSpPr>
              <p:cNvPr id="14344" name="Oval 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42E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h-TH" sz="1800" b="1">
                  <a:latin typeface="EucrosiaUPC" pitchFamily="18" charset="-34"/>
                  <a:cs typeface="EucrosiaUPC" pitchFamily="18" charset="-34"/>
                </a:endParaRPr>
              </a:p>
            </p:txBody>
          </p:sp>
          <p:sp>
            <p:nvSpPr>
              <p:cNvPr id="14345" name="Freeform 10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h-TH" sz="1800" b="1"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  <p:sp>
          <p:nvSpPr>
            <p:cNvPr id="14343" name="Text Box 11"/>
            <p:cNvSpPr txBox="1">
              <a:spLocks noChangeArrowheads="1"/>
            </p:cNvSpPr>
            <p:nvPr/>
          </p:nvSpPr>
          <p:spPr bwMode="gray">
            <a:xfrm>
              <a:off x="476" y="2158"/>
              <a:ext cx="22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3200" b="1">
                  <a:latin typeface="EucrosiaUPC" pitchFamily="18" charset="-34"/>
                  <a:cs typeface="EucrosiaUPC" pitchFamily="18" charset="-34"/>
                </a:rPr>
                <a:t>2</a:t>
              </a:r>
              <a:endParaRPr lang="en-US" sz="3200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3" name="Oval 12"/>
          <p:cNvSpPr/>
          <p:nvPr/>
        </p:nvSpPr>
        <p:spPr>
          <a:xfrm rot="19162297">
            <a:off x="7656803" y="376320"/>
            <a:ext cx="122413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เดิม</a:t>
            </a:r>
            <a:endParaRPr lang="th-TH" b="1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95536" y="6093296"/>
            <a:ext cx="5511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ปัจจุบันยังคงใช้บังคับอยู่ตาม พ.ร.บ. มาตรา 122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412875"/>
            <a:ext cx="8640762" cy="1223963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th-TH" b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i="1" dirty="0" smtClean="0">
                <a:latin typeface="EucrosiaUPC" pitchFamily="18" charset="-34"/>
                <a:cs typeface="EucrosiaUPC" pitchFamily="18" charset="-34"/>
              </a:rPr>
              <a:t>ข้อยกเว้น</a:t>
            </a:r>
            <a:r>
              <a:rPr lang="th-TH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การจัดหาที่มีวงเงินไม่สูง ให้เป็นความรับผิดชอบของ หัวหน้า </a:t>
            </a:r>
          </a:p>
          <a:p>
            <a:pPr eaLnBrk="1" hangingPunct="1">
              <a:buFontTx/>
              <a:buNone/>
            </a:pPr>
            <a:r>
              <a:rPr lang="th-TH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             หน่วยงานของรัฐ ที่จะพิจารณาอนุมัติได้ 2 กรณี ดังนี้</a:t>
            </a:r>
            <a:endParaRPr lang="th-TH" b="1" i="1" u="sng" dirty="0" smtClean="0">
              <a:solidFill>
                <a:srgbClr val="CC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500063" y="2660650"/>
            <a:ext cx="8320409" cy="333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th-TH" b="1" dirty="0">
                <a:solidFill>
                  <a:srgbClr val="000000"/>
                </a:solidFill>
                <a:latin typeface="EucrosiaUPC" pitchFamily="18" charset="-34"/>
                <a:cs typeface="EucrosiaUPC" pitchFamily="18" charset="-34"/>
              </a:rPr>
              <a:t>     1) เป็นการจัดหาอะไหล่ ที่จำเป็นต้องระบุยี่ห้อ คุณลักษณะเฉพาะ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th-TH" b="1" dirty="0">
                <a:solidFill>
                  <a:srgbClr val="000000"/>
                </a:solidFill>
                <a:latin typeface="EucrosiaUPC" pitchFamily="18" charset="-34"/>
                <a:cs typeface="EucrosiaUPC" pitchFamily="18" charset="-34"/>
              </a:rPr>
              <a:t>         และ จำเป็นต้องนำเข้าจากต่างประเทศ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th-TH" b="1" dirty="0">
                <a:solidFill>
                  <a:srgbClr val="000000"/>
                </a:solidFill>
                <a:latin typeface="EucrosiaUPC" pitchFamily="18" charset="-34"/>
                <a:cs typeface="EucrosiaUPC" pitchFamily="18" charset="-34"/>
              </a:rPr>
              <a:t>     2) เป็นการจัดหาที่มีวงเงินไม่เกิน 2 ล้านบาท หรือ ราคาพัสดุที่นำเข้า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th-TH" b="1" dirty="0">
                <a:solidFill>
                  <a:srgbClr val="000000"/>
                </a:solidFill>
                <a:latin typeface="EucrosiaUPC" pitchFamily="18" charset="-34"/>
                <a:cs typeface="EucrosiaUPC" pitchFamily="18" charset="-34"/>
              </a:rPr>
              <a:t>         จากต่างประเทศมีราคาต่อหน่วยไม่เกิน 2 ล้านบาท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. 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ใช้พัสดุที่ผลิตจากต่างประเทศ หรือนำเข้าจากต่างประเทศ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th-TH" b="1" dirty="0">
                <a:solidFill>
                  <a:schemeClr val="tx2"/>
                </a:solidFill>
                <a:latin typeface="EucrosiaUPC" pitchFamily="18" charset="-34"/>
                <a:cs typeface="EucrosiaUPC" pitchFamily="18" charset="-34"/>
              </a:rPr>
              <a:t>     หมายถึง </a:t>
            </a:r>
            <a:r>
              <a:rPr lang="th-TH" b="1" i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การใช้ หรือ การนำเข้าพัสดุที่ผลิตสำเร็จรูปแล้ว</a:t>
            </a:r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solidFill>
                  <a:schemeClr val="tx2"/>
                </a:solidFill>
                <a:latin typeface="EucrosiaUPC" pitchFamily="18" charset="-34"/>
                <a:cs typeface="EucrosiaUPC" pitchFamily="18" charset="-34"/>
              </a:rPr>
              <a:t>จาก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th-TH" b="1" dirty="0">
                <a:solidFill>
                  <a:schemeClr val="tx2"/>
                </a:solidFill>
                <a:latin typeface="EucrosiaUPC" pitchFamily="18" charset="-34"/>
                <a:cs typeface="EucrosiaUPC" pitchFamily="18" charset="-34"/>
              </a:rPr>
              <a:t>     ต่างประเทศไม่ว่าจะนำเข้าโดยคู่สัญญาหรือบุคคลอื่นใด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44624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5366" name="Rectangle 25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400" b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การ</a:t>
              </a:r>
              <a:r>
                <a:rPr lang="th-TH" sz="44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ใช้พัสดุที่ผลิตในประเทศ</a:t>
              </a:r>
            </a:p>
          </p:txBody>
        </p:sp>
        <p:sp>
          <p:nvSpPr>
            <p:cNvPr id="15367" name="Rectangle 26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5368" name="Rectangle 27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5369" name="Rectangle 28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9" name="Oval 8"/>
          <p:cNvSpPr/>
          <p:nvPr/>
        </p:nvSpPr>
        <p:spPr>
          <a:xfrm rot="19162297">
            <a:off x="7656803" y="304312"/>
            <a:ext cx="122413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เดิม</a:t>
            </a:r>
            <a:endParaRPr lang="th-TH" b="1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95536" y="6093296"/>
            <a:ext cx="5511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ปัจจุบันยังคงใช้บังคับอยู่ตาม พ.ร.บ. มาตรา 122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557338"/>
            <a:ext cx="8531225" cy="467995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th-TH" sz="35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 พัสดุที่ผลิตในประเทศ</a:t>
            </a:r>
            <a:r>
              <a:rPr lang="th-TH" sz="3400" b="1" dirty="0" smtClean="0">
                <a:latin typeface="EucrosiaUPC" pitchFamily="18" charset="-34"/>
                <a:cs typeface="EucrosiaUPC" pitchFamily="18" charset="-34"/>
              </a:rPr>
              <a:t>     </a:t>
            </a:r>
            <a:r>
              <a:rPr lang="th-TH" sz="3400" b="1" i="1" dirty="0" smtClean="0">
                <a:latin typeface="EucrosiaUPC" pitchFamily="18" charset="-34"/>
                <a:cs typeface="EucrosiaUPC" pitchFamily="18" charset="-34"/>
              </a:rPr>
              <a:t>หมายความว่า .......</a:t>
            </a:r>
          </a:p>
          <a:p>
            <a:pPr eaLnBrk="1" hangingPunct="1">
              <a:buFontTx/>
              <a:buNone/>
            </a:pPr>
            <a:endParaRPr lang="th-TH" sz="800" b="1" i="1" dirty="0" smtClean="0">
              <a:latin typeface="EucrosiaUPC" pitchFamily="18" charset="-34"/>
              <a:cs typeface="EucrosiaUPC" pitchFamily="18" charset="-34"/>
            </a:endParaRPr>
          </a:p>
          <a:p>
            <a:pPr eaLnBrk="1" hangingPunct="1">
              <a:buFontTx/>
              <a:buNone/>
            </a:pPr>
            <a:r>
              <a:rPr lang="th-TH" sz="3400" b="1" dirty="0" smtClean="0">
                <a:latin typeface="EucrosiaUPC" pitchFamily="18" charset="-34"/>
                <a:cs typeface="EucrosiaUPC" pitchFamily="18" charset="-34"/>
              </a:rPr>
              <a:t>        </a:t>
            </a:r>
            <a:r>
              <a:rPr lang="th-TH" sz="34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**</a:t>
            </a:r>
            <a:r>
              <a:rPr lang="th-TH" sz="3400" b="1" dirty="0" smtClean="0">
                <a:latin typeface="EucrosiaUPC" pitchFamily="18" charset="-34"/>
                <a:cs typeface="EucrosiaUPC" pitchFamily="18" charset="-34"/>
              </a:rPr>
              <a:t> ผลิตภัณฑ์ที่ผลิตสำเร็จรูปแล้ว โดยสถานที่ผลิตตั้งอยู่ในประเทศไทย </a:t>
            </a:r>
            <a:r>
              <a:rPr lang="th-TH" sz="3400" b="1" i="1" dirty="0" smtClean="0">
                <a:solidFill>
                  <a:srgbClr val="FF3300"/>
                </a:solidFill>
                <a:latin typeface="EucrosiaUPC" pitchFamily="18" charset="-34"/>
                <a:cs typeface="EucrosiaUPC" pitchFamily="18" charset="-34"/>
              </a:rPr>
              <a:t>(ระเบียบพัสดุ พ.ศ. 2535 ข้อ 5)</a:t>
            </a:r>
          </a:p>
          <a:p>
            <a:pPr eaLnBrk="1" hangingPunct="1">
              <a:buFontTx/>
              <a:buNone/>
            </a:pPr>
            <a:endParaRPr lang="th-TH" sz="800" b="1" dirty="0" smtClean="0">
              <a:solidFill>
                <a:srgbClr val="FF3300"/>
              </a:solidFill>
              <a:latin typeface="EucrosiaUPC" pitchFamily="18" charset="-34"/>
              <a:cs typeface="EucrosiaUPC" pitchFamily="18" charset="-34"/>
            </a:endParaRPr>
          </a:p>
          <a:p>
            <a:pPr eaLnBrk="1" hangingPunct="1">
              <a:buFontTx/>
              <a:buNone/>
            </a:pPr>
            <a:r>
              <a:rPr lang="th-TH" sz="3400" b="1" dirty="0" smtClean="0">
                <a:latin typeface="EucrosiaUPC" pitchFamily="18" charset="-34"/>
                <a:cs typeface="EucrosiaUPC" pitchFamily="18" charset="-34"/>
              </a:rPr>
              <a:t>       </a:t>
            </a:r>
            <a:r>
              <a:rPr lang="th-TH" sz="34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** </a:t>
            </a:r>
            <a:r>
              <a:rPr lang="th-TH" sz="3400" b="1" dirty="0" smtClean="0">
                <a:latin typeface="EucrosiaUPC" pitchFamily="18" charset="-34"/>
                <a:cs typeface="EucrosiaUPC" pitchFamily="18" charset="-34"/>
              </a:rPr>
              <a:t>หมายความรวมถึง ผลิตภัณฑ์ที่ได้จากการประกอบหรือขึ้นรูปในประเทศไทยด้วย </a:t>
            </a:r>
            <a:r>
              <a:rPr lang="th-TH" sz="3400" b="1" i="1" dirty="0" smtClean="0">
                <a:solidFill>
                  <a:srgbClr val="FF3300"/>
                </a:solidFill>
                <a:latin typeface="EucrosiaUPC" pitchFamily="18" charset="-34"/>
                <a:cs typeface="EucrosiaUPC" pitchFamily="18" charset="-34"/>
              </a:rPr>
              <a:t>(การวินิจฉัยของ </a:t>
            </a:r>
            <a:r>
              <a:rPr lang="th-TH" sz="3400" b="1" i="1" dirty="0" err="1" smtClean="0">
                <a:solidFill>
                  <a:srgbClr val="FF3300"/>
                </a:solidFill>
                <a:latin typeface="EucrosiaUPC" pitchFamily="18" charset="-34"/>
                <a:cs typeface="EucrosiaUPC" pitchFamily="18" charset="-34"/>
              </a:rPr>
              <a:t>กวพ.</a:t>
            </a:r>
            <a:r>
              <a:rPr lang="th-TH" sz="3400" b="1" i="1" dirty="0" smtClean="0">
                <a:solidFill>
                  <a:srgbClr val="FF3300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  <a:p>
            <a:pPr eaLnBrk="1" hangingPunct="1">
              <a:buFontTx/>
              <a:buNone/>
            </a:pPr>
            <a:endParaRPr lang="th-TH" sz="800" b="1" i="1" dirty="0" smtClean="0">
              <a:solidFill>
                <a:srgbClr val="FF3300"/>
              </a:solidFill>
              <a:latin typeface="EucrosiaUPC" pitchFamily="18" charset="-34"/>
              <a:cs typeface="EucrosiaUPC" pitchFamily="18" charset="-34"/>
            </a:endParaRPr>
          </a:p>
          <a:p>
            <a:pPr eaLnBrk="1" hangingPunct="1">
              <a:buFontTx/>
              <a:buNone/>
            </a:pPr>
            <a:r>
              <a:rPr lang="th-TH" sz="3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</a:t>
            </a:r>
            <a:r>
              <a:rPr lang="th-TH" sz="34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** การตรวจสอบว่า พัสดุที่จะซื้อหรือจ้างทำมีผู้ผลิตหรือรับจ้าง</a:t>
            </a:r>
          </a:p>
          <a:p>
            <a:pPr eaLnBrk="1" hangingPunct="1">
              <a:buFontTx/>
              <a:buNone/>
            </a:pPr>
            <a:r>
              <a:rPr lang="th-TH" sz="34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ในประเทศไทยหรือไม่ ต้องตรวจสอบจาก </a:t>
            </a:r>
            <a:r>
              <a:rPr lang="th-TH" sz="34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กรมโรงงานอุตสาหกรรม</a:t>
            </a:r>
          </a:p>
        </p:txBody>
      </p:sp>
      <p:sp>
        <p:nvSpPr>
          <p:cNvPr id="16387" name="Rectangle 11"/>
          <p:cNvSpPr>
            <a:spLocks noChangeArrowheads="1"/>
          </p:cNvSpPr>
          <p:nvPr/>
        </p:nvSpPr>
        <p:spPr bwMode="auto">
          <a:xfrm>
            <a:off x="468709" y="1557338"/>
            <a:ext cx="2951163" cy="576262"/>
          </a:xfrm>
          <a:prstGeom prst="rect">
            <a:avLst/>
          </a:prstGeom>
          <a:noFill/>
          <a:ln w="38100" cmpd="dbl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5437385" y="5589588"/>
            <a:ext cx="3167063" cy="576262"/>
          </a:xfrm>
          <a:prstGeom prst="rect">
            <a:avLst/>
          </a:prstGeom>
          <a:noFill/>
          <a:ln w="38100" cmpd="dbl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44624"/>
            <a:ext cx="9144000" cy="1082676"/>
            <a:chOff x="0" y="-17"/>
            <a:chExt cx="5760" cy="68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6391" name="Rectangle 19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000" b="1" i="1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4400" b="1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พัสดุที่ผลิตในประเทศ</a:t>
              </a:r>
            </a:p>
          </p:txBody>
        </p:sp>
        <p:sp>
          <p:nvSpPr>
            <p:cNvPr id="16392" name="Rectangle 20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6393" name="Rectangle 21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6394" name="Rectangle 22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 rot="19162297">
            <a:off x="7391853" y="880376"/>
            <a:ext cx="122413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เดิม</a:t>
            </a:r>
            <a:endParaRPr lang="th-TH" b="1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11560" y="1339424"/>
            <a:ext cx="7440522" cy="4825749"/>
            <a:chOff x="340" y="791"/>
            <a:chExt cx="4822" cy="3421"/>
          </a:xfrm>
        </p:grpSpPr>
        <p:sp>
          <p:nvSpPr>
            <p:cNvPr id="54287" name="AutoShape 15"/>
            <p:cNvSpPr>
              <a:spLocks noChangeArrowheads="1"/>
            </p:cNvSpPr>
            <p:nvPr/>
          </p:nvSpPr>
          <p:spPr bwMode="auto">
            <a:xfrm rot="3478406">
              <a:off x="1313" y="612"/>
              <a:ext cx="590" cy="1406"/>
            </a:xfrm>
            <a:prstGeom prst="curvedRightArrow">
              <a:avLst>
                <a:gd name="adj1" fmla="val 47661"/>
                <a:gd name="adj2" fmla="val 95322"/>
                <a:gd name="adj3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4288" name="AutoShape 14"/>
            <p:cNvSpPr>
              <a:spLocks noChangeArrowheads="1"/>
            </p:cNvSpPr>
            <p:nvPr/>
          </p:nvSpPr>
          <p:spPr bwMode="auto">
            <a:xfrm rot="19678961">
              <a:off x="4061" y="791"/>
              <a:ext cx="861" cy="1951"/>
            </a:xfrm>
            <a:prstGeom prst="curvedLeftArrow">
              <a:avLst>
                <a:gd name="adj1" fmla="val 45319"/>
                <a:gd name="adj2" fmla="val 90639"/>
                <a:gd name="adj3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4289" name="Rectangle 5"/>
            <p:cNvSpPr>
              <a:spLocks noChangeArrowheads="1"/>
            </p:cNvSpPr>
            <p:nvPr/>
          </p:nvSpPr>
          <p:spPr bwMode="auto">
            <a:xfrm>
              <a:off x="2155" y="981"/>
              <a:ext cx="1723" cy="635"/>
            </a:xfrm>
            <a:prstGeom prst="rect">
              <a:avLst/>
            </a:prstGeom>
            <a:solidFill>
              <a:srgbClr val="FF99CC"/>
            </a:solidFill>
            <a:ln w="38100" cmpd="dbl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3200" b="1">
                  <a:latin typeface="EucrosiaUPC" pitchFamily="18" charset="-34"/>
                  <a:cs typeface="EucrosiaUPC" pitchFamily="18" charset="-34"/>
                </a:rPr>
                <a:t>มติคณะรัฐมนตรี</a:t>
              </a:r>
            </a:p>
            <a:p>
              <a:pPr algn="ctr"/>
              <a:r>
                <a:rPr lang="th-TH" sz="3200" b="1">
                  <a:latin typeface="EucrosiaUPC" pitchFamily="18" charset="-34"/>
                  <a:cs typeface="EucrosiaUPC" pitchFamily="18" charset="-34"/>
                </a:rPr>
                <a:t>22 มกราคม 2551</a:t>
              </a:r>
            </a:p>
          </p:txBody>
        </p:sp>
        <p:sp>
          <p:nvSpPr>
            <p:cNvPr id="54290" name="Rectangle 6"/>
            <p:cNvSpPr>
              <a:spLocks noChangeArrowheads="1"/>
            </p:cNvSpPr>
            <p:nvPr/>
          </p:nvSpPr>
          <p:spPr bwMode="auto">
            <a:xfrm>
              <a:off x="340" y="1762"/>
              <a:ext cx="3674" cy="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th-TH" b="1" dirty="0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เห็นชอบตามข้อเสนอของกระทรวงทรัพยากรธรรมชาติ</a:t>
              </a:r>
            </a:p>
            <a:p>
              <a:r>
                <a:rPr lang="th-TH" b="1" dirty="0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และสิ่งแวดล้อม เรื่อง การจัดซื้อจัดจ้างสินค้าและบริการ</a:t>
              </a:r>
            </a:p>
            <a:p>
              <a:r>
                <a:rPr lang="th-TH" b="1" dirty="0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ที่เป็นมิตรกับสิ่งแวดล้อมของภาครัฐ</a:t>
              </a:r>
            </a:p>
          </p:txBody>
        </p:sp>
        <p:sp>
          <p:nvSpPr>
            <p:cNvPr id="54291" name="Rectangle 7"/>
            <p:cNvSpPr>
              <a:spLocks noChangeArrowheads="1"/>
            </p:cNvSpPr>
            <p:nvPr/>
          </p:nvSpPr>
          <p:spPr bwMode="auto">
            <a:xfrm>
              <a:off x="807" y="2761"/>
              <a:ext cx="4355" cy="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thaiDist"/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มอบหมายให้กระทรวงการคลัง (กรมบัญชีกลาง) รับไปพิจารณา</a:t>
              </a:r>
            </a:p>
            <a:p>
              <a:pPr algn="thaiDist"/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ปรับปรุงระเบียบพัสดุฯ 35  เพื่อให้การใช้มาตรการตามแผนการ</a:t>
              </a:r>
            </a:p>
            <a:p>
              <a:pPr algn="thaiDist"/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จัดซื้อจัดจ้างสินค้าและบริการที่เป็นมิตรกับสิ่งแวดล้อมของภาครัฐ</a:t>
              </a:r>
            </a:p>
            <a:p>
              <a:pPr algn="thaiDist"/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และ (ร่าง) แผนส่งเสริมการจัดซื้อจัดจ้างสินค้าและบริการที่เป็นมิตร</a:t>
              </a:r>
            </a:p>
            <a:p>
              <a:pPr algn="thaiDist"/>
              <a:r>
                <a:rPr lang="th-TH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กับสิ่งแวดล้อมของภาครัฐ พ.ศ. 2551 – 2554 มีความสอดคล้องกัน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0" y="44624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4282" name="Rectangle 24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000" b="1" i="1" dirty="0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35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การจัดซื้อจัดจ้างสินค้าและบริการ</a:t>
              </a:r>
            </a:p>
            <a:p>
              <a:pPr algn="ctr"/>
              <a:r>
                <a:rPr lang="th-TH" sz="35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ที่เป็นมิตรกับสิ่งแวดล้อมของภาครัฐ</a:t>
              </a:r>
            </a:p>
          </p:txBody>
        </p:sp>
        <p:sp>
          <p:nvSpPr>
            <p:cNvPr id="54283" name="Rectangle 25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4284" name="Rectangle 26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4285" name="Rectangle 27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 rot="19162297">
            <a:off x="7619384" y="860796"/>
            <a:ext cx="1224136" cy="118747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</a:rPr>
              <a:t>เดิม</a:t>
            </a:r>
            <a:endParaRPr lang="th-TH" sz="4000" b="1" dirty="0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3061221" y="1340768"/>
            <a:ext cx="574675" cy="579438"/>
            <a:chOff x="385" y="2158"/>
            <a:chExt cx="362" cy="365"/>
          </a:xfrm>
        </p:grpSpPr>
        <p:grpSp>
          <p:nvGrpSpPr>
            <p:cNvPr id="28" name="Group 8"/>
            <p:cNvGrpSpPr>
              <a:grpSpLocks/>
            </p:cNvGrpSpPr>
            <p:nvPr/>
          </p:nvGrpSpPr>
          <p:grpSpPr bwMode="auto">
            <a:xfrm>
              <a:off x="385" y="2160"/>
              <a:ext cx="362" cy="363"/>
              <a:chOff x="2016" y="1920"/>
              <a:chExt cx="1680" cy="1680"/>
            </a:xfrm>
          </p:grpSpPr>
          <p:sp>
            <p:nvSpPr>
              <p:cNvPr id="30" name="Oval 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42E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h-TH" sz="1800" b="0">
                  <a:latin typeface="EucrosiaUPC" pitchFamily="18" charset="-34"/>
                  <a:cs typeface="EucrosiaUPC" pitchFamily="18" charset="-34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h-TH" sz="1800" b="0"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  <p:sp>
          <p:nvSpPr>
            <p:cNvPr id="29" name="Text Box 11"/>
            <p:cNvSpPr txBox="1">
              <a:spLocks noChangeArrowheads="1"/>
            </p:cNvSpPr>
            <p:nvPr/>
          </p:nvSpPr>
          <p:spPr bwMode="gray">
            <a:xfrm>
              <a:off x="475" y="2158"/>
              <a:ext cx="22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3200" dirty="0" smtClean="0">
                  <a:latin typeface="EucrosiaUPC" pitchFamily="18" charset="-34"/>
                  <a:cs typeface="EucrosiaUPC" pitchFamily="18" charset="-34"/>
                </a:rPr>
                <a:t>1</a:t>
              </a:r>
              <a:endParaRPr lang="en-US" sz="3200" dirty="0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395536" y="6093296"/>
            <a:ext cx="5511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ปัจจุบันยังคงใช้บังคับอยู่ตาม พ.ร.บ. มาตรา 122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G_1132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1052736"/>
            <a:ext cx="681675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9946" name="Rectangle 10"/>
          <p:cNvSpPr>
            <a:spLocks noGrp="1" noChangeArrowheads="1"/>
          </p:cNvSpPr>
          <p:nvPr>
            <p:ph type="title"/>
          </p:nvPr>
        </p:nvSpPr>
        <p:spPr>
          <a:xfrm>
            <a:off x="1187450" y="288032"/>
            <a:ext cx="7056438" cy="8367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altLang="ko-KR" sz="4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โครงสร้าง พ.ร.บ. จัดซื้อจัดจ้างฯ</a:t>
            </a:r>
            <a:endParaRPr lang="en-US" altLang="ko-KR" sz="48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2195736" y="1268760"/>
            <a:ext cx="4811104" cy="685800"/>
            <a:chOff x="1643042" y="1142984"/>
            <a:chExt cx="5521246" cy="685800"/>
          </a:xfrm>
          <a:solidFill>
            <a:srgbClr val="00B0F0"/>
          </a:solidFill>
        </p:grpSpPr>
        <p:sp>
          <p:nvSpPr>
            <p:cNvPr id="39938" name="AutoShape 2"/>
            <p:cNvSpPr>
              <a:spLocks noChangeArrowheads="1"/>
            </p:cNvSpPr>
            <p:nvPr/>
          </p:nvSpPr>
          <p:spPr bwMode="auto">
            <a:xfrm>
              <a:off x="2071670" y="1142984"/>
              <a:ext cx="5092618" cy="67309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th-TH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    บททั่วไป</a:t>
              </a:r>
              <a:endParaRPr lang="th-TH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51" name="AutoShape 15"/>
            <p:cNvSpPr>
              <a:spLocks noChangeArrowheads="1"/>
            </p:cNvSpPr>
            <p:nvPr/>
          </p:nvSpPr>
          <p:spPr bwMode="auto">
            <a:xfrm>
              <a:off x="1643042" y="1142984"/>
              <a:ext cx="714380" cy="685800"/>
            </a:xfrm>
            <a:prstGeom prst="diamond">
              <a:avLst/>
            </a:prstGeom>
            <a:grpFill/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3" name="Group 25"/>
          <p:cNvGrpSpPr/>
          <p:nvPr/>
        </p:nvGrpSpPr>
        <p:grpSpPr>
          <a:xfrm>
            <a:off x="3275856" y="2239144"/>
            <a:ext cx="4816185" cy="685800"/>
            <a:chOff x="1643043" y="2106960"/>
            <a:chExt cx="5527076" cy="685800"/>
          </a:xfrm>
        </p:grpSpPr>
        <p:sp>
          <p:nvSpPr>
            <p:cNvPr id="39939" name="AutoShape 3"/>
            <p:cNvSpPr>
              <a:spLocks noChangeArrowheads="1"/>
            </p:cNvSpPr>
            <p:nvPr/>
          </p:nvSpPr>
          <p:spPr bwMode="auto">
            <a:xfrm>
              <a:off x="2143109" y="2143116"/>
              <a:ext cx="5027010" cy="64294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8" name="AutoShape 12"/>
            <p:cNvSpPr>
              <a:spLocks noChangeArrowheads="1"/>
            </p:cNvSpPr>
            <p:nvPr/>
          </p:nvSpPr>
          <p:spPr bwMode="auto">
            <a:xfrm>
              <a:off x="2428861" y="2143116"/>
              <a:ext cx="4447395" cy="59813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การมีส่วนร่วมของภาคประชาชน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5" name="AutoShape 19"/>
            <p:cNvSpPr>
              <a:spLocks noChangeArrowheads="1"/>
            </p:cNvSpPr>
            <p:nvPr/>
          </p:nvSpPr>
          <p:spPr bwMode="auto">
            <a:xfrm>
              <a:off x="1643043" y="2106960"/>
              <a:ext cx="714380" cy="685800"/>
            </a:xfrm>
            <a:prstGeom prst="diamond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2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4" name="Group 31"/>
          <p:cNvGrpSpPr/>
          <p:nvPr/>
        </p:nvGrpSpPr>
        <p:grpSpPr>
          <a:xfrm>
            <a:off x="3870028" y="3175818"/>
            <a:ext cx="4878435" cy="757238"/>
            <a:chOff x="3005933" y="3071810"/>
            <a:chExt cx="5598515" cy="757238"/>
          </a:xfrm>
        </p:grpSpPr>
        <p:sp>
          <p:nvSpPr>
            <p:cNvPr id="39940" name="AutoShape 4"/>
            <p:cNvSpPr>
              <a:spLocks noChangeArrowheads="1"/>
            </p:cNvSpPr>
            <p:nvPr/>
          </p:nvSpPr>
          <p:spPr bwMode="auto">
            <a:xfrm>
              <a:off x="3577438" y="3143248"/>
              <a:ext cx="5027010" cy="642942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9" name="AutoShape 13"/>
            <p:cNvSpPr>
              <a:spLocks noChangeArrowheads="1"/>
            </p:cNvSpPr>
            <p:nvPr/>
          </p:nvSpPr>
          <p:spPr bwMode="auto">
            <a:xfrm>
              <a:off x="3863190" y="3143248"/>
              <a:ext cx="4087356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/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คณะกรรมการ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6" name="AutoShape 20"/>
            <p:cNvSpPr>
              <a:spLocks noChangeArrowheads="1"/>
            </p:cNvSpPr>
            <p:nvPr/>
          </p:nvSpPr>
          <p:spPr bwMode="auto">
            <a:xfrm>
              <a:off x="3005933" y="3071810"/>
              <a:ext cx="785818" cy="757238"/>
            </a:xfrm>
            <a:prstGeom prst="diamond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3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5" name="Group 29"/>
          <p:cNvGrpSpPr/>
          <p:nvPr/>
        </p:nvGrpSpPr>
        <p:grpSpPr>
          <a:xfrm>
            <a:off x="3347863" y="4176779"/>
            <a:ext cx="4878435" cy="764389"/>
            <a:chOff x="1571604" y="4093371"/>
            <a:chExt cx="5598515" cy="764389"/>
          </a:xfrm>
        </p:grpSpPr>
        <p:sp>
          <p:nvSpPr>
            <p:cNvPr id="39941" name="AutoShape 5"/>
            <p:cNvSpPr>
              <a:spLocks noChangeArrowheads="1"/>
            </p:cNvSpPr>
            <p:nvPr/>
          </p:nvSpPr>
          <p:spPr bwMode="auto">
            <a:xfrm>
              <a:off x="2143109" y="4143380"/>
              <a:ext cx="5027010" cy="71438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50" name="AutoShape 14"/>
            <p:cNvSpPr>
              <a:spLocks noChangeArrowheads="1"/>
            </p:cNvSpPr>
            <p:nvPr/>
          </p:nvSpPr>
          <p:spPr bwMode="auto">
            <a:xfrm>
              <a:off x="2428861" y="4132246"/>
              <a:ext cx="4447396" cy="65407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chemeClr val="tx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tx1"/>
                      </a:gs>
                      <a:gs pos="100000">
                        <a:schemeClr val="tx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องค์กรสนับสนุนดูแลการจัดซื้อจัดจ้าง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7" name="AutoShape 21"/>
            <p:cNvSpPr>
              <a:spLocks noChangeArrowheads="1"/>
            </p:cNvSpPr>
            <p:nvPr/>
          </p:nvSpPr>
          <p:spPr bwMode="auto">
            <a:xfrm>
              <a:off x="1571604" y="4093371"/>
              <a:ext cx="757238" cy="714380"/>
            </a:xfrm>
            <a:prstGeom prst="diamond">
              <a:avLst/>
            </a:prstGeom>
            <a:solidFill>
              <a:schemeClr val="fol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4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6" name="Group 30"/>
          <p:cNvGrpSpPr/>
          <p:nvPr/>
        </p:nvGrpSpPr>
        <p:grpSpPr>
          <a:xfrm>
            <a:off x="2339752" y="5307478"/>
            <a:ext cx="4851406" cy="785818"/>
            <a:chOff x="1571604" y="5143512"/>
            <a:chExt cx="5567496" cy="785818"/>
          </a:xfrm>
        </p:grpSpPr>
        <p:sp>
          <p:nvSpPr>
            <p:cNvPr id="15" name="AutoShape 2"/>
            <p:cNvSpPr>
              <a:spLocks noChangeArrowheads="1"/>
            </p:cNvSpPr>
            <p:nvPr/>
          </p:nvSpPr>
          <p:spPr bwMode="auto">
            <a:xfrm>
              <a:off x="2021662" y="5203816"/>
              <a:ext cx="5117438" cy="725513"/>
            </a:xfrm>
            <a:prstGeom prst="roundRect">
              <a:avLst>
                <a:gd name="adj" fmla="val 28916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>
              <a:off x="2357422" y="5286388"/>
              <a:ext cx="4590842" cy="571504"/>
            </a:xfrm>
            <a:prstGeom prst="roundRect">
              <a:avLst>
                <a:gd name="adj" fmla="val 19245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 การขึ้นทะเบียนผู้ประกอบการ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19" name="AutoShape 15"/>
            <p:cNvSpPr>
              <a:spLocks noChangeArrowheads="1"/>
            </p:cNvSpPr>
            <p:nvPr/>
          </p:nvSpPr>
          <p:spPr bwMode="auto">
            <a:xfrm>
              <a:off x="1571604" y="5143512"/>
              <a:ext cx="785818" cy="785818"/>
            </a:xfrm>
            <a:prstGeom prst="diamond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5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168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23850" y="333375"/>
            <a:ext cx="8569325" cy="6262688"/>
            <a:chOff x="204" y="210"/>
            <a:chExt cx="5398" cy="3945"/>
          </a:xfrm>
        </p:grpSpPr>
        <p:sp>
          <p:nvSpPr>
            <p:cNvPr id="55311" name="Rectangle 4"/>
            <p:cNvSpPr>
              <a:spLocks noChangeArrowheads="1"/>
            </p:cNvSpPr>
            <p:nvPr/>
          </p:nvSpPr>
          <p:spPr bwMode="auto">
            <a:xfrm>
              <a:off x="204" y="210"/>
              <a:ext cx="5398" cy="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2" name="Rectangle 7"/>
            <p:cNvSpPr>
              <a:spLocks noChangeArrowheads="1"/>
            </p:cNvSpPr>
            <p:nvPr/>
          </p:nvSpPr>
          <p:spPr bwMode="auto">
            <a:xfrm>
              <a:off x="340" y="799"/>
              <a:ext cx="5261" cy="3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th-TH" sz="2800" b="1" dirty="0">
                  <a:latin typeface="EucrosiaUPC" pitchFamily="18" charset="-34"/>
                  <a:cs typeface="EucrosiaUPC" pitchFamily="18" charset="-34"/>
                </a:rPr>
                <a:t>                                           </a:t>
              </a:r>
              <a:r>
                <a:rPr lang="th-TH" sz="28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** </a:t>
              </a:r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ขอให้ส่วนราชการภายใต้ระเบียบพัสดุฯ 35</a:t>
              </a:r>
            </a:p>
            <a:p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                                             </a:t>
              </a:r>
              <a:r>
                <a:rPr lang="th-TH" sz="2800" b="1" i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จัดซื้อ</a:t>
              </a:r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จัดจ้างสินค้าและบริการที่เป็นมิตรกับ</a:t>
              </a:r>
            </a:p>
            <a:p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                                             </a:t>
              </a:r>
              <a:r>
                <a:rPr lang="th-TH" sz="2800" b="1" i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สิ่งแวดล้อม </a:t>
              </a:r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ตามแผนการจัดซื้อจัดจ้างสินค้า</a:t>
              </a:r>
            </a:p>
            <a:p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                                             </a:t>
              </a:r>
              <a:r>
                <a:rPr lang="th-TH" sz="2800" b="1" i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และ</a:t>
              </a:r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บริการที่เป็นมิตรกับสิ่งแวดล้อมของ</a:t>
              </a:r>
            </a:p>
            <a:p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                                             </a:t>
              </a:r>
              <a:r>
                <a:rPr lang="th-TH" sz="2800" b="1" i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หน่วยงาน</a:t>
              </a:r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ภาครัฐ และ (ร่าง) แผนส่งเสริม</a:t>
              </a:r>
            </a:p>
            <a:p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การจัดซื้อจัดจ้างสินค้าและบริการที่เป็นมิตรกับสิ่งแวดล้อมของภาครัฐ พ.ศ.</a:t>
              </a:r>
            </a:p>
            <a:p>
              <a:r>
                <a:rPr lang="th-TH" sz="2800" b="1" i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2551 – 2554 ของกระทรวงทรัพยากรธรรมชาติและสิ่งแวดล้อม</a:t>
              </a:r>
            </a:p>
            <a:p>
              <a:r>
                <a:rPr lang="th-TH" sz="2800" b="1" dirty="0">
                  <a:latin typeface="EucrosiaUPC" pitchFamily="18" charset="-34"/>
                  <a:cs typeface="EucrosiaUPC" pitchFamily="18" charset="-34"/>
                </a:rPr>
                <a:t>   ** สินค้าและบริการใดที่จะต้องจัดซื้อจัดจ้างตาม</a:t>
              </a:r>
              <a:r>
                <a:rPr lang="th-TH" sz="2800" b="1" i="1" u="sng" dirty="0">
                  <a:solidFill>
                    <a:srgbClr val="6600CC"/>
                  </a:solidFill>
                  <a:latin typeface="EucrosiaUPC" pitchFamily="18" charset="-34"/>
                  <a:cs typeface="EucrosiaUPC" pitchFamily="18" charset="-34"/>
                </a:rPr>
                <a:t>เกณฑ์ข้อกำหนดที่เป็นมิตร</a:t>
              </a:r>
            </a:p>
            <a:p>
              <a:r>
                <a:rPr lang="th-TH" sz="2800" b="1" i="1" u="sng" dirty="0">
                  <a:solidFill>
                    <a:srgbClr val="6600CC"/>
                  </a:solidFill>
                  <a:latin typeface="EucrosiaUPC" pitchFamily="18" charset="-34"/>
                  <a:cs typeface="EucrosiaUPC" pitchFamily="18" charset="-34"/>
                </a:rPr>
                <a:t>กับสิ่งแวดล้อม</a:t>
              </a:r>
              <a:r>
                <a:rPr lang="th-TH" sz="2800" b="1" i="1" u="sng" dirty="0"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2800" b="1" i="1" u="sng" dirty="0">
                  <a:solidFill>
                    <a:srgbClr val="006600"/>
                  </a:solidFill>
                  <a:latin typeface="EucrosiaUPC" pitchFamily="18" charset="-34"/>
                  <a:cs typeface="EucrosiaUPC" pitchFamily="18" charset="-34"/>
                </a:rPr>
                <a:t>หรือได้รับฉลากเขียว</a:t>
              </a:r>
              <a:r>
                <a:rPr lang="th-TH" sz="2800" b="1" i="1" u="sng" dirty="0"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2800" b="1" i="1" u="sng" dirty="0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หรือได้รับใบไม้เขียว</a:t>
              </a:r>
              <a:r>
                <a:rPr lang="th-TH" sz="2800" b="1" dirty="0">
                  <a:latin typeface="EucrosiaUPC" pitchFamily="18" charset="-34"/>
                  <a:cs typeface="EucrosiaUPC" pitchFamily="18" charset="-34"/>
                </a:rPr>
                <a:t> ให้ดำเนินการตาม</a:t>
              </a:r>
            </a:p>
            <a:p>
              <a:r>
                <a:rPr lang="th-TH" sz="2800" b="1" dirty="0">
                  <a:latin typeface="EucrosiaUPC" pitchFamily="18" charset="-34"/>
                  <a:cs typeface="EucrosiaUPC" pitchFamily="18" charset="-34"/>
                </a:rPr>
                <a:t>คู่มือการจัดซื้อจัดจ้างสินค้าและบริการที่เป็นมิตรกับสิ่งแวดล้อมของกรม</a:t>
              </a:r>
            </a:p>
            <a:p>
              <a:r>
                <a:rPr lang="th-TH" sz="2800" b="1" dirty="0">
                  <a:latin typeface="EucrosiaUPC" pitchFamily="18" charset="-34"/>
                  <a:cs typeface="EucrosiaUPC" pitchFamily="18" charset="-34"/>
                </a:rPr>
                <a:t>ควบคุมมลพิษ และอยู่ภายใต้บังคับระเบียบพัสดุฯ 35 ข้อ 16 และต้องไม่ขัดหรือ</a:t>
              </a:r>
            </a:p>
            <a:p>
              <a:r>
                <a:rPr lang="th-TH" sz="2800" b="1" dirty="0">
                  <a:latin typeface="EucrosiaUPC" pitchFamily="18" charset="-34"/>
                  <a:cs typeface="EucrosiaUPC" pitchFamily="18" charset="-34"/>
                </a:rPr>
                <a:t>แย้งกับระเบียบพัสดุฯ 35 **</a:t>
              </a:r>
            </a:p>
          </p:txBody>
        </p:sp>
        <p:sp>
          <p:nvSpPr>
            <p:cNvPr id="55313" name="Rectangle 6"/>
            <p:cNvSpPr>
              <a:spLocks noChangeArrowheads="1"/>
            </p:cNvSpPr>
            <p:nvPr/>
          </p:nvSpPr>
          <p:spPr bwMode="auto">
            <a:xfrm>
              <a:off x="597" y="844"/>
              <a:ext cx="1875" cy="1271"/>
            </a:xfrm>
            <a:prstGeom prst="rect">
              <a:avLst/>
            </a:prstGeom>
            <a:noFill/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th-TH" sz="2800" b="1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หนังสือกรมบัญชีกลาง</a:t>
              </a:r>
            </a:p>
            <a:p>
              <a:pPr algn="ctr"/>
              <a:r>
                <a:rPr lang="th-TH" sz="2800" b="1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ด่วนที่สุด ที่ กค (กวพ)</a:t>
              </a:r>
            </a:p>
            <a:p>
              <a:pPr algn="ctr"/>
              <a:r>
                <a:rPr lang="th-TH" sz="2800" b="1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0421.3/ว 287</a:t>
              </a:r>
            </a:p>
            <a:p>
              <a:pPr algn="ctr"/>
              <a:r>
                <a:rPr lang="th-TH" sz="2800" b="1">
                  <a:solidFill>
                    <a:srgbClr val="CC0000"/>
                  </a:solidFill>
                  <a:latin typeface="EucrosiaUPC" pitchFamily="18" charset="-34"/>
                  <a:cs typeface="EucrosiaUPC" pitchFamily="18" charset="-34"/>
                </a:rPr>
                <a:t>ลงวันที่ 29 ส.ค. 2551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0" y="42068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5306" name="Rectangle 20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4000" b="1" i="1">
                  <a:solidFill>
                    <a:srgbClr val="0033CC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3500" b="1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การจัดซื้อจัดจ้างสินค้าและบริการ</a:t>
              </a:r>
            </a:p>
            <a:p>
              <a:pPr algn="ctr"/>
              <a:r>
                <a:rPr lang="th-TH" sz="3500" b="1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ที่เป็นมิตรกับสิ่งแวดล้อมของภาครัฐ</a:t>
              </a:r>
            </a:p>
          </p:txBody>
        </p:sp>
        <p:sp>
          <p:nvSpPr>
            <p:cNvPr id="55307" name="Rectangle 21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8" name="Rectangle 22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9" name="Rectangle 23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611560" y="1340768"/>
            <a:ext cx="574675" cy="579438"/>
            <a:chOff x="385" y="2158"/>
            <a:chExt cx="362" cy="365"/>
          </a:xfrm>
        </p:grpSpPr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385" y="2160"/>
              <a:ext cx="362" cy="363"/>
              <a:chOff x="2016" y="1920"/>
              <a:chExt cx="1680" cy="1680"/>
            </a:xfrm>
          </p:grpSpPr>
          <p:sp>
            <p:nvSpPr>
              <p:cNvPr id="55304" name="Oval 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42E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h-TH" sz="1800" b="0">
                  <a:latin typeface="EucrosiaUPC" pitchFamily="18" charset="-34"/>
                  <a:cs typeface="EucrosiaUPC" pitchFamily="18" charset="-34"/>
                </a:endParaRPr>
              </a:p>
            </p:txBody>
          </p:sp>
          <p:sp>
            <p:nvSpPr>
              <p:cNvPr id="55305" name="Freeform 10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h-TH" sz="1800" b="0"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  <p:sp>
          <p:nvSpPr>
            <p:cNvPr id="55303" name="Text Box 11"/>
            <p:cNvSpPr txBox="1">
              <a:spLocks noChangeArrowheads="1"/>
            </p:cNvSpPr>
            <p:nvPr/>
          </p:nvSpPr>
          <p:spPr bwMode="gray">
            <a:xfrm>
              <a:off x="476" y="2158"/>
              <a:ext cx="22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3200">
                  <a:latin typeface="EucrosiaUPC" pitchFamily="18" charset="-34"/>
                  <a:cs typeface="EucrosiaUPC" pitchFamily="18" charset="-34"/>
                </a:rPr>
                <a:t>2</a:t>
              </a:r>
              <a:endParaRPr lang="en-US" sz="3200"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6" name="Oval 15"/>
          <p:cNvSpPr/>
          <p:nvPr/>
        </p:nvSpPr>
        <p:spPr>
          <a:xfrm rot="19162297">
            <a:off x="7656803" y="304312"/>
            <a:ext cx="1224136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</a:rPr>
              <a:t>เดิม</a:t>
            </a:r>
            <a:endParaRPr lang="th-TH" sz="4000" b="1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2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ChangeArrowheads="1"/>
          </p:cNvSpPr>
          <p:nvPr/>
        </p:nvSpPr>
        <p:spPr bwMode="auto">
          <a:xfrm>
            <a:off x="468313" y="2203451"/>
            <a:ext cx="3960812" cy="3529806"/>
          </a:xfrm>
          <a:prstGeom prst="rect">
            <a:avLst/>
          </a:prstGeom>
          <a:noFill/>
          <a:ln w="38100" cmpd="dbl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4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ชั้นของการขอตั้ง</a:t>
            </a:r>
          </a:p>
          <a:p>
            <a:pPr algn="ctr"/>
            <a:r>
              <a:rPr lang="th-TH" sz="4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งบประมาณ</a:t>
            </a:r>
            <a:endParaRPr lang="th-TH" sz="4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4000" b="1" dirty="0" smtClean="0">
                <a:latin typeface="EucrosiaUPC" pitchFamily="18" charset="-34"/>
                <a:cs typeface="EucrosiaUPC" pitchFamily="18" charset="-34"/>
              </a:rPr>
              <a:t>- </a:t>
            </a:r>
            <a:r>
              <a:rPr lang="th-TH" sz="4000" b="1" dirty="0">
                <a:latin typeface="EucrosiaUPC" pitchFamily="18" charset="-34"/>
                <a:cs typeface="EucrosiaUPC" pitchFamily="18" charset="-34"/>
              </a:rPr>
              <a:t>งานซื้อ / จ้าง ทั่วไป</a:t>
            </a:r>
          </a:p>
          <a:p>
            <a:endParaRPr lang="th-TH" sz="1400" b="1" dirty="0">
              <a:latin typeface="EucrosiaUPC" pitchFamily="18" charset="-34"/>
              <a:cs typeface="EucrosiaUPC" pitchFamily="18" charset="-34"/>
            </a:endParaRPr>
          </a:p>
          <a:p>
            <a:r>
              <a:rPr lang="th-TH" sz="4000" b="1" dirty="0">
                <a:latin typeface="EucrosiaUPC" pitchFamily="18" charset="-34"/>
                <a:cs typeface="EucrosiaUPC" pitchFamily="18" charset="-34"/>
              </a:rPr>
              <a:t>- งานจ้างก่อสร้าง</a:t>
            </a:r>
          </a:p>
          <a:p>
            <a:r>
              <a:rPr lang="th-TH" sz="4000" b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    </a:t>
            </a:r>
            <a:r>
              <a:rPr lang="en-US" sz="4000" b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40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Conceptual design</a:t>
            </a:r>
            <a:r>
              <a:rPr lang="th-TH" sz="4000" b="1" i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5123" name="Rectangle 11"/>
          <p:cNvSpPr>
            <a:spLocks noChangeArrowheads="1"/>
          </p:cNvSpPr>
          <p:nvPr/>
        </p:nvSpPr>
        <p:spPr bwMode="auto">
          <a:xfrm>
            <a:off x="4859338" y="2203451"/>
            <a:ext cx="3816350" cy="3529806"/>
          </a:xfrm>
          <a:prstGeom prst="rect">
            <a:avLst/>
          </a:prstGeom>
          <a:noFill/>
          <a:ln w="38100" cmpd="dbl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Courier New" pitchFamily="49" charset="0"/>
              <a:buChar char="o"/>
            </a:pPr>
            <a:r>
              <a:rPr lang="th-TH" sz="4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sz="4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ชั้นการ</a:t>
            </a:r>
            <a:r>
              <a:rPr lang="th-TH" sz="4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จัดหา</a:t>
            </a:r>
            <a:endParaRPr lang="th-TH" sz="4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endParaRPr lang="th-TH" sz="2000" b="1" dirty="0">
              <a:latin typeface="EucrosiaUPC" pitchFamily="18" charset="-34"/>
              <a:cs typeface="EucrosiaUPC" pitchFamily="18" charset="-34"/>
            </a:endParaRPr>
          </a:p>
          <a:p>
            <a:r>
              <a:rPr 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dirty="0" smtClean="0">
                <a:latin typeface="EucrosiaUPC" pitchFamily="18" charset="-34"/>
                <a:cs typeface="EucrosiaUPC" pitchFamily="18" charset="-34"/>
              </a:rPr>
              <a:t>- </a:t>
            </a:r>
            <a:r>
              <a:rPr lang="th-TH" sz="4000" b="1" dirty="0">
                <a:latin typeface="EucrosiaUPC" pitchFamily="18" charset="-34"/>
                <a:cs typeface="EucrosiaUPC" pitchFamily="18" charset="-34"/>
              </a:rPr>
              <a:t>งานซื้อ / จ้าง ทั่วไป</a:t>
            </a:r>
          </a:p>
          <a:p>
            <a:endParaRPr lang="th-TH" sz="1400" b="1" dirty="0">
              <a:latin typeface="EucrosiaUPC" pitchFamily="18" charset="-34"/>
              <a:cs typeface="EucrosiaUPC" pitchFamily="18" charset="-34"/>
            </a:endParaRPr>
          </a:p>
          <a:p>
            <a:r>
              <a:rPr lang="th-TH" sz="4000" b="1" dirty="0">
                <a:latin typeface="EucrosiaUPC" pitchFamily="18" charset="-34"/>
                <a:cs typeface="EucrosiaUPC" pitchFamily="18" charset="-34"/>
              </a:rPr>
              <a:t>- งานจ้างก่อสร้าง</a:t>
            </a:r>
          </a:p>
          <a:p>
            <a:r>
              <a:rPr 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</a:t>
            </a:r>
            <a:r>
              <a:rPr lang="en-US" sz="40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Detail design</a:t>
            </a:r>
            <a:endParaRPr lang="th-TH" sz="4000" b="1" i="1" dirty="0">
              <a:solidFill>
                <a:srgbClr val="CC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3419475" y="1412875"/>
            <a:ext cx="2232025" cy="792163"/>
          </a:xfrm>
          <a:prstGeom prst="rect">
            <a:avLst/>
          </a:prstGeom>
          <a:solidFill>
            <a:srgbClr val="FFC000">
              <a:alpha val="54901"/>
            </a:srgbClr>
          </a:solidFill>
          <a:ln w="38100" cmpd="dbl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anchor="ctr"/>
          <a:lstStyle/>
          <a:p>
            <a:pPr algn="ctr"/>
            <a:r>
              <a:rPr lang="en-US" sz="5000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Spec.</a:t>
            </a:r>
            <a:endParaRPr lang="th-TH" sz="5000" i="1" dirty="0">
              <a:solidFill>
                <a:srgbClr val="CC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42068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127" name="Rectangle 13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3600" b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รายละเอียด</a:t>
              </a:r>
              <a:r>
                <a:rPr lang="th-TH" sz="36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หรือคุณ</a:t>
              </a:r>
              <a:r>
                <a:rPr lang="th-TH" sz="3600" b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ลักษณะเฉพาะ</a:t>
              </a:r>
            </a:p>
            <a:p>
              <a:pPr algn="ctr"/>
              <a:r>
                <a:rPr lang="th-TH" sz="3600" b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ที่หน่วยงานจัดทำในขั้นตอนการตั้งงบประมาณ</a:t>
              </a:r>
              <a:endParaRPr lang="th-TH" sz="3600" b="1" dirty="0">
                <a:solidFill>
                  <a:srgbClr val="FFFF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128" name="Rectangle 14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129" name="Rectangle 15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130" name="Rectangle 17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475369" y="5786100"/>
            <a:ext cx="6336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สามารถนำมาใช้ประกอบการจัดทำ </a:t>
            </a:r>
            <a:r>
              <a:rPr lang="en-US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spec.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ของหน่วยงานได้</a:t>
            </a:r>
            <a:endParaRPr 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ChangeArrowheads="1"/>
          </p:cNvSpPr>
          <p:nvPr/>
        </p:nvSpPr>
        <p:spPr bwMode="auto">
          <a:xfrm>
            <a:off x="468312" y="2420143"/>
            <a:ext cx="4103687" cy="3313113"/>
          </a:xfrm>
          <a:prstGeom prst="rect">
            <a:avLst/>
          </a:prstGeom>
          <a:noFill/>
          <a:ln w="38100" cmpd="dbl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4000" b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** </a:t>
            </a:r>
            <a:r>
              <a:rPr lang="en-US" sz="48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Spec.</a:t>
            </a:r>
            <a:r>
              <a:rPr lang="th-TH" sz="48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หน่วยงานกลาง</a:t>
            </a:r>
            <a:r>
              <a:rPr lang="th-TH" sz="4000" b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 **</a:t>
            </a:r>
          </a:p>
          <a:p>
            <a:endParaRPr lang="th-TH" sz="2000" b="1" dirty="0">
              <a:solidFill>
                <a:srgbClr val="CC0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3500" b="1" dirty="0">
                <a:latin typeface="EucrosiaUPC" pitchFamily="18" charset="-34"/>
                <a:cs typeface="EucrosiaUPC" pitchFamily="18" charset="-34"/>
              </a:rPr>
              <a:t>- สำนักงบประมาณ</a:t>
            </a:r>
          </a:p>
          <a:p>
            <a:endParaRPr lang="th-TH" sz="1400" b="1" dirty="0">
              <a:latin typeface="EucrosiaUPC" pitchFamily="18" charset="-34"/>
              <a:cs typeface="EucrosiaUPC" pitchFamily="18" charset="-34"/>
            </a:endParaRPr>
          </a:p>
          <a:p>
            <a:pPr>
              <a:buFontTx/>
              <a:buChar char="-"/>
            </a:pPr>
            <a:r>
              <a:rPr lang="th-TH" sz="3500" b="1" dirty="0" err="1" smtClean="0">
                <a:latin typeface="EucrosiaUPC" pitchFamily="18" charset="-34"/>
                <a:cs typeface="EucrosiaUPC" pitchFamily="18" charset="-34"/>
              </a:rPr>
              <a:t>กระทรวงดิจิทัล</a:t>
            </a:r>
            <a:endParaRPr lang="th-TH" sz="3500" b="1" dirty="0" smtClean="0">
              <a:latin typeface="EucrosiaUPC" pitchFamily="18" charset="-34"/>
              <a:cs typeface="EucrosiaUPC" pitchFamily="18" charset="-34"/>
            </a:endParaRPr>
          </a:p>
          <a:p>
            <a:r>
              <a:rPr lang="th-TH" sz="3500" b="1" dirty="0" smtClean="0">
                <a:latin typeface="EucrosiaUPC" pitchFamily="18" charset="-34"/>
                <a:cs typeface="EucrosiaUPC" pitchFamily="18" charset="-34"/>
              </a:rPr>
              <a:t>เพื่อเศรษฐกิจและสังคม</a:t>
            </a:r>
            <a:r>
              <a:rPr lang="th-TH" sz="3500" b="1" i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500" b="1" i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4716016" y="2420888"/>
            <a:ext cx="4104456" cy="3313113"/>
          </a:xfrm>
          <a:prstGeom prst="rect">
            <a:avLst/>
          </a:prstGeom>
          <a:noFill/>
          <a:ln w="38100" cmpd="dbl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4000" b="1" dirty="0">
                <a:latin typeface="EucrosiaUPC" pitchFamily="18" charset="-34"/>
                <a:cs typeface="EucrosiaUPC" pitchFamily="18" charset="-34"/>
              </a:rPr>
              <a:t>     </a:t>
            </a:r>
          </a:p>
          <a:p>
            <a:pPr algn="ctr"/>
            <a:r>
              <a:rPr lang="th-TH" sz="4000" b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** </a:t>
            </a:r>
            <a:r>
              <a:rPr lang="en-US" sz="4800" b="1" i="1" dirty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Spec.</a:t>
            </a:r>
            <a:r>
              <a:rPr lang="en-US" sz="4800" b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ตามความต้องการ</a:t>
            </a:r>
          </a:p>
          <a:p>
            <a:pPr algn="ctr"/>
            <a:r>
              <a:rPr lang="th-TH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4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หน่วยงานที่จะจัดหา</a:t>
            </a:r>
          </a:p>
          <a:p>
            <a:pPr algn="ctr"/>
            <a:r>
              <a:rPr lang="th-TH" sz="4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พัสดุ</a:t>
            </a:r>
            <a:r>
              <a:rPr 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**</a:t>
            </a:r>
          </a:p>
          <a:p>
            <a:pPr algn="ctr"/>
            <a:endParaRPr lang="th-TH" sz="2000" b="1" dirty="0"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th-TH" sz="4000" b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7172" name="Rectangle 9"/>
          <p:cNvSpPr>
            <a:spLocks noChangeArrowheads="1"/>
          </p:cNvSpPr>
          <p:nvPr/>
        </p:nvSpPr>
        <p:spPr bwMode="auto">
          <a:xfrm>
            <a:off x="2843809" y="1412702"/>
            <a:ext cx="3600400" cy="792162"/>
          </a:xfrm>
          <a:prstGeom prst="rect">
            <a:avLst/>
          </a:prstGeom>
          <a:solidFill>
            <a:srgbClr val="FFC000">
              <a:alpha val="54901"/>
            </a:srgbClr>
          </a:solidFill>
          <a:ln w="38100" cmpd="dbl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anchor="ctr"/>
          <a:lstStyle/>
          <a:p>
            <a:pPr algn="ctr"/>
            <a:r>
              <a:rPr lang="en-US" sz="5000" b="1" i="1" dirty="0" smtClean="0">
                <a:solidFill>
                  <a:srgbClr val="CC0000"/>
                </a:solidFill>
                <a:latin typeface="EucrosiaUPC" pitchFamily="18" charset="-34"/>
                <a:cs typeface="EucrosiaUPC" pitchFamily="18" charset="-34"/>
              </a:rPr>
              <a:t>Specification</a:t>
            </a:r>
            <a:endParaRPr lang="th-TH" sz="5000" b="1" i="1" dirty="0">
              <a:solidFill>
                <a:srgbClr val="CC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44624"/>
            <a:ext cx="9144000" cy="1082676"/>
            <a:chOff x="0" y="-17"/>
            <a:chExt cx="5760" cy="68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7174" name="Rectangle 11"/>
            <p:cNvSpPr>
              <a:spLocks noChangeArrowheads="1"/>
            </p:cNvSpPr>
            <p:nvPr/>
          </p:nvSpPr>
          <p:spPr bwMode="auto">
            <a:xfrm>
              <a:off x="0" y="-17"/>
              <a:ext cx="4604" cy="68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algn="ctr"/>
              <a:r>
                <a:rPr lang="th-TH" sz="3600" b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รายละเอียด</a:t>
              </a:r>
              <a:r>
                <a:rPr lang="th-TH" sz="3600" b="1" dirty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หรือคุณ</a:t>
              </a:r>
              <a:r>
                <a:rPr lang="th-TH" sz="3600" b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ลักษณะเฉพาะ</a:t>
              </a:r>
            </a:p>
            <a:p>
              <a:pPr algn="ctr"/>
              <a:r>
                <a:rPr lang="th-TH" sz="3600" b="1" dirty="0" smtClean="0">
                  <a:solidFill>
                    <a:srgbClr val="FFFF00"/>
                  </a:solidFill>
                  <a:latin typeface="EucrosiaUPC" pitchFamily="18" charset="-34"/>
                  <a:cs typeface="EucrosiaUPC" pitchFamily="18" charset="-34"/>
                </a:rPr>
                <a:t>ที่จัดทำขึ้นโดยหน่วยงานกลาง</a:t>
              </a:r>
              <a:endParaRPr lang="th-TH" sz="3600" b="1" dirty="0">
                <a:solidFill>
                  <a:srgbClr val="FFFF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7175" name="Rectangle 12"/>
            <p:cNvSpPr>
              <a:spLocks noChangeArrowheads="1"/>
            </p:cNvSpPr>
            <p:nvPr/>
          </p:nvSpPr>
          <p:spPr bwMode="auto">
            <a:xfrm>
              <a:off x="5556" y="-17"/>
              <a:ext cx="204" cy="682"/>
            </a:xfrm>
            <a:prstGeom prst="rect">
              <a:avLst/>
            </a:prstGeom>
            <a:solidFill>
              <a:srgbClr val="99CC00">
                <a:alpha val="5215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7176" name="Rectangle 13"/>
            <p:cNvSpPr>
              <a:spLocks noChangeArrowheads="1"/>
            </p:cNvSpPr>
            <p:nvPr/>
          </p:nvSpPr>
          <p:spPr bwMode="auto">
            <a:xfrm>
              <a:off x="4649" y="-17"/>
              <a:ext cx="454" cy="681"/>
            </a:xfrm>
            <a:prstGeom prst="rect">
              <a:avLst/>
            </a:prstGeom>
            <a:solidFill>
              <a:srgbClr val="808000">
                <a:alpha val="76862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7177" name="Rectangle 14"/>
            <p:cNvSpPr>
              <a:spLocks noChangeArrowheads="1"/>
            </p:cNvSpPr>
            <p:nvPr/>
          </p:nvSpPr>
          <p:spPr bwMode="auto">
            <a:xfrm>
              <a:off x="5148" y="-17"/>
              <a:ext cx="363" cy="681"/>
            </a:xfrm>
            <a:prstGeom prst="rect">
              <a:avLst/>
            </a:prstGeom>
            <a:solidFill>
              <a:srgbClr val="339966">
                <a:alpha val="5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th-TH" b="1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60648"/>
            <a:ext cx="4184288" cy="587912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4664"/>
            <a:ext cx="4320480" cy="6070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1115616" y="3429000"/>
            <a:ext cx="122413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78" y="116632"/>
            <a:ext cx="4303754" cy="604698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2127" y="429441"/>
            <a:ext cx="4636337" cy="631192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611560" y="908720"/>
            <a:ext cx="3024336" cy="1368152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ounded Rectangle 5"/>
          <p:cNvSpPr/>
          <p:nvPr/>
        </p:nvSpPr>
        <p:spPr>
          <a:xfrm>
            <a:off x="4355976" y="1412776"/>
            <a:ext cx="3816424" cy="8640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9" name="Elbow Connector 8"/>
          <p:cNvCxnSpPr>
            <a:stCxn id="5" idx="3"/>
          </p:cNvCxnSpPr>
          <p:nvPr/>
        </p:nvCxnSpPr>
        <p:spPr>
          <a:xfrm>
            <a:off x="3635896" y="1592796"/>
            <a:ext cx="720080" cy="324036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03361" y="5282044"/>
            <a:ext cx="6336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สามารถนำมาใช้ประกอบการจัดทำ </a:t>
            </a:r>
            <a:r>
              <a:rPr lang="en-US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spec.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ของหน่วยงานได้</a:t>
            </a:r>
            <a:endParaRPr 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" y="188640"/>
            <a:ext cx="9068500" cy="653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3776696" cy="561662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4740" y="116633"/>
            <a:ext cx="3839748" cy="525658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124744"/>
            <a:ext cx="3888432" cy="532323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403361" y="3265820"/>
            <a:ext cx="6336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สามารถนำมาใช้ประกอบการจัดทำ </a:t>
            </a:r>
            <a:r>
              <a:rPr lang="en-US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spec.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ของหน่วยงานได้</a:t>
            </a:r>
            <a:endParaRPr 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1"/>
          <p:cNvSpPr>
            <a:spLocks noChangeArrowheads="1"/>
          </p:cNvSpPr>
          <p:nvPr/>
        </p:nvSpPr>
        <p:spPr bwMode="auto">
          <a:xfrm>
            <a:off x="365455" y="995238"/>
            <a:ext cx="8599033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2971800" algn="ctr"/>
                <a:tab pos="5943600" algn="r"/>
              </a:tabLst>
            </a:pPr>
            <a:r>
              <a:rPr kumimoji="0" lang="th-TH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คุณสมบัติของผู้ยื่นข้อเสนอ (ม.64 และ ว.410)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1.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มีความสามารถตามกฎหมาย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2. ไม่เป็นบุคคลล้มละลาย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3.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ไม่อยู่ระหว่างเลิกกิจการ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	4.</a:t>
            </a:r>
            <a:r>
              <a:rPr kumimoji="0" lang="th-TH" sz="2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บุคคลซึ่งอยู่ระหว่างถูกระงับการยื่นข้อเสนอหรือทำสัญญากับหน่วยงานของรัฐไว้ชั่วคราวเนื่องจากเป็นผู้ที่ไม่ผ่านเกณฑ์การประเมินผลการปฏิบัติงานของผู้ประกอบการตามระเบียบที่รัฐมนตรีว่าการกระทรวงการคลังกำหนดตามที่ประกาศเผยแพร่ในระบบเครือข่ายสารสนเทศของกรมบัญชีกลาง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	5.</a:t>
            </a:r>
            <a:r>
              <a:rPr kumimoji="0" lang="th-TH" sz="2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บุคคลซึ่งถูกระบุชื่อไว้ในบัญชีรายชื่อผู้ทิ้งงานและได้แจ้งเวียนชื่อให้เป็นผู้ทิ้งงานของหน่วยงานของรัฐในระบบเครือข่ายสารสนเทศของกรมบัญชีกลาง ซึ่งรวมถึงนิติบุคคลที่ผู้ทิ้งงานเป็นหุ้นส่วนผู้จัดการ กรรมการผู้จัดการ ผู้บริหาร ผู้มีอำนาจในการดำเนินงานในกิจการของนิติบุคคลนั้นด้วย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6.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มีคุณสมบัติและไม่มีลักษณะต้องห้ามตามที่คณะกรรมการนโยบายการจัดซื้อจัดจ้างและการบริหารพัสดุภาครัฐกำหนดในราชกิจจา</a:t>
            </a:r>
            <a:r>
              <a:rPr kumimoji="0" lang="th-TH" sz="24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นุเบกษา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97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39633" y="188640"/>
            <a:ext cx="3422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หลักเกณฑ์ที่ต้องคำนึงถึง</a:t>
            </a:r>
            <a:endParaRPr lang="th-TH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cxnSp>
        <p:nvCxnSpPr>
          <p:cNvPr id="8" name="Elbow Connector 7"/>
          <p:cNvCxnSpPr/>
          <p:nvPr/>
        </p:nvCxnSpPr>
        <p:spPr>
          <a:xfrm>
            <a:off x="179512" y="620688"/>
            <a:ext cx="8784976" cy="216024"/>
          </a:xfrm>
          <a:prstGeom prst="bentConnector3">
            <a:avLst>
              <a:gd name="adj1" fmla="val 57156"/>
            </a:avLst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179512" y="260648"/>
            <a:ext cx="8784976" cy="648072"/>
          </a:xfrm>
          <a:prstGeom prst="bentConnector3">
            <a:avLst>
              <a:gd name="adj1" fmla="val 5845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Elbow Connector 11"/>
          <p:cNvCxnSpPr/>
          <p:nvPr/>
        </p:nvCxnSpPr>
        <p:spPr>
          <a:xfrm>
            <a:off x="179512" y="260648"/>
            <a:ext cx="8784976" cy="648072"/>
          </a:xfrm>
          <a:prstGeom prst="bentConnector3">
            <a:avLst>
              <a:gd name="adj1" fmla="val 5845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>
            <a:off x="179512" y="836712"/>
            <a:ext cx="8784976" cy="216024"/>
          </a:xfrm>
          <a:prstGeom prst="bentConnector3">
            <a:avLst>
              <a:gd name="adj1" fmla="val 57156"/>
            </a:avLst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5953" name="Rectangle 1"/>
          <p:cNvSpPr>
            <a:spLocks noChangeArrowheads="1"/>
          </p:cNvSpPr>
          <p:nvPr/>
        </p:nvSpPr>
        <p:spPr bwMode="auto">
          <a:xfrm>
            <a:off x="365455" y="332656"/>
            <a:ext cx="8599033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2971800" algn="ctr"/>
                <a:tab pos="5943600" algn="r"/>
              </a:tabLst>
            </a:pPr>
            <a:r>
              <a:rPr kumimoji="0" lang="th-TH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คุณสมบัติของผู้ยื่นข้อเสนอ(ม.64 และ ว.410)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7.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เป็นบุคคลธรรมดาหรือนิติบุคคลผู้มีอาชีพ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8.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ไม่เป็นผู้มีผลประโยชน์ร่วมกันกับผู้ยื่นข้อเสนอรายอื่น หรือกระทำการอันเป็นการขัดขวางการแข่งขันราคาอย่างเป็นธรรม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9.</a:t>
            </a:r>
            <a:r>
              <a:rPr kumimoji="0" lang="th-TH" sz="2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ไม่เป็นผู้ได้รับเอกสิทธิ์หรือความคุ้มกันซึ่งอาจปฏิเสธไม่ยอมขึ้นศาลไทย เว้นแต่รัฐบาลของผู้เสนอราคาได้มีคำสั่งให้สละเอกสิทธิ์และความคุ้มกันเช่นว่านั้น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10.</a:t>
            </a:r>
            <a:r>
              <a:rPr kumimoji="0" lang="th-TH" sz="2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ผู้ยื่นข้อเสนอ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ต้องลงทะเบียนในระบบจัดซื้อจัดจ้างภาครัฐด้วยอิเล็กทรอนิกส์ (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e-GP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)</a:t>
            </a:r>
          </a:p>
          <a:p>
            <a:pPr eaLnBrk="0" hangingPunct="0"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11. ผู้ยื่นข้อเสนอที่ได้ลงนามเป็นคู่สัญญากับหน่วยงานของรัฐต้องลงทะเบียนในระบบจัดซื้อจัดจ้างภาครัฐด้วยอิเล็กทรอนิกส์ (</a:t>
            </a:r>
            <a:r>
              <a:rPr lang="en-US" sz="24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e-GP</a:t>
            </a:r>
            <a:r>
              <a:rPr lang="th-TH" sz="24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)ตามที่คณะกรรมการ ป.ป.ช. กำหนด</a:t>
            </a:r>
            <a:endParaRPr lang="en-US" sz="2400" b="1" dirty="0" smtClean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	12.</a:t>
            </a:r>
            <a:r>
              <a:rPr kumimoji="0" lang="th-TH" sz="2400" b="1" i="0" u="none" strike="noStrike" cap="none" normalizeH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ผู้ยื่นข้อเสนอ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ต้องไม่อยู่ในฐานะเป็นผู้ไม่แสดงบัญชีรายรับรายจ่ายหรือแสดงบัญชีรายรับรายจ่ายไม่ถูกต้องครบถ้วนในสาระสำคัญ ตามที่คณะกรรมการ ป.ป.ช. กำหนด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13.</a:t>
            </a:r>
            <a:r>
              <a:rPr kumimoji="0" lang="th-TH" sz="2400" b="1" i="0" u="none" strike="noStrike" cap="none" normalizeH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ผู้ยื่นข้อ</a:t>
            </a:r>
            <a:r>
              <a:rPr lang="th-TH" sz="24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เสนอ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ซึ่งได้รับคัดเลือกเป็นคู่สัญญาต้องรับและจ่ายเงินผ่านบัญชีธนาคาร เว้นแต่การจ่ายเงินแต่ละครั้งซึ่งมีมูลค่าไม่เกินสามหมื่นบาทคู่สัญญาอาจจ่ายเป็นเงินสดก็ได้ ตามที่คณะกรรมการ ป.ป.ช. กำหนด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14. ต้องมีผลงานก่อสร้างประเภทเดียวกันกับงานที่ประกวดราคาจ้างก่อสร้างในวงเงินไม่น้อยกว่า.........บาท และเป็นผลงานที่เป็นคู่สัญญาโดยตรงกับหน่วยงานของรัฐ หรือเอกชนที่..........เชื่อถือ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98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80112" y="188640"/>
            <a:ext cx="3422732" cy="646331"/>
          </a:xfrm>
          <a:prstGeom prst="rect">
            <a:avLst/>
          </a:prstGeom>
          <a:solidFill>
            <a:srgbClr val="99FF33"/>
          </a:solidFill>
        </p:spPr>
        <p:txBody>
          <a:bodyPr wrap="none">
            <a:spAutoFit/>
          </a:bodyPr>
          <a:lstStyle/>
          <a:p>
            <a:pPr algn="r"/>
            <a:r>
              <a:rPr lang="th-TH" sz="36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หลักเกณฑ์ที่ต้องคำนึงถึง</a:t>
            </a:r>
            <a:endParaRPr lang="th-TH" sz="3600" b="1" dirty="0"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51520" y="2996952"/>
            <a:ext cx="8640960" cy="2592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99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 descr="ปปช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32590"/>
            <a:ext cx="6840760" cy="617673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33558</TotalTime>
  <Words>13072</Words>
  <Application>Microsoft Office PowerPoint</Application>
  <PresentationFormat>On-screen Show (4:3)</PresentationFormat>
  <Paragraphs>1953</Paragraphs>
  <Slides>155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155</vt:i4>
      </vt:variant>
    </vt:vector>
  </HeadingPairs>
  <TitlesOfParts>
    <vt:vector size="157" baseType="lpstr">
      <vt:lpstr>ชุดรูปแบบของ Office</vt:lpstr>
      <vt:lpstr>ภาพนิ่ง</vt:lpstr>
      <vt:lpstr> รายละเอียดคุณลักษณะเฉพาะ</vt:lpstr>
      <vt:lpstr>Slide 2</vt:lpstr>
      <vt:lpstr>Slide 3</vt:lpstr>
      <vt:lpstr>หลักการและเหตุผล</vt:lpstr>
      <vt:lpstr>การบังคับใช้</vt:lpstr>
      <vt:lpstr>Slide 6</vt:lpstr>
      <vt:lpstr>Slide 7</vt:lpstr>
      <vt:lpstr>หนังสือคณะกรรมการวินิจฉัยปัญหาการจัดซื้อจัดจ้างและการบริหารพัสดุภาครัฐ ด่วนที่สุด ที่ กค 0405.2/ว 452 ลว. 28 พ.ย. 60</vt:lpstr>
      <vt:lpstr>โครงสร้าง พ.ร.บ. จัดซื้อจัดจ้างฯ</vt:lpstr>
      <vt:lpstr>โครงสร้าง พ.ร.บ. จัดซื้อจัดจ้าง</vt:lpstr>
      <vt:lpstr>โครงสร้าง พ.ร.บ. จัดซื้อจัดจ้าง</vt:lpstr>
      <vt:lpstr> กฎกระทรวง</vt:lpstr>
      <vt:lpstr> กฎกระทรวง</vt:lpstr>
      <vt:lpstr>โครงสร้างระเบียบกระทรวงการคลังว่าด้วยการจัดซื้อจัดจ้างและการบริหารพัสดุภาครัฐ พ.ศ. 2560</vt:lpstr>
      <vt:lpstr>โครงสร้างระเบียบกระทรวงการคลังว่าด้วยการจัดซื้อจัดจ้างและการบริหารพัสดุภาครัฐ พ.ศ. ๒๕๖๐</vt:lpstr>
      <vt:lpstr>โครงสร้างระเบียบกระทรวงการคลังว่าด้วยการจัดซื้อจัดจ้างและการบริหารพัสดุภาครัฐ พ.ศ. 2560</vt:lpstr>
      <vt:lpstr> ประกาศ</vt:lpstr>
      <vt:lpstr> ประกาศ</vt:lpstr>
      <vt:lpstr> ประกาศ</vt:lpstr>
      <vt:lpstr>นิยาม</vt:lpstr>
      <vt:lpstr>  “การจัดซื้อจัดจ้าง” การดำเนินการเพื่อให้ได้มาซึ่งพัสดุ</vt:lpstr>
      <vt:lpstr>  ค่าใช้จ่ายที่ไม่ต้องดำเนินการตาม พ.ร.บ.</vt:lpstr>
      <vt:lpstr>  ค่าใช้จ่ายที่ไม่ต้องดำเนินการตาม พ.ร.บ.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  “สินค้า”</vt:lpstr>
      <vt:lpstr>  “งานบริการ”</vt:lpstr>
      <vt:lpstr>“งานก่อสร้าง”</vt:lpstr>
      <vt:lpstr> ซ้อมความเข้าใจ ความหมาย “งานก่อสร้าง”</vt:lpstr>
      <vt:lpstr> ซ้อมความเข้าใจความหมาย “งานก่อสร้าง”</vt:lpstr>
      <vt:lpstr> ซ้อมความเข้าใจ ความหมาย “งานก่อสร้าง”</vt:lpstr>
      <vt:lpstr> ซ้อมความเข้าใจความหมาย “งานก่อสร้าง”</vt:lpstr>
      <vt:lpstr> ซ้อมความเข้าใจความหมาย “งานก่อสร้าง”</vt:lpstr>
      <vt:lpstr>Slide 42</vt:lpstr>
      <vt:lpstr>Slide 43</vt:lpstr>
      <vt:lpstr>“ราคากลาง” ราคาเพื่อใช้เป็นฐานสำหรับเปรียบเทียบราคาที่ผู้ยื่นข้อเสนอได้ยื่นเสนอไว้ซึ่งสามารถจัดซื้อจัดจ้างได้จริงตามลำดับ ดังต่อไปนี้</vt:lpstr>
      <vt:lpstr>Slide 45</vt:lpstr>
      <vt:lpstr>“หน่วยงานของรัฐ”</vt:lpstr>
      <vt:lpstr>           “หัวหน้าหน่วยงานของรัฐ”</vt:lpstr>
      <vt:lpstr>Slide 48</vt:lpstr>
      <vt:lpstr>Slide 49</vt:lpstr>
      <vt:lpstr>Slide 50</vt:lpstr>
      <vt:lpstr>Slide 51</vt:lpstr>
      <vt:lpstr>Slide 52</vt:lpstr>
      <vt:lpstr> ซ้อมความเข้าใจแนวทางปฏิบัติเกี่ยวกับการจัดซื้อจัดจ้างพัสดุ เพื่อการวิจัยและพัฒนา หรือการให้บริการทางวิชาการ</vt:lpstr>
      <vt:lpstr> ซ้อมความเข้าใจแนวทางปฏิบัติเกี่ยวกับการจัดซื้อจัดจ้างพัสดุ เพื่อการวิจัยและพัฒนา หรือการให้บริการทางวิชาการ</vt:lpstr>
      <vt:lpstr>Slide 55</vt:lpstr>
      <vt:lpstr>Slide 56</vt:lpstr>
      <vt:lpstr>Slide 57</vt:lpstr>
      <vt:lpstr>Slide 58</vt:lpstr>
      <vt:lpstr>Slide 59</vt:lpstr>
      <vt:lpstr>การจัดทำ รายงานขอซื้อหรือขอจ้าง</vt:lpstr>
      <vt:lpstr>Slide 61</vt:lpstr>
      <vt:lpstr>Slide 62</vt:lpstr>
      <vt:lpstr>การจัดทำขอบเขตของงาน หรือรายละเอียดคุณลักษณะเฉพาะ  หรือแบบรูปรายการงานก่อสร้าง</vt:lpstr>
      <vt:lpstr>Slide 64</vt:lpstr>
      <vt:lpstr> ประเด็นศึกษา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ประกาศจ้างติดตั้งระบบสุขาภิบาลและป้องกันอัคคีภัย ต้องไม่กำหนดแยกรายชนิดผลงาน</vt:lpstr>
      <vt:lpstr>Slide 111</vt:lpstr>
      <vt:lpstr>Slide 112</vt:lpstr>
      <vt:lpstr>ระเบียบกระทรวงการคลัง ว่าด้วยการรับเงินหรือทรัพย์สิน ที่มีผู้บริจาคให้ทางราชการ พ.ศ. 2526 </vt:lpstr>
      <vt:lpstr>เงื่อนไขในการจัดซื้อจัดจ้าง</vt:lpstr>
      <vt:lpstr>หลักเกณฑ์การพิจารณา คัดเลือกข้อเสนอ</vt:lpstr>
      <vt:lpstr>หลักเกณฑ์การพิจารณาคัดเลือกข้อเสนอ</vt:lpstr>
      <vt:lpstr>หลักเกณฑ์การพิจารณาคัดเลือกข้อเสนอ</vt:lpstr>
      <vt:lpstr>เกณฑ์การพิจารณาคัดเลือกข้อเสนอ</vt:lpstr>
      <vt:lpstr>Slide 119</vt:lpstr>
      <vt:lpstr>ผลของการกำหนด Spec. / คุณสมบัติ / เงื่อนไข</vt:lpstr>
      <vt:lpstr>วิธีที่จะซื้อหรือจ้าง &amp; เหตุผล</vt:lpstr>
      <vt:lpstr> วิธีการจัดซื้อจัดจ้าง</vt:lpstr>
      <vt:lpstr>Slide 123</vt:lpstr>
      <vt:lpstr> วิธีการจัดซื้อจัดจ้าง</vt:lpstr>
      <vt:lpstr> วิธีการจัดซื้อจัดจ้าง</vt:lpstr>
      <vt:lpstr>การจัดทำราคากลาง</vt:lpstr>
      <vt:lpstr> ประเด็นศึกษา</vt:lpstr>
      <vt:lpstr> กฎหมาย ประกาศ ระเบียบ และหลักเกณฑ์ที่เกี่ยวข้อง</vt:lpstr>
      <vt:lpstr>Slide 129</vt:lpstr>
      <vt:lpstr> ราคากลาง จะจัดทำเมื่อใด ?</vt:lpstr>
      <vt:lpstr> ผู้มีหน้าที่จัดทำราคากลาง ?</vt:lpstr>
      <vt:lpstr> ผู้มีหน้าที่จัดทำราคากลาง ?</vt:lpstr>
      <vt:lpstr> ผู้มีหน้าที่จัดทำราคากลาง ?</vt:lpstr>
      <vt:lpstr> ผู้มีหน้าที่จัดทำราคากลาง ?</vt:lpstr>
      <vt:lpstr>“ราคากลาง” ราคาเพื่อใช้เป็นฐานสำหรับเปรียบเทียบราคาที่ผู้ยื่นข้อเสนอได้ยื่นเสนอไว้ซึ่งสามารถจัดซื้อจัดจ้างได้จริงตามลำดับ ดังต่อไปนี้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 การประกาศราคากลาง ทำอย่างไร ?</vt:lpstr>
      <vt:lpstr>Slide 148</vt:lpstr>
      <vt:lpstr>Slide 149</vt:lpstr>
      <vt:lpstr>Slide 150</vt:lpstr>
      <vt:lpstr>Slide 151</vt:lpstr>
      <vt:lpstr>Slide 152</vt:lpstr>
      <vt:lpstr>หนังสือสำนักงาน ป.ป.ช. ที่ ปช 0035/0001 ลว. 7 มี.ค. 57</vt:lpstr>
      <vt:lpstr> หนังสือคณะกรรมการวินิจฉัยฯ ด่วนที่สุด ที่ กค (กวจ)     0405.2/033197 ลว. 15 ส.ค. 61</vt:lpstr>
      <vt:lpstr>Slide 155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โครงการพัฒนาศักยภาพการปฏิบัติงานพัสดุของบุคลากรในสังกัด  วิทยาลัยเทคโนโลยีทางการแพทย์และสาธารณสุข กาญจนาภิเษก  วิชา “การบริหารงานพัสดุอย่างมีประสิทธิภาพ”   บรรยายโดย อาจารย์ รวีวัลย์ แสงจันทร์ อดีต ผู้อำนวยการกลุ่มงานระเบียบว่าด้วยการพัสดุ   กรรมการและผู้ช่วยเลขานุการ กวพ. กวพอ.  และผู้อำนวยการเฉพาะด้านวิชาการคลังสูง(คลังจังหวัดเชียงราย) กรมบัญชีกลาง  โทร. ๐๘๑-๙๙๔ ๙๒๔๕  สืบหาข้อมูลเพิ่มเติมได้ที่ ศูนย์ข้อมูลจัดซื้อจัดจ้าง www.gprocurement.go.th)  (สงวนลิขสิทธิ์)</dc:title>
  <dc:creator>User</dc:creator>
  <cp:lastModifiedBy>natchanon.s</cp:lastModifiedBy>
  <cp:revision>2696</cp:revision>
  <dcterms:created xsi:type="dcterms:W3CDTF">2016-06-09T14:32:02Z</dcterms:created>
  <dcterms:modified xsi:type="dcterms:W3CDTF">2018-12-06T07:58:24Z</dcterms:modified>
</cp:coreProperties>
</file>